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xls" ContentType="application/vnd.ms-excel"/>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notesSlides/notesSlide5.xml" ContentType="application/vnd.openxmlformats-officedocument.presentationml.notesSlide+xml"/>
  <Override PartName="/ppt/charts/chart3.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0"/>
  </p:notesMasterIdLst>
  <p:sldIdLst>
    <p:sldId id="256" r:id="rId3"/>
    <p:sldId id="257" r:id="rId4"/>
    <p:sldId id="259" r:id="rId5"/>
    <p:sldId id="260" r:id="rId6"/>
    <p:sldId id="290" r:id="rId7"/>
    <p:sldId id="262" r:id="rId8"/>
    <p:sldId id="291" r:id="rId9"/>
    <p:sldId id="288" r:id="rId10"/>
    <p:sldId id="263" r:id="rId11"/>
    <p:sldId id="264" r:id="rId12"/>
    <p:sldId id="266" r:id="rId13"/>
    <p:sldId id="268" r:id="rId14"/>
    <p:sldId id="313" r:id="rId15"/>
    <p:sldId id="302" r:id="rId16"/>
    <p:sldId id="303" r:id="rId17"/>
    <p:sldId id="312" r:id="rId18"/>
    <p:sldId id="273" r:id="rId19"/>
    <p:sldId id="275" r:id="rId20"/>
    <p:sldId id="314" r:id="rId21"/>
    <p:sldId id="293" r:id="rId22"/>
    <p:sldId id="294" r:id="rId23"/>
    <p:sldId id="296" r:id="rId24"/>
    <p:sldId id="295" r:id="rId25"/>
    <p:sldId id="315" r:id="rId26"/>
    <p:sldId id="298" r:id="rId27"/>
    <p:sldId id="299" r:id="rId28"/>
    <p:sldId id="300" r:id="rId29"/>
    <p:sldId id="306" r:id="rId30"/>
    <p:sldId id="305" r:id="rId31"/>
    <p:sldId id="301" r:id="rId32"/>
    <p:sldId id="277" r:id="rId33"/>
    <p:sldId id="278" r:id="rId34"/>
    <p:sldId id="279" r:id="rId35"/>
    <p:sldId id="280" r:id="rId36"/>
    <p:sldId id="281" r:id="rId37"/>
    <p:sldId id="282" r:id="rId38"/>
    <p:sldId id="283" r:id="rId39"/>
    <p:sldId id="284" r:id="rId40"/>
    <p:sldId id="286" r:id="rId41"/>
    <p:sldId id="285" r:id="rId42"/>
    <p:sldId id="287" r:id="rId43"/>
    <p:sldId id="308" r:id="rId44"/>
    <p:sldId id="307" r:id="rId45"/>
    <p:sldId id="309" r:id="rId46"/>
    <p:sldId id="310" r:id="rId47"/>
    <p:sldId id="311" r:id="rId48"/>
    <p:sldId id="304"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35" autoAdjust="0"/>
    <p:restoredTop sz="44072" autoAdjust="0"/>
  </p:normalViewPr>
  <p:slideViewPr>
    <p:cSldViewPr snapToGrid="0">
      <p:cViewPr varScale="1">
        <p:scale>
          <a:sx n="45" d="100"/>
          <a:sy n="45" d="100"/>
        </p:scale>
        <p:origin x="2376" y="24"/>
      </p:cViewPr>
      <p:guideLst/>
    </p:cSldViewPr>
  </p:slideViewPr>
  <p:notesTextViewPr>
    <p:cViewPr>
      <p:scale>
        <a:sx n="1" d="1"/>
        <a:sy n="1" d="1"/>
      </p:scale>
      <p:origin x="0" y="0"/>
    </p:cViewPr>
  </p:notesTextViewPr>
  <p:sorterViewPr>
    <p:cViewPr>
      <p:scale>
        <a:sx n="100" d="100"/>
        <a:sy n="100" d="100"/>
      </p:scale>
      <p:origin x="0" y="-7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Spline_SSURGO_Pedon_pH\Article_ptf\Tables\act%20vs%20pred%20pH15%20using%20pH11w_SO_EC.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Spline_SSURGO_Pedon_pH\Article_ptf\Tables\act%20vs%20pred%20pH15%20using%20pH11w_SO_EC.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NCSC_Lincoln\Research_Projects\Spline_SSURGO_Pedon_pH\Article\Tables.xlsx" TargetMode="Externa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2938114030027359"/>
          <c:y val="7.5914664513089772E-2"/>
          <c:w val="0.69325989351481576"/>
          <c:h val="0.71414639836687122"/>
        </c:manualLayout>
      </c:layout>
      <c:scatterChart>
        <c:scatterStyle val="lineMarker"/>
        <c:varyColors val="0"/>
        <c:ser>
          <c:idx val="0"/>
          <c:order val="0"/>
          <c:spPr>
            <a:ln w="28575">
              <a:noFill/>
            </a:ln>
          </c:spPr>
          <c:marker>
            <c:symbol val="circle"/>
            <c:size val="2"/>
            <c:spPr>
              <a:solidFill>
                <a:schemeClr val="tx1"/>
              </a:solidFill>
              <a:ln w="6350">
                <a:solidFill>
                  <a:schemeClr val="tx1"/>
                </a:solidFill>
              </a:ln>
            </c:spPr>
          </c:marker>
          <c:trendline>
            <c:spPr>
              <a:ln>
                <a:solidFill>
                  <a:sysClr val="windowText" lastClr="000000"/>
                </a:solidFill>
              </a:ln>
            </c:spPr>
            <c:trendlineType val="linear"/>
            <c:dispRSqr val="0"/>
            <c:dispEq val="0"/>
          </c:trendline>
          <c:xVal>
            <c:numRef>
              <c:f>Data!$B$2:$B$564</c:f>
              <c:numCache>
                <c:formatCode>General</c:formatCode>
                <c:ptCount val="563"/>
                <c:pt idx="0">
                  <c:v>4.6752455311999972</c:v>
                </c:pt>
                <c:pt idx="1">
                  <c:v>5.1006825192999967</c:v>
                </c:pt>
                <c:pt idx="2">
                  <c:v>5.3453087873999996</c:v>
                </c:pt>
                <c:pt idx="3">
                  <c:v>5.3346728626999971</c:v>
                </c:pt>
                <c:pt idx="4">
                  <c:v>5.4091243355999996</c:v>
                </c:pt>
                <c:pt idx="5">
                  <c:v>5.728202076699997</c:v>
                </c:pt>
                <c:pt idx="6">
                  <c:v>5.2495854651</c:v>
                </c:pt>
                <c:pt idx="7">
                  <c:v>5.3772165614999956</c:v>
                </c:pt>
                <c:pt idx="8">
                  <c:v>6.0153720436000002</c:v>
                </c:pt>
                <c:pt idx="9">
                  <c:v>5.2495854651</c:v>
                </c:pt>
                <c:pt idx="10">
                  <c:v>5.6431146790999938</c:v>
                </c:pt>
                <c:pt idx="11">
                  <c:v>6.2599983118000004</c:v>
                </c:pt>
                <c:pt idx="12">
                  <c:v>5.9090127965999999</c:v>
                </c:pt>
                <c:pt idx="13">
                  <c:v>5.728202076699997</c:v>
                </c:pt>
                <c:pt idx="14">
                  <c:v>6.1536390648000001</c:v>
                </c:pt>
                <c:pt idx="15">
                  <c:v>6.0260079682999956</c:v>
                </c:pt>
                <c:pt idx="16">
                  <c:v>5.6856583778999967</c:v>
                </c:pt>
                <c:pt idx="17">
                  <c:v>4.3561677900999998</c:v>
                </c:pt>
                <c:pt idx="18">
                  <c:v>5.7388380014000004</c:v>
                </c:pt>
                <c:pt idx="19">
                  <c:v>5.079410669899997</c:v>
                </c:pt>
                <c:pt idx="20">
                  <c:v>4.7816047782000002</c:v>
                </c:pt>
                <c:pt idx="21">
                  <c:v>6.2280905376999955</c:v>
                </c:pt>
                <c:pt idx="22">
                  <c:v>5.4410321097000027</c:v>
                </c:pt>
                <c:pt idx="23">
                  <c:v>5.4303961850000055</c:v>
                </c:pt>
                <c:pt idx="24">
                  <c:v>6.2919060859000027</c:v>
                </c:pt>
                <c:pt idx="25">
                  <c:v>6.5897119774999977</c:v>
                </c:pt>
                <c:pt idx="26">
                  <c:v>6.4833527305000027</c:v>
                </c:pt>
                <c:pt idx="27">
                  <c:v>6.4195371823000027</c:v>
                </c:pt>
                <c:pt idx="28">
                  <c:v>5.7069302272999956</c:v>
                </c:pt>
                <c:pt idx="29">
                  <c:v>4.8135125522999944</c:v>
                </c:pt>
                <c:pt idx="30">
                  <c:v>5.7175661519999972</c:v>
                </c:pt>
                <c:pt idx="31">
                  <c:v>6.121731290699997</c:v>
                </c:pt>
                <c:pt idx="32">
                  <c:v>6.4514449563999969</c:v>
                </c:pt>
                <c:pt idx="33">
                  <c:v>6.5471682786999956</c:v>
                </c:pt>
                <c:pt idx="34">
                  <c:v>6.4620808810999977</c:v>
                </c:pt>
                <c:pt idx="35">
                  <c:v>4.5050707359999995</c:v>
                </c:pt>
                <c:pt idx="36">
                  <c:v>4.4944348112999943</c:v>
                </c:pt>
                <c:pt idx="37">
                  <c:v>6.0685516670999951</c:v>
                </c:pt>
                <c:pt idx="38">
                  <c:v>5.8983768718999956</c:v>
                </c:pt>
                <c:pt idx="39">
                  <c:v>4.6539736818000002</c:v>
                </c:pt>
                <c:pt idx="40">
                  <c:v>4.8666921757999999</c:v>
                </c:pt>
                <c:pt idx="41">
                  <c:v>5.1006825192999967</c:v>
                </c:pt>
                <c:pt idx="42">
                  <c:v>5.3559447120999968</c:v>
                </c:pt>
                <c:pt idx="43">
                  <c:v>6.8556100951000003</c:v>
                </c:pt>
                <c:pt idx="44">
                  <c:v>4.6858814558999971</c:v>
                </c:pt>
                <c:pt idx="45">
                  <c:v>4.8985999498999977</c:v>
                </c:pt>
                <c:pt idx="46">
                  <c:v>4.9624154980999977</c:v>
                </c:pt>
                <c:pt idx="47">
                  <c:v>6.7067071492999997</c:v>
                </c:pt>
                <c:pt idx="48">
                  <c:v>6.8024304715999966</c:v>
                </c:pt>
                <c:pt idx="49">
                  <c:v>6.8130663963</c:v>
                </c:pt>
                <c:pt idx="50">
                  <c:v>6.8875178691999928</c:v>
                </c:pt>
                <c:pt idx="51">
                  <c:v>6.9726052667999969</c:v>
                </c:pt>
                <c:pt idx="52">
                  <c:v>5.4197602603000004</c:v>
                </c:pt>
                <c:pt idx="53">
                  <c:v>4.8241484769999943</c:v>
                </c:pt>
                <c:pt idx="54">
                  <c:v>4.8135125522999944</c:v>
                </c:pt>
                <c:pt idx="55">
                  <c:v>3.9307308021000011</c:v>
                </c:pt>
                <c:pt idx="56">
                  <c:v>4.0902696725999999</c:v>
                </c:pt>
                <c:pt idx="57">
                  <c:v>4.2817163171999972</c:v>
                </c:pt>
                <c:pt idx="58">
                  <c:v>4.6114299829999998</c:v>
                </c:pt>
                <c:pt idx="59">
                  <c:v>4.5795222089000003</c:v>
                </c:pt>
                <c:pt idx="60">
                  <c:v>5.0687747451999972</c:v>
                </c:pt>
                <c:pt idx="61">
                  <c:v>5.0900465946000004</c:v>
                </c:pt>
                <c:pt idx="62">
                  <c:v>5.6218428296999967</c:v>
                </c:pt>
                <c:pt idx="63">
                  <c:v>6.0472798176999971</c:v>
                </c:pt>
                <c:pt idx="64">
                  <c:v>6.9832411915000057</c:v>
                </c:pt>
                <c:pt idx="65">
                  <c:v>6.9513334173999999</c:v>
                </c:pt>
                <c:pt idx="66">
                  <c:v>7.0896004384999998</c:v>
                </c:pt>
                <c:pt idx="67">
                  <c:v>5.9621924201000001</c:v>
                </c:pt>
                <c:pt idx="68">
                  <c:v>4.7922407029000027</c:v>
                </c:pt>
                <c:pt idx="69">
                  <c:v>6.3663575587999945</c:v>
                </c:pt>
                <c:pt idx="70">
                  <c:v>6.4833527305000027</c:v>
                </c:pt>
                <c:pt idx="71">
                  <c:v>6.5897119774999977</c:v>
                </c:pt>
                <c:pt idx="72">
                  <c:v>4.7922407029000027</c:v>
                </c:pt>
                <c:pt idx="73">
                  <c:v>7.8447510924000001</c:v>
                </c:pt>
                <c:pt idx="74">
                  <c:v>4.5901581336000001</c:v>
                </c:pt>
                <c:pt idx="75">
                  <c:v>4.6858814558999971</c:v>
                </c:pt>
                <c:pt idx="76">
                  <c:v>5.2283136157000003</c:v>
                </c:pt>
                <c:pt idx="77">
                  <c:v>8.1744647581000027</c:v>
                </c:pt>
                <c:pt idx="78">
                  <c:v>8.4509988004000007</c:v>
                </c:pt>
                <c:pt idx="79">
                  <c:v>6.0047361188999977</c:v>
                </c:pt>
                <c:pt idx="80">
                  <c:v>6.0898235166000001</c:v>
                </c:pt>
                <c:pt idx="81">
                  <c:v>6.3450857093999966</c:v>
                </c:pt>
                <c:pt idx="82">
                  <c:v>6.4089012575999966</c:v>
                </c:pt>
                <c:pt idx="83">
                  <c:v>6.6641634504999967</c:v>
                </c:pt>
                <c:pt idx="84">
                  <c:v>6.5471682786999956</c:v>
                </c:pt>
                <c:pt idx="85">
                  <c:v>6.6854352998999955</c:v>
                </c:pt>
                <c:pt idx="86">
                  <c:v>6.8768819445</c:v>
                </c:pt>
                <c:pt idx="87">
                  <c:v>6.9938771162000002</c:v>
                </c:pt>
                <c:pt idx="88">
                  <c:v>6.9619693420999997</c:v>
                </c:pt>
                <c:pt idx="89">
                  <c:v>7.1215082125999967</c:v>
                </c:pt>
                <c:pt idx="90">
                  <c:v>7.1640519113999943</c:v>
                </c:pt>
                <c:pt idx="91">
                  <c:v>6.6960712245999972</c:v>
                </c:pt>
                <c:pt idx="92">
                  <c:v>5.8771050224999968</c:v>
                </c:pt>
                <c:pt idx="93">
                  <c:v>5.7707457755000027</c:v>
                </c:pt>
                <c:pt idx="94">
                  <c:v>5.7494739261000003</c:v>
                </c:pt>
                <c:pt idx="95">
                  <c:v>5.9621924201000001</c:v>
                </c:pt>
                <c:pt idx="96">
                  <c:v>5.9302846459999996</c:v>
                </c:pt>
                <c:pt idx="97">
                  <c:v>5.7813817001999999</c:v>
                </c:pt>
                <c:pt idx="98">
                  <c:v>6.1855468388999943</c:v>
                </c:pt>
                <c:pt idx="99">
                  <c:v>6.5152605045999996</c:v>
                </c:pt>
                <c:pt idx="100">
                  <c:v>6.5471682786999956</c:v>
                </c:pt>
                <c:pt idx="101">
                  <c:v>6.5365323540000002</c:v>
                </c:pt>
                <c:pt idx="102">
                  <c:v>6.2280905376999955</c:v>
                </c:pt>
                <c:pt idx="103">
                  <c:v>5.4303961850000055</c:v>
                </c:pt>
                <c:pt idx="104">
                  <c:v>5.8664690977999996</c:v>
                </c:pt>
                <c:pt idx="105">
                  <c:v>5.3984884108999971</c:v>
                </c:pt>
                <c:pt idx="106">
                  <c:v>5.366580636799994</c:v>
                </c:pt>
                <c:pt idx="107">
                  <c:v>5.6218428296999967</c:v>
                </c:pt>
                <c:pt idx="108">
                  <c:v>5.8345613237</c:v>
                </c:pt>
                <c:pt idx="109">
                  <c:v>6.2706342364999967</c:v>
                </c:pt>
                <c:pt idx="110">
                  <c:v>6.3450857093999966</c:v>
                </c:pt>
                <c:pt idx="111">
                  <c:v>6.4727168058000002</c:v>
                </c:pt>
                <c:pt idx="112">
                  <c:v>6.834338245699997</c:v>
                </c:pt>
                <c:pt idx="113">
                  <c:v>6.6109838268999939</c:v>
                </c:pt>
                <c:pt idx="114">
                  <c:v>4.6220659076999944</c:v>
                </c:pt>
                <c:pt idx="115">
                  <c:v>5.4410321097000027</c:v>
                </c:pt>
                <c:pt idx="116">
                  <c:v>5.6537506037999972</c:v>
                </c:pt>
                <c:pt idx="117">
                  <c:v>5.9941001941999996</c:v>
                </c:pt>
                <c:pt idx="118">
                  <c:v>6.1004594413</c:v>
                </c:pt>
                <c:pt idx="119">
                  <c:v>5.9090127965999999</c:v>
                </c:pt>
                <c:pt idx="120">
                  <c:v>6.7705226974999997</c:v>
                </c:pt>
                <c:pt idx="121">
                  <c:v>5.3772165614999956</c:v>
                </c:pt>
                <c:pt idx="122">
                  <c:v>6.0153720436000002</c:v>
                </c:pt>
                <c:pt idx="123">
                  <c:v>6.0898235166000001</c:v>
                </c:pt>
                <c:pt idx="124">
                  <c:v>6.2068186883000003</c:v>
                </c:pt>
                <c:pt idx="125">
                  <c:v>8.8338920897000008</c:v>
                </c:pt>
                <c:pt idx="126">
                  <c:v>8.4722706498000004</c:v>
                </c:pt>
                <c:pt idx="127">
                  <c:v>8.3659114028000001</c:v>
                </c:pt>
                <c:pt idx="128">
                  <c:v>8.5041784238999938</c:v>
                </c:pt>
                <c:pt idx="129">
                  <c:v>8.6743532191000003</c:v>
                </c:pt>
                <c:pt idx="130">
                  <c:v>8.3233677039999989</c:v>
                </c:pt>
                <c:pt idx="131">
                  <c:v>8.4084551015999995</c:v>
                </c:pt>
                <c:pt idx="132">
                  <c:v>8.6318095202999991</c:v>
                </c:pt>
                <c:pt idx="133">
                  <c:v>8.4403628757</c:v>
                </c:pt>
                <c:pt idx="134">
                  <c:v>8.4509988004000007</c:v>
                </c:pt>
                <c:pt idx="135">
                  <c:v>8.6637172944000049</c:v>
                </c:pt>
                <c:pt idx="136">
                  <c:v>7.6958481464999977</c:v>
                </c:pt>
                <c:pt idx="137">
                  <c:v>8.376547327500008</c:v>
                </c:pt>
                <c:pt idx="138">
                  <c:v>8.5148143486000016</c:v>
                </c:pt>
                <c:pt idx="139">
                  <c:v>8.7807124660999989</c:v>
                </c:pt>
                <c:pt idx="140">
                  <c:v>8.7275328426000005</c:v>
                </c:pt>
                <c:pt idx="141">
                  <c:v>8.5254502733000059</c:v>
                </c:pt>
                <c:pt idx="142">
                  <c:v>8.3233677039999989</c:v>
                </c:pt>
                <c:pt idx="143">
                  <c:v>7.0364208149999996</c:v>
                </c:pt>
                <c:pt idx="144">
                  <c:v>8.7381687672999906</c:v>
                </c:pt>
                <c:pt idx="145">
                  <c:v>8.9615231861000009</c:v>
                </c:pt>
                <c:pt idx="146">
                  <c:v>8.7381687672999906</c:v>
                </c:pt>
                <c:pt idx="147">
                  <c:v>8.7594406167000063</c:v>
                </c:pt>
                <c:pt idx="148">
                  <c:v>9.1636057554000008</c:v>
                </c:pt>
                <c:pt idx="149">
                  <c:v>6.8024304715999966</c:v>
                </c:pt>
                <c:pt idx="150">
                  <c:v>6.7173430740000004</c:v>
                </c:pt>
                <c:pt idx="151">
                  <c:v>6.9087897185999996</c:v>
                </c:pt>
                <c:pt idx="152">
                  <c:v>6.9406974927000054</c:v>
                </c:pt>
                <c:pt idx="153">
                  <c:v>7.0045130408999956</c:v>
                </c:pt>
                <c:pt idx="154">
                  <c:v>7.0364208149999996</c:v>
                </c:pt>
                <c:pt idx="155">
                  <c:v>6.8662460198000002</c:v>
                </c:pt>
                <c:pt idx="156">
                  <c:v>7.0045130408999956</c:v>
                </c:pt>
                <c:pt idx="157">
                  <c:v>7.0470567396999977</c:v>
                </c:pt>
                <c:pt idx="158">
                  <c:v>6.4833527305000027</c:v>
                </c:pt>
                <c:pt idx="159">
                  <c:v>5.2602213897999999</c:v>
                </c:pt>
                <c:pt idx="160">
                  <c:v>5.9409205706999977</c:v>
                </c:pt>
                <c:pt idx="161">
                  <c:v>5.8345613237</c:v>
                </c:pt>
                <c:pt idx="162">
                  <c:v>5.9834642694999971</c:v>
                </c:pt>
                <c:pt idx="163">
                  <c:v>4.5476144347999972</c:v>
                </c:pt>
                <c:pt idx="164">
                  <c:v>5.1113184440000001</c:v>
                </c:pt>
                <c:pt idx="165">
                  <c:v>6.1430031401000003</c:v>
                </c:pt>
                <c:pt idx="166">
                  <c:v>5.9196487213000033</c:v>
                </c:pt>
                <c:pt idx="167">
                  <c:v>6.1323672154000004</c:v>
                </c:pt>
                <c:pt idx="168">
                  <c:v>8.8977076379000053</c:v>
                </c:pt>
                <c:pt idx="169">
                  <c:v>8.8232561650000001</c:v>
                </c:pt>
                <c:pt idx="170">
                  <c:v>10.631363363999993</c:v>
                </c:pt>
                <c:pt idx="171">
                  <c:v>10.673907063</c:v>
                </c:pt>
                <c:pt idx="172">
                  <c:v>9.0359746590000007</c:v>
                </c:pt>
                <c:pt idx="173">
                  <c:v>8.5892658214999997</c:v>
                </c:pt>
                <c:pt idx="174">
                  <c:v>8.2808240051999995</c:v>
                </c:pt>
                <c:pt idx="175">
                  <c:v>6.8875178691999928</c:v>
                </c:pt>
                <c:pt idx="176">
                  <c:v>7.2172315349999971</c:v>
                </c:pt>
                <c:pt idx="177">
                  <c:v>8.0361977370000002</c:v>
                </c:pt>
                <c:pt idx="178">
                  <c:v>7.9192025653000027</c:v>
                </c:pt>
                <c:pt idx="179">
                  <c:v>8.3659114028000001</c:v>
                </c:pt>
                <c:pt idx="180">
                  <c:v>7.4831296524999997</c:v>
                </c:pt>
                <c:pt idx="181">
                  <c:v>8.4722706498000004</c:v>
                </c:pt>
                <c:pt idx="182">
                  <c:v>7.7490277700999997</c:v>
                </c:pt>
                <c:pt idx="183">
                  <c:v>7.9511103393999969</c:v>
                </c:pt>
                <c:pt idx="184">
                  <c:v>7.0257848902999944</c:v>
                </c:pt>
                <c:pt idx="185">
                  <c:v>7.6107607488999971</c:v>
                </c:pt>
                <c:pt idx="186">
                  <c:v>7.1853237609000002</c:v>
                </c:pt>
                <c:pt idx="187">
                  <c:v>7.3554985560999944</c:v>
                </c:pt>
                <c:pt idx="188">
                  <c:v>6.9300615680000002</c:v>
                </c:pt>
                <c:pt idx="189">
                  <c:v>7.3342267067</c:v>
                </c:pt>
                <c:pt idx="190">
                  <c:v>7.3448626313999972</c:v>
                </c:pt>
                <c:pt idx="191">
                  <c:v>7.9723821888000028</c:v>
                </c:pt>
                <c:pt idx="192">
                  <c:v>8.131921059299998</c:v>
                </c:pt>
                <c:pt idx="193">
                  <c:v>7.9936540381999972</c:v>
                </c:pt>
                <c:pt idx="194">
                  <c:v>4.9730514228000029</c:v>
                </c:pt>
                <c:pt idx="195">
                  <c:v>4.6539736818000002</c:v>
                </c:pt>
                <c:pt idx="196">
                  <c:v>4.3668037147999996</c:v>
                </c:pt>
                <c:pt idx="197">
                  <c:v>6.2919060859000027</c:v>
                </c:pt>
                <c:pt idx="198">
                  <c:v>5.6962943026000001</c:v>
                </c:pt>
                <c:pt idx="199">
                  <c:v>5.8239253989999966</c:v>
                </c:pt>
                <c:pt idx="200">
                  <c:v>5.7707457755000027</c:v>
                </c:pt>
                <c:pt idx="201">
                  <c:v>6.3769934835000033</c:v>
                </c:pt>
                <c:pt idx="202">
                  <c:v>6.5152605045999996</c:v>
                </c:pt>
                <c:pt idx="203">
                  <c:v>6.5684401280999971</c:v>
                </c:pt>
                <c:pt idx="204">
                  <c:v>6.4195371823000027</c:v>
                </c:pt>
                <c:pt idx="205">
                  <c:v>6.3450857093999966</c:v>
                </c:pt>
                <c:pt idx="206">
                  <c:v>6.2706342364999967</c:v>
                </c:pt>
                <c:pt idx="207">
                  <c:v>4.5476144347999972</c:v>
                </c:pt>
                <c:pt idx="208">
                  <c:v>4.5476144347999972</c:v>
                </c:pt>
                <c:pt idx="209">
                  <c:v>4.5263425854000028</c:v>
                </c:pt>
                <c:pt idx="210">
                  <c:v>3.5265656633999987</c:v>
                </c:pt>
                <c:pt idx="211">
                  <c:v>4.2072648443</c:v>
                </c:pt>
                <c:pt idx="212">
                  <c:v>5.0581388204999955</c:v>
                </c:pt>
                <c:pt idx="213">
                  <c:v>5.7813817001999999</c:v>
                </c:pt>
                <c:pt idx="214">
                  <c:v>5.7494739261000003</c:v>
                </c:pt>
                <c:pt idx="215">
                  <c:v>6.8556100951000003</c:v>
                </c:pt>
                <c:pt idx="216">
                  <c:v>7.1959596856000001</c:v>
                </c:pt>
                <c:pt idx="217">
                  <c:v>4.8773281004999998</c:v>
                </c:pt>
                <c:pt idx="218">
                  <c:v>8.3446395534000057</c:v>
                </c:pt>
                <c:pt idx="219">
                  <c:v>8.057469586400007</c:v>
                </c:pt>
                <c:pt idx="220">
                  <c:v>7.8979307158999967</c:v>
                </c:pt>
                <c:pt idx="221">
                  <c:v>7.9404744146999997</c:v>
                </c:pt>
                <c:pt idx="222">
                  <c:v>8.2276443815999993</c:v>
                </c:pt>
                <c:pt idx="223">
                  <c:v>8.1744647581000027</c:v>
                </c:pt>
                <c:pt idx="224">
                  <c:v>8.5148143486000016</c:v>
                </c:pt>
                <c:pt idx="225">
                  <c:v>8.3127317793000053</c:v>
                </c:pt>
                <c:pt idx="226">
                  <c:v>8.1744647581000027</c:v>
                </c:pt>
                <c:pt idx="227">
                  <c:v>7.9723821888000028</c:v>
                </c:pt>
                <c:pt idx="228">
                  <c:v>8.2808240051999995</c:v>
                </c:pt>
                <c:pt idx="229">
                  <c:v>8.131921059299998</c:v>
                </c:pt>
                <c:pt idx="230">
                  <c:v>8.1531929087000048</c:v>
                </c:pt>
                <c:pt idx="231">
                  <c:v>7.876658866499997</c:v>
                </c:pt>
                <c:pt idx="232">
                  <c:v>7.7596636948000066</c:v>
                </c:pt>
                <c:pt idx="233">
                  <c:v>8.0255618123000048</c:v>
                </c:pt>
                <c:pt idx="234">
                  <c:v>8.1425569840000005</c:v>
                </c:pt>
                <c:pt idx="235">
                  <c:v>8.3233677039999989</c:v>
                </c:pt>
                <c:pt idx="236">
                  <c:v>8.6318095202999991</c:v>
                </c:pt>
                <c:pt idx="237">
                  <c:v>8.6637172944000049</c:v>
                </c:pt>
                <c:pt idx="238">
                  <c:v>8.6318095202999991</c:v>
                </c:pt>
                <c:pt idx="239">
                  <c:v>6.8662460198000002</c:v>
                </c:pt>
                <c:pt idx="240">
                  <c:v>6.7386149234000001</c:v>
                </c:pt>
                <c:pt idx="241">
                  <c:v>6.2812701612000028</c:v>
                </c:pt>
                <c:pt idx="242">
                  <c:v>5.9302846459999996</c:v>
                </c:pt>
                <c:pt idx="243">
                  <c:v>6.7386149234000001</c:v>
                </c:pt>
                <c:pt idx="244">
                  <c:v>7.100236363199997</c:v>
                </c:pt>
                <c:pt idx="245">
                  <c:v>4.7816047782000002</c:v>
                </c:pt>
                <c:pt idx="246">
                  <c:v>4.7816047782000002</c:v>
                </c:pt>
                <c:pt idx="247">
                  <c:v>4.7496970041000033</c:v>
                </c:pt>
                <c:pt idx="248">
                  <c:v>5.5580272815000002</c:v>
                </c:pt>
                <c:pt idx="249">
                  <c:v>5.0475028958000001</c:v>
                </c:pt>
                <c:pt idx="250">
                  <c:v>5.015595121699997</c:v>
                </c:pt>
                <c:pt idx="251">
                  <c:v>5.3559447120999968</c:v>
                </c:pt>
                <c:pt idx="252">
                  <c:v>4.8985999498999977</c:v>
                </c:pt>
                <c:pt idx="253">
                  <c:v>5.8664690977999996</c:v>
                </c:pt>
                <c:pt idx="254">
                  <c:v>5.3027650886000002</c:v>
                </c:pt>
                <c:pt idx="255">
                  <c:v>4.7816047782000002</c:v>
                </c:pt>
                <c:pt idx="256">
                  <c:v>6.8662460198000002</c:v>
                </c:pt>
                <c:pt idx="257">
                  <c:v>7.2385033844000031</c:v>
                </c:pt>
                <c:pt idx="258">
                  <c:v>4.9198717993000027</c:v>
                </c:pt>
                <c:pt idx="259">
                  <c:v>6.334449784700003</c:v>
                </c:pt>
                <c:pt idx="260">
                  <c:v>6.3663575587999945</c:v>
                </c:pt>
                <c:pt idx="261">
                  <c:v>6.6747993752000001</c:v>
                </c:pt>
                <c:pt idx="262">
                  <c:v>6.8130663963</c:v>
                </c:pt>
                <c:pt idx="263">
                  <c:v>5.079410669899997</c:v>
                </c:pt>
                <c:pt idx="264">
                  <c:v>7.7171199959999974</c:v>
                </c:pt>
                <c:pt idx="265">
                  <c:v>7.7756175817999997</c:v>
                </c:pt>
                <c:pt idx="266">
                  <c:v>7.7277559206999946</c:v>
                </c:pt>
                <c:pt idx="267">
                  <c:v>6.313177935299997</c:v>
                </c:pt>
                <c:pt idx="268">
                  <c:v>6.4089012575999966</c:v>
                </c:pt>
                <c:pt idx="269">
                  <c:v>6.313177935299997</c:v>
                </c:pt>
                <c:pt idx="270">
                  <c:v>4.6007940582999955</c:v>
                </c:pt>
                <c:pt idx="271">
                  <c:v>4.2072648443</c:v>
                </c:pt>
                <c:pt idx="272">
                  <c:v>3.9307308021000011</c:v>
                </c:pt>
                <c:pt idx="273">
                  <c:v>3.8775511785000001</c:v>
                </c:pt>
                <c:pt idx="274">
                  <c:v>4.9411436486999998</c:v>
                </c:pt>
                <c:pt idx="275">
                  <c:v>4.0158181997</c:v>
                </c:pt>
                <c:pt idx="276">
                  <c:v>4.0902696725999999</c:v>
                </c:pt>
                <c:pt idx="277">
                  <c:v>4.4731629619000026</c:v>
                </c:pt>
                <c:pt idx="278">
                  <c:v>7.2597752338000001</c:v>
                </c:pt>
                <c:pt idx="279">
                  <c:v>7.7277559206999946</c:v>
                </c:pt>
                <c:pt idx="280">
                  <c:v>8.131921059299998</c:v>
                </c:pt>
                <c:pt idx="281">
                  <c:v>3.6222889856999987</c:v>
                </c:pt>
                <c:pt idx="282">
                  <c:v>3.5691093622000012</c:v>
                </c:pt>
                <c:pt idx="283">
                  <c:v>3.0479490518000012</c:v>
                </c:pt>
                <c:pt idx="284">
                  <c:v>3.4308423410999986</c:v>
                </c:pt>
                <c:pt idx="285">
                  <c:v>6.1855468388999943</c:v>
                </c:pt>
                <c:pt idx="286">
                  <c:v>5.7388380014000004</c:v>
                </c:pt>
                <c:pt idx="287">
                  <c:v>6.2280905376999955</c:v>
                </c:pt>
                <c:pt idx="288">
                  <c:v>6.2706342364999967</c:v>
                </c:pt>
                <c:pt idx="289">
                  <c:v>6.2599983118000004</c:v>
                </c:pt>
                <c:pt idx="290">
                  <c:v>6.3025420105999972</c:v>
                </c:pt>
                <c:pt idx="291">
                  <c:v>4.3029881665999943</c:v>
                </c:pt>
                <c:pt idx="292">
                  <c:v>4.4944348112999943</c:v>
                </c:pt>
                <c:pt idx="293">
                  <c:v>4.6007940582999955</c:v>
                </c:pt>
                <c:pt idx="294">
                  <c:v>4.8985999498999977</c:v>
                </c:pt>
                <c:pt idx="295">
                  <c:v>5.0475028958000001</c:v>
                </c:pt>
                <c:pt idx="296">
                  <c:v>3.8350074796999984</c:v>
                </c:pt>
                <c:pt idx="297">
                  <c:v>4.2498085431000003</c:v>
                </c:pt>
                <c:pt idx="298">
                  <c:v>4.4944348112999943</c:v>
                </c:pt>
                <c:pt idx="299">
                  <c:v>4.6539736818000002</c:v>
                </c:pt>
                <c:pt idx="300">
                  <c:v>4.6114299829999998</c:v>
                </c:pt>
                <c:pt idx="301">
                  <c:v>4.6965173805999969</c:v>
                </c:pt>
                <c:pt idx="302">
                  <c:v>4.9730514228000029</c:v>
                </c:pt>
                <c:pt idx="303">
                  <c:v>6.1749109141999945</c:v>
                </c:pt>
                <c:pt idx="304">
                  <c:v>5.6962943026000001</c:v>
                </c:pt>
                <c:pt idx="305">
                  <c:v>6.1430031401000003</c:v>
                </c:pt>
                <c:pt idx="306">
                  <c:v>7.3448626313999972</c:v>
                </c:pt>
                <c:pt idx="307">
                  <c:v>7.7064840711999967</c:v>
                </c:pt>
                <c:pt idx="308">
                  <c:v>7.9617462641000003</c:v>
                </c:pt>
                <c:pt idx="309">
                  <c:v>4.7496970041000033</c:v>
                </c:pt>
                <c:pt idx="310">
                  <c:v>5.1325902933999972</c:v>
                </c:pt>
                <c:pt idx="311">
                  <c:v>5.3240369379999928</c:v>
                </c:pt>
                <c:pt idx="312">
                  <c:v>5.6218428296999967</c:v>
                </c:pt>
                <c:pt idx="313">
                  <c:v>5.8558331730999971</c:v>
                </c:pt>
                <c:pt idx="314">
                  <c:v>6.0260079682999956</c:v>
                </c:pt>
                <c:pt idx="315">
                  <c:v>6.0579157423999943</c:v>
                </c:pt>
                <c:pt idx="316">
                  <c:v>6.0898235166000001</c:v>
                </c:pt>
                <c:pt idx="317">
                  <c:v>5.0900465946000004</c:v>
                </c:pt>
                <c:pt idx="318">
                  <c:v>4.7709688535000003</c:v>
                </c:pt>
                <c:pt idx="319">
                  <c:v>4.5688862841999978</c:v>
                </c:pt>
                <c:pt idx="320">
                  <c:v>4.8241484769999943</c:v>
                </c:pt>
                <c:pt idx="321">
                  <c:v>5.3134010133</c:v>
                </c:pt>
                <c:pt idx="322">
                  <c:v>7.5575811253999969</c:v>
                </c:pt>
                <c:pt idx="323">
                  <c:v>7.8979307158999967</c:v>
                </c:pt>
                <c:pt idx="324">
                  <c:v>8.3233677039999989</c:v>
                </c:pt>
                <c:pt idx="325">
                  <c:v>8.4084551015999995</c:v>
                </c:pt>
                <c:pt idx="326">
                  <c:v>7.8926127534999972</c:v>
                </c:pt>
                <c:pt idx="327">
                  <c:v>8.1744647581000027</c:v>
                </c:pt>
                <c:pt idx="328">
                  <c:v>8.1851006828000017</c:v>
                </c:pt>
                <c:pt idx="329">
                  <c:v>6.1536390648000001</c:v>
                </c:pt>
                <c:pt idx="330">
                  <c:v>6.2493623871000032</c:v>
                </c:pt>
                <c:pt idx="331">
                  <c:v>5.8239253989999966</c:v>
                </c:pt>
                <c:pt idx="332">
                  <c:v>4.8560562510999956</c:v>
                </c:pt>
                <c:pt idx="333">
                  <c:v>5.1538621428000004</c:v>
                </c:pt>
                <c:pt idx="334">
                  <c:v>8.4509988004000007</c:v>
                </c:pt>
                <c:pt idx="335">
                  <c:v>7.376770405500003</c:v>
                </c:pt>
                <c:pt idx="336">
                  <c:v>7.5894888995000001</c:v>
                </c:pt>
                <c:pt idx="337">
                  <c:v>7.7490277700999997</c:v>
                </c:pt>
                <c:pt idx="338">
                  <c:v>6.9406974927000054</c:v>
                </c:pt>
                <c:pt idx="339">
                  <c:v>6.8981537938999997</c:v>
                </c:pt>
                <c:pt idx="340">
                  <c:v>6.9513334173999999</c:v>
                </c:pt>
                <c:pt idx="341">
                  <c:v>6.9194256433000003</c:v>
                </c:pt>
                <c:pt idx="342">
                  <c:v>6.5471682786999956</c:v>
                </c:pt>
                <c:pt idx="343">
                  <c:v>5.8345613237</c:v>
                </c:pt>
                <c:pt idx="344">
                  <c:v>6.0472798176999971</c:v>
                </c:pt>
                <c:pt idx="345">
                  <c:v>7.0257848902999944</c:v>
                </c:pt>
                <c:pt idx="346">
                  <c:v>6.8981537938999997</c:v>
                </c:pt>
                <c:pt idx="347">
                  <c:v>6.8130663963</c:v>
                </c:pt>
                <c:pt idx="348">
                  <c:v>5.4410321097000027</c:v>
                </c:pt>
                <c:pt idx="349">
                  <c:v>5.5473913567999977</c:v>
                </c:pt>
                <c:pt idx="350">
                  <c:v>5.4835758084999977</c:v>
                </c:pt>
                <c:pt idx="351">
                  <c:v>5.9196487213000033</c:v>
                </c:pt>
                <c:pt idx="352">
                  <c:v>6.9938771162000002</c:v>
                </c:pt>
                <c:pt idx="353">
                  <c:v>7.0470567396999977</c:v>
                </c:pt>
                <c:pt idx="354">
                  <c:v>6.8875178691999928</c:v>
                </c:pt>
                <c:pt idx="355">
                  <c:v>6.7439328856999996</c:v>
                </c:pt>
                <c:pt idx="356">
                  <c:v>5.5686632062000001</c:v>
                </c:pt>
                <c:pt idx="357">
                  <c:v>5.4835758084999977</c:v>
                </c:pt>
                <c:pt idx="358">
                  <c:v>5.7175661519999972</c:v>
                </c:pt>
                <c:pt idx="359">
                  <c:v>6.3557216341</c:v>
                </c:pt>
                <c:pt idx="360">
                  <c:v>5.9621924201000001</c:v>
                </c:pt>
                <c:pt idx="361">
                  <c:v>5.4303961850000055</c:v>
                </c:pt>
                <c:pt idx="362">
                  <c:v>5.6643865284999917</c:v>
                </c:pt>
                <c:pt idx="363">
                  <c:v>5.9728283447999999</c:v>
                </c:pt>
                <c:pt idx="364">
                  <c:v>5.8345613237</c:v>
                </c:pt>
                <c:pt idx="365">
                  <c:v>5.5154835825999973</c:v>
                </c:pt>
                <c:pt idx="366">
                  <c:v>5.5473913567999977</c:v>
                </c:pt>
                <c:pt idx="367">
                  <c:v>5.4942117332000002</c:v>
                </c:pt>
                <c:pt idx="368">
                  <c:v>6.0366438930000044</c:v>
                </c:pt>
                <c:pt idx="369">
                  <c:v>5.9728283447999999</c:v>
                </c:pt>
                <c:pt idx="370">
                  <c:v>5.5899350555999971</c:v>
                </c:pt>
                <c:pt idx="371">
                  <c:v>5.2176776909999996</c:v>
                </c:pt>
                <c:pt idx="372">
                  <c:v>4.8666921757999999</c:v>
                </c:pt>
                <c:pt idx="373">
                  <c:v>5.015595121699997</c:v>
                </c:pt>
                <c:pt idx="374">
                  <c:v>5.1751339922000001</c:v>
                </c:pt>
                <c:pt idx="375">
                  <c:v>7.3129548572999923</c:v>
                </c:pt>
                <c:pt idx="376">
                  <c:v>7.8234792429999978</c:v>
                </c:pt>
                <c:pt idx="377">
                  <c:v>8.0361977370000002</c:v>
                </c:pt>
                <c:pt idx="378">
                  <c:v>7.1640519113999943</c:v>
                </c:pt>
                <c:pt idx="379">
                  <c:v>7.227867459699997</c:v>
                </c:pt>
                <c:pt idx="380">
                  <c:v>7.4299500289999969</c:v>
                </c:pt>
                <c:pt idx="381">
                  <c:v>5.6537506037999972</c:v>
                </c:pt>
                <c:pt idx="382">
                  <c:v>6.3557216341</c:v>
                </c:pt>
                <c:pt idx="383">
                  <c:v>6.334449784700003</c:v>
                </c:pt>
                <c:pt idx="384">
                  <c:v>6.3450857093999966</c:v>
                </c:pt>
                <c:pt idx="385">
                  <c:v>6.0366438930000044</c:v>
                </c:pt>
                <c:pt idx="386">
                  <c:v>7.1108722878999977</c:v>
                </c:pt>
                <c:pt idx="387">
                  <c:v>6.3663575587999945</c:v>
                </c:pt>
                <c:pt idx="388">
                  <c:v>5.5261195072999945</c:v>
                </c:pt>
                <c:pt idx="389">
                  <c:v>6.6109838268999939</c:v>
                </c:pt>
                <c:pt idx="390">
                  <c:v>7.0257848902999944</c:v>
                </c:pt>
                <c:pt idx="391">
                  <c:v>6.9194256433000003</c:v>
                </c:pt>
                <c:pt idx="392">
                  <c:v>7.2065956103</c:v>
                </c:pt>
                <c:pt idx="393">
                  <c:v>5.7707457755000027</c:v>
                </c:pt>
                <c:pt idx="394">
                  <c:v>6.1110953659999971</c:v>
                </c:pt>
                <c:pt idx="395">
                  <c:v>6.2493623871000032</c:v>
                </c:pt>
                <c:pt idx="396">
                  <c:v>6.4301731069999999</c:v>
                </c:pt>
                <c:pt idx="397">
                  <c:v>6.7705226974999997</c:v>
                </c:pt>
                <c:pt idx="398">
                  <c:v>8.461634725100005</c:v>
                </c:pt>
                <c:pt idx="399">
                  <c:v>7.3235907820000001</c:v>
                </c:pt>
                <c:pt idx="400">
                  <c:v>7.2172315349999971</c:v>
                </c:pt>
                <c:pt idx="401">
                  <c:v>6.9406974927000054</c:v>
                </c:pt>
                <c:pt idx="402">
                  <c:v>7.5363092759999999</c:v>
                </c:pt>
                <c:pt idx="403">
                  <c:v>7.621396673599997</c:v>
                </c:pt>
                <c:pt idx="404">
                  <c:v>8.0681055111000006</c:v>
                </c:pt>
                <c:pt idx="405">
                  <c:v>7.9192025653000027</c:v>
                </c:pt>
                <c:pt idx="406">
                  <c:v>6.9300615680000002</c:v>
                </c:pt>
                <c:pt idx="407">
                  <c:v>7.4086781795999999</c:v>
                </c:pt>
                <c:pt idx="408">
                  <c:v>7.3448626313999972</c:v>
                </c:pt>
                <c:pt idx="409">
                  <c:v>8.2914599299000002</c:v>
                </c:pt>
                <c:pt idx="410">
                  <c:v>8.3127317793000053</c:v>
                </c:pt>
                <c:pt idx="411">
                  <c:v>8.4297269510000028</c:v>
                </c:pt>
                <c:pt idx="412">
                  <c:v>8.6743532191000003</c:v>
                </c:pt>
                <c:pt idx="413">
                  <c:v>8.5573580473999993</c:v>
                </c:pt>
                <c:pt idx="414">
                  <c:v>8.5892658214999997</c:v>
                </c:pt>
                <c:pt idx="415">
                  <c:v>9.9932078822000001</c:v>
                </c:pt>
                <c:pt idx="416">
                  <c:v>10.088931204</c:v>
                </c:pt>
                <c:pt idx="417">
                  <c:v>9.7592175387000051</c:v>
                </c:pt>
                <c:pt idx="418">
                  <c:v>9.5252271952999994</c:v>
                </c:pt>
                <c:pt idx="419">
                  <c:v>9.4188679482999991</c:v>
                </c:pt>
                <c:pt idx="420">
                  <c:v>9.2167853789000027</c:v>
                </c:pt>
                <c:pt idx="421">
                  <c:v>7.5150374265999966</c:v>
                </c:pt>
                <c:pt idx="422">
                  <c:v>6.9619693420999997</c:v>
                </c:pt>
                <c:pt idx="423">
                  <c:v>5.8983768718999956</c:v>
                </c:pt>
                <c:pt idx="424">
                  <c:v>6.6960712245999972</c:v>
                </c:pt>
                <c:pt idx="425">
                  <c:v>6.9300615680000002</c:v>
                </c:pt>
                <c:pt idx="426">
                  <c:v>9.0785183578000002</c:v>
                </c:pt>
                <c:pt idx="427">
                  <c:v>8.7381687672999906</c:v>
                </c:pt>
                <c:pt idx="428">
                  <c:v>3.7499200821000014</c:v>
                </c:pt>
                <c:pt idx="429">
                  <c:v>5.8451972483999945</c:v>
                </c:pt>
                <c:pt idx="430">
                  <c:v>4.2817163171999972</c:v>
                </c:pt>
                <c:pt idx="431">
                  <c:v>4.3561677900999998</c:v>
                </c:pt>
                <c:pt idx="432">
                  <c:v>4.7709688535000003</c:v>
                </c:pt>
                <c:pt idx="433">
                  <c:v>3.5265656633999987</c:v>
                </c:pt>
                <c:pt idx="434">
                  <c:v>5.0475028958000001</c:v>
                </c:pt>
                <c:pt idx="435">
                  <c:v>4.8985999498999977</c:v>
                </c:pt>
                <c:pt idx="436">
                  <c:v>5.164498067499995</c:v>
                </c:pt>
                <c:pt idx="437">
                  <c:v>5.3878524861999972</c:v>
                </c:pt>
                <c:pt idx="438">
                  <c:v>3.9839104256</c:v>
                </c:pt>
                <c:pt idx="439">
                  <c:v>5.0049591969999971</c:v>
                </c:pt>
                <c:pt idx="440">
                  <c:v>4.9411436486999998</c:v>
                </c:pt>
                <c:pt idx="441">
                  <c:v>4.5263425854000028</c:v>
                </c:pt>
                <c:pt idx="442">
                  <c:v>4.1115415219999969</c:v>
                </c:pt>
                <c:pt idx="443">
                  <c:v>5.1538621428000004</c:v>
                </c:pt>
                <c:pt idx="444">
                  <c:v>5.2283136157000003</c:v>
                </c:pt>
                <c:pt idx="445">
                  <c:v>5.3453087873999996</c:v>
                </c:pt>
                <c:pt idx="446">
                  <c:v>5.0049591969999971</c:v>
                </c:pt>
                <c:pt idx="447">
                  <c:v>3.5372015881000012</c:v>
                </c:pt>
                <c:pt idx="448">
                  <c:v>3.3776627174999998</c:v>
                </c:pt>
                <c:pt idx="449">
                  <c:v>3.3989345670000013</c:v>
                </c:pt>
                <c:pt idx="450">
                  <c:v>3.8562793290999973</c:v>
                </c:pt>
                <c:pt idx="451">
                  <c:v>4.0902696725999999</c:v>
                </c:pt>
                <c:pt idx="452">
                  <c:v>4.0583618985000003</c:v>
                </c:pt>
                <c:pt idx="453">
                  <c:v>4.3561677900999998</c:v>
                </c:pt>
                <c:pt idx="454">
                  <c:v>4.0796337479000027</c:v>
                </c:pt>
                <c:pt idx="455">
                  <c:v>4.7603329287999969</c:v>
                </c:pt>
                <c:pt idx="456">
                  <c:v>4.8773281004999998</c:v>
                </c:pt>
                <c:pt idx="457">
                  <c:v>5.7920176248999971</c:v>
                </c:pt>
                <c:pt idx="458">
                  <c:v>3.7605560068000012</c:v>
                </c:pt>
                <c:pt idx="459">
                  <c:v>5.7813817001999999</c:v>
                </c:pt>
                <c:pt idx="460">
                  <c:v>4.4944348112999943</c:v>
                </c:pt>
                <c:pt idx="461">
                  <c:v>4.5901581336000001</c:v>
                </c:pt>
                <c:pt idx="462">
                  <c:v>5.0049591969999971</c:v>
                </c:pt>
                <c:pt idx="463">
                  <c:v>5.308083050999997</c:v>
                </c:pt>
                <c:pt idx="464">
                  <c:v>5.2708573144999997</c:v>
                </c:pt>
                <c:pt idx="465">
                  <c:v>6.4089012575999966</c:v>
                </c:pt>
                <c:pt idx="466">
                  <c:v>4.5263425854000028</c:v>
                </c:pt>
                <c:pt idx="467">
                  <c:v>4.6539736818000002</c:v>
                </c:pt>
                <c:pt idx="468">
                  <c:v>5.1325902933999972</c:v>
                </c:pt>
                <c:pt idx="469">
                  <c:v>5.1538621428000004</c:v>
                </c:pt>
                <c:pt idx="470">
                  <c:v>5.7601098507999966</c:v>
                </c:pt>
                <c:pt idx="471">
                  <c:v>5.5899350555999971</c:v>
                </c:pt>
                <c:pt idx="472">
                  <c:v>5.0687747451999972</c:v>
                </c:pt>
                <c:pt idx="473">
                  <c:v>5.1538621428000004</c:v>
                </c:pt>
                <c:pt idx="474">
                  <c:v>5.3240369379999928</c:v>
                </c:pt>
                <c:pt idx="475">
                  <c:v>5.3453087873999996</c:v>
                </c:pt>
                <c:pt idx="476">
                  <c:v>5.2602213897999999</c:v>
                </c:pt>
                <c:pt idx="477">
                  <c:v>4.9411436486999998</c:v>
                </c:pt>
                <c:pt idx="478">
                  <c:v>4.7709688535000003</c:v>
                </c:pt>
                <c:pt idx="479">
                  <c:v>4.7390610793999999</c:v>
                </c:pt>
                <c:pt idx="480">
                  <c:v>5.3559447120999968</c:v>
                </c:pt>
                <c:pt idx="481">
                  <c:v>5.015595121699997</c:v>
                </c:pt>
                <c:pt idx="482">
                  <c:v>4.8666921757999999</c:v>
                </c:pt>
                <c:pt idx="483">
                  <c:v>5.015595121699997</c:v>
                </c:pt>
                <c:pt idx="484">
                  <c:v>5.1006825192999967</c:v>
                </c:pt>
                <c:pt idx="485">
                  <c:v>6.5578042033999946</c:v>
                </c:pt>
                <c:pt idx="486">
                  <c:v>6.1536390648000001</c:v>
                </c:pt>
                <c:pt idx="487">
                  <c:v>5.9728283447999999</c:v>
                </c:pt>
                <c:pt idx="488">
                  <c:v>6.0260079682999956</c:v>
                </c:pt>
                <c:pt idx="489">
                  <c:v>5.8451972483999945</c:v>
                </c:pt>
                <c:pt idx="490">
                  <c:v>6.0472798176999971</c:v>
                </c:pt>
                <c:pt idx="491">
                  <c:v>5.5048476578999956</c:v>
                </c:pt>
                <c:pt idx="492">
                  <c:v>4.9305077239999999</c:v>
                </c:pt>
                <c:pt idx="493">
                  <c:v>4.8985999498999977</c:v>
                </c:pt>
                <c:pt idx="494">
                  <c:v>5.0900465946000004</c:v>
                </c:pt>
                <c:pt idx="495">
                  <c:v>5.143226218099997</c:v>
                </c:pt>
                <c:pt idx="496">
                  <c:v>5.3559447120999968</c:v>
                </c:pt>
                <c:pt idx="497">
                  <c:v>5.3559447120999968</c:v>
                </c:pt>
                <c:pt idx="498">
                  <c:v>4.8135125522999944</c:v>
                </c:pt>
                <c:pt idx="499">
                  <c:v>5.0049591969999971</c:v>
                </c:pt>
                <c:pt idx="500">
                  <c:v>5.0687747451999972</c:v>
                </c:pt>
                <c:pt idx="501">
                  <c:v>5.079410669899997</c:v>
                </c:pt>
                <c:pt idx="502">
                  <c:v>5.1006825192999967</c:v>
                </c:pt>
                <c:pt idx="503">
                  <c:v>5.0368669711000003</c:v>
                </c:pt>
                <c:pt idx="504">
                  <c:v>5.0475028958000001</c:v>
                </c:pt>
                <c:pt idx="505">
                  <c:v>4.7922407029000027</c:v>
                </c:pt>
                <c:pt idx="506">
                  <c:v>5.2602213897999999</c:v>
                </c:pt>
                <c:pt idx="507">
                  <c:v>5.3984884108999971</c:v>
                </c:pt>
                <c:pt idx="508">
                  <c:v>5.143226218099997</c:v>
                </c:pt>
                <c:pt idx="509">
                  <c:v>4.7390610793999999</c:v>
                </c:pt>
                <c:pt idx="510">
                  <c:v>4.9305077239999999</c:v>
                </c:pt>
                <c:pt idx="511">
                  <c:v>5.1113184440000001</c:v>
                </c:pt>
                <c:pt idx="512">
                  <c:v>5.079410669899997</c:v>
                </c:pt>
                <c:pt idx="513">
                  <c:v>4.7284251547</c:v>
                </c:pt>
                <c:pt idx="514">
                  <c:v>4.6220659076999944</c:v>
                </c:pt>
                <c:pt idx="515">
                  <c:v>4.6167479453000002</c:v>
                </c:pt>
                <c:pt idx="516">
                  <c:v>4.2285366936999971</c:v>
                </c:pt>
                <c:pt idx="517">
                  <c:v>4.3029881665999943</c:v>
                </c:pt>
                <c:pt idx="518">
                  <c:v>4.4518911124000029</c:v>
                </c:pt>
                <c:pt idx="519">
                  <c:v>4.4306192629999996</c:v>
                </c:pt>
                <c:pt idx="520">
                  <c:v>4.3029881665999943</c:v>
                </c:pt>
                <c:pt idx="521">
                  <c:v>4.2923522418999971</c:v>
                </c:pt>
                <c:pt idx="522">
                  <c:v>4.3880755641999967</c:v>
                </c:pt>
                <c:pt idx="523">
                  <c:v>5.8877409471999966</c:v>
                </c:pt>
                <c:pt idx="524">
                  <c:v>6.6535275257999977</c:v>
                </c:pt>
                <c:pt idx="525">
                  <c:v>5.6218428296999967</c:v>
                </c:pt>
                <c:pt idx="526">
                  <c:v>4.8028766275999946</c:v>
                </c:pt>
                <c:pt idx="527">
                  <c:v>5.0900465946000004</c:v>
                </c:pt>
                <c:pt idx="528">
                  <c:v>5.8983768718999956</c:v>
                </c:pt>
                <c:pt idx="529">
                  <c:v>6.5258964292999977</c:v>
                </c:pt>
                <c:pt idx="530">
                  <c:v>5.7388380014000004</c:v>
                </c:pt>
                <c:pt idx="531">
                  <c:v>8.121285134599999</c:v>
                </c:pt>
                <c:pt idx="532">
                  <c:v>8.6849891437999993</c:v>
                </c:pt>
                <c:pt idx="533">
                  <c:v>7.8660229417999972</c:v>
                </c:pt>
                <c:pt idx="534">
                  <c:v>7.7277559206999946</c:v>
                </c:pt>
                <c:pt idx="535">
                  <c:v>8.0361977370000002</c:v>
                </c:pt>
                <c:pt idx="536">
                  <c:v>8.195736607500006</c:v>
                </c:pt>
                <c:pt idx="537">
                  <c:v>6.6747993752000001</c:v>
                </c:pt>
                <c:pt idx="538">
                  <c:v>7.9617462641000003</c:v>
                </c:pt>
                <c:pt idx="539">
                  <c:v>7.9936540381999972</c:v>
                </c:pt>
                <c:pt idx="540">
                  <c:v>8.0787414357999996</c:v>
                </c:pt>
                <c:pt idx="541">
                  <c:v>8.2701880804999988</c:v>
                </c:pt>
                <c:pt idx="542">
                  <c:v>8.1851006828000017</c:v>
                </c:pt>
                <c:pt idx="543">
                  <c:v>5.8983768718999956</c:v>
                </c:pt>
                <c:pt idx="544">
                  <c:v>6.6747993752000001</c:v>
                </c:pt>
                <c:pt idx="545">
                  <c:v>6.8024304715999966</c:v>
                </c:pt>
                <c:pt idx="546">
                  <c:v>7.3448626313999972</c:v>
                </c:pt>
                <c:pt idx="547">
                  <c:v>7.7596636948000066</c:v>
                </c:pt>
                <c:pt idx="548">
                  <c:v>8.0042899628999997</c:v>
                </c:pt>
                <c:pt idx="549">
                  <c:v>8.1000132851999993</c:v>
                </c:pt>
                <c:pt idx="550">
                  <c:v>8.2170084568999986</c:v>
                </c:pt>
                <c:pt idx="551">
                  <c:v>8.2914599299000002</c:v>
                </c:pt>
                <c:pt idx="552">
                  <c:v>7.8660229417999972</c:v>
                </c:pt>
                <c:pt idx="553">
                  <c:v>8.1638288334000002</c:v>
                </c:pt>
                <c:pt idx="554">
                  <c:v>8.4509988004000007</c:v>
                </c:pt>
                <c:pt idx="555">
                  <c:v>7.9723821888000028</c:v>
                </c:pt>
                <c:pt idx="556">
                  <c:v>5.0687747451999972</c:v>
                </c:pt>
                <c:pt idx="557">
                  <c:v>4.7709688535000003</c:v>
                </c:pt>
                <c:pt idx="558">
                  <c:v>4.6965173805999969</c:v>
                </c:pt>
                <c:pt idx="559">
                  <c:v>4.5795222089000003</c:v>
                </c:pt>
                <c:pt idx="560">
                  <c:v>4.0264541243999972</c:v>
                </c:pt>
                <c:pt idx="561">
                  <c:v>3.6967404585999999</c:v>
                </c:pt>
                <c:pt idx="562">
                  <c:v>3.6648326844999999</c:v>
                </c:pt>
              </c:numCache>
            </c:numRef>
          </c:xVal>
          <c:yVal>
            <c:numRef>
              <c:f>Data!$A$2:$A$564</c:f>
              <c:numCache>
                <c:formatCode>General</c:formatCode>
                <c:ptCount val="563"/>
                <c:pt idx="0">
                  <c:v>5.09</c:v>
                </c:pt>
                <c:pt idx="1">
                  <c:v>5.1899999999999995</c:v>
                </c:pt>
                <c:pt idx="2">
                  <c:v>5.35</c:v>
                </c:pt>
                <c:pt idx="3">
                  <c:v>5.25</c:v>
                </c:pt>
                <c:pt idx="4">
                  <c:v>5.3199999999999985</c:v>
                </c:pt>
                <c:pt idx="5">
                  <c:v>5.38</c:v>
                </c:pt>
                <c:pt idx="6">
                  <c:v>6.39</c:v>
                </c:pt>
                <c:pt idx="7">
                  <c:v>6.29</c:v>
                </c:pt>
                <c:pt idx="8">
                  <c:v>6.4300000000000024</c:v>
                </c:pt>
                <c:pt idx="9">
                  <c:v>6.31</c:v>
                </c:pt>
                <c:pt idx="10">
                  <c:v>6.68</c:v>
                </c:pt>
                <c:pt idx="11">
                  <c:v>7.6599999999999975</c:v>
                </c:pt>
                <c:pt idx="12">
                  <c:v>6.01</c:v>
                </c:pt>
                <c:pt idx="13">
                  <c:v>5.94</c:v>
                </c:pt>
                <c:pt idx="14">
                  <c:v>5.99</c:v>
                </c:pt>
                <c:pt idx="15">
                  <c:v>5.99</c:v>
                </c:pt>
                <c:pt idx="16">
                  <c:v>5.94</c:v>
                </c:pt>
                <c:pt idx="17">
                  <c:v>6.02</c:v>
                </c:pt>
                <c:pt idx="18">
                  <c:v>5.9300000000000024</c:v>
                </c:pt>
                <c:pt idx="19">
                  <c:v>5.2</c:v>
                </c:pt>
                <c:pt idx="20">
                  <c:v>4.78</c:v>
                </c:pt>
                <c:pt idx="21">
                  <c:v>6.14</c:v>
                </c:pt>
                <c:pt idx="22">
                  <c:v>5.7</c:v>
                </c:pt>
                <c:pt idx="23">
                  <c:v>5.6199999999999974</c:v>
                </c:pt>
                <c:pt idx="24">
                  <c:v>6.14</c:v>
                </c:pt>
                <c:pt idx="25">
                  <c:v>6.3199999999999985</c:v>
                </c:pt>
                <c:pt idx="26">
                  <c:v>6.24</c:v>
                </c:pt>
                <c:pt idx="27">
                  <c:v>6.21</c:v>
                </c:pt>
                <c:pt idx="28">
                  <c:v>6.1199999999999974</c:v>
                </c:pt>
                <c:pt idx="29">
                  <c:v>4.8499999999999996</c:v>
                </c:pt>
                <c:pt idx="30">
                  <c:v>5.58</c:v>
                </c:pt>
                <c:pt idx="31">
                  <c:v>5.78</c:v>
                </c:pt>
                <c:pt idx="32">
                  <c:v>6.09</c:v>
                </c:pt>
                <c:pt idx="33">
                  <c:v>6.1099999999999985</c:v>
                </c:pt>
                <c:pt idx="34">
                  <c:v>6.08</c:v>
                </c:pt>
                <c:pt idx="35">
                  <c:v>4.72</c:v>
                </c:pt>
                <c:pt idx="36">
                  <c:v>4.6599999999999975</c:v>
                </c:pt>
                <c:pt idx="37">
                  <c:v>6.33</c:v>
                </c:pt>
                <c:pt idx="38">
                  <c:v>6.18</c:v>
                </c:pt>
                <c:pt idx="39">
                  <c:v>5.1199999999999974</c:v>
                </c:pt>
                <c:pt idx="40">
                  <c:v>4.7699999999999996</c:v>
                </c:pt>
                <c:pt idx="41">
                  <c:v>5.1899999999999995</c:v>
                </c:pt>
                <c:pt idx="42">
                  <c:v>5.38</c:v>
                </c:pt>
                <c:pt idx="43">
                  <c:v>6.09</c:v>
                </c:pt>
                <c:pt idx="44">
                  <c:v>5.37</c:v>
                </c:pt>
                <c:pt idx="45">
                  <c:v>5.1499999999999995</c:v>
                </c:pt>
                <c:pt idx="46">
                  <c:v>5.09</c:v>
                </c:pt>
                <c:pt idx="47">
                  <c:v>6.39</c:v>
                </c:pt>
                <c:pt idx="48">
                  <c:v>5.54</c:v>
                </c:pt>
                <c:pt idx="49">
                  <c:v>6.68</c:v>
                </c:pt>
                <c:pt idx="50">
                  <c:v>6.72</c:v>
                </c:pt>
                <c:pt idx="51">
                  <c:v>6.84</c:v>
                </c:pt>
                <c:pt idx="52">
                  <c:v>5.85</c:v>
                </c:pt>
                <c:pt idx="53">
                  <c:v>5.4</c:v>
                </c:pt>
                <c:pt idx="54">
                  <c:v>5.5</c:v>
                </c:pt>
                <c:pt idx="55">
                  <c:v>4.2</c:v>
                </c:pt>
                <c:pt idx="56">
                  <c:v>4.24</c:v>
                </c:pt>
                <c:pt idx="57">
                  <c:v>4.42</c:v>
                </c:pt>
                <c:pt idx="58">
                  <c:v>4.67</c:v>
                </c:pt>
                <c:pt idx="59">
                  <c:v>4.99</c:v>
                </c:pt>
                <c:pt idx="60">
                  <c:v>5.17</c:v>
                </c:pt>
                <c:pt idx="61">
                  <c:v>6.25</c:v>
                </c:pt>
                <c:pt idx="62">
                  <c:v>6.2700000000000014</c:v>
                </c:pt>
                <c:pt idx="63">
                  <c:v>6.48</c:v>
                </c:pt>
                <c:pt idx="64">
                  <c:v>7.09</c:v>
                </c:pt>
                <c:pt idx="65">
                  <c:v>6.99</c:v>
                </c:pt>
                <c:pt idx="66">
                  <c:v>7.01</c:v>
                </c:pt>
                <c:pt idx="67">
                  <c:v>5.95</c:v>
                </c:pt>
                <c:pt idx="68">
                  <c:v>4.74</c:v>
                </c:pt>
                <c:pt idx="69">
                  <c:v>6.26</c:v>
                </c:pt>
                <c:pt idx="70">
                  <c:v>6.57</c:v>
                </c:pt>
                <c:pt idx="71">
                  <c:v>6.67</c:v>
                </c:pt>
                <c:pt idx="72">
                  <c:v>5.05</c:v>
                </c:pt>
                <c:pt idx="73">
                  <c:v>8.2299999999999986</c:v>
                </c:pt>
                <c:pt idx="74">
                  <c:v>4.4700000000000024</c:v>
                </c:pt>
                <c:pt idx="75">
                  <c:v>5.01</c:v>
                </c:pt>
                <c:pt idx="76">
                  <c:v>5.67</c:v>
                </c:pt>
                <c:pt idx="77">
                  <c:v>8.65</c:v>
                </c:pt>
                <c:pt idx="78">
                  <c:v>8.77</c:v>
                </c:pt>
                <c:pt idx="79">
                  <c:v>5.38</c:v>
                </c:pt>
                <c:pt idx="80">
                  <c:v>5.31</c:v>
                </c:pt>
                <c:pt idx="81">
                  <c:v>5.3199999999999985</c:v>
                </c:pt>
                <c:pt idx="82">
                  <c:v>5.33</c:v>
                </c:pt>
                <c:pt idx="83">
                  <c:v>5.52</c:v>
                </c:pt>
                <c:pt idx="84">
                  <c:v>6.01</c:v>
                </c:pt>
                <c:pt idx="85">
                  <c:v>6.2</c:v>
                </c:pt>
                <c:pt idx="86">
                  <c:v>6.24</c:v>
                </c:pt>
                <c:pt idx="87">
                  <c:v>6.22</c:v>
                </c:pt>
                <c:pt idx="88">
                  <c:v>6.28</c:v>
                </c:pt>
                <c:pt idx="89">
                  <c:v>6.23</c:v>
                </c:pt>
                <c:pt idx="90">
                  <c:v>6.1899999999999995</c:v>
                </c:pt>
                <c:pt idx="91">
                  <c:v>6.1199999999999974</c:v>
                </c:pt>
                <c:pt idx="92">
                  <c:v>5.89</c:v>
                </c:pt>
                <c:pt idx="93">
                  <c:v>5.96</c:v>
                </c:pt>
                <c:pt idx="94">
                  <c:v>5.76</c:v>
                </c:pt>
                <c:pt idx="95">
                  <c:v>5.74</c:v>
                </c:pt>
                <c:pt idx="96">
                  <c:v>5.6599999999999975</c:v>
                </c:pt>
                <c:pt idx="97">
                  <c:v>6.01</c:v>
                </c:pt>
                <c:pt idx="98">
                  <c:v>6.56</c:v>
                </c:pt>
                <c:pt idx="99">
                  <c:v>6.67</c:v>
                </c:pt>
                <c:pt idx="100">
                  <c:v>6.6</c:v>
                </c:pt>
                <c:pt idx="101">
                  <c:v>6.6099999999999985</c:v>
                </c:pt>
                <c:pt idx="102">
                  <c:v>5.41</c:v>
                </c:pt>
                <c:pt idx="103">
                  <c:v>5.58</c:v>
                </c:pt>
                <c:pt idx="104">
                  <c:v>5.22</c:v>
                </c:pt>
                <c:pt idx="105">
                  <c:v>5.46</c:v>
                </c:pt>
                <c:pt idx="106">
                  <c:v>5.49</c:v>
                </c:pt>
                <c:pt idx="107">
                  <c:v>5.7</c:v>
                </c:pt>
                <c:pt idx="108">
                  <c:v>5.87</c:v>
                </c:pt>
                <c:pt idx="109">
                  <c:v>5.94</c:v>
                </c:pt>
                <c:pt idx="110">
                  <c:v>5.85</c:v>
                </c:pt>
                <c:pt idx="111">
                  <c:v>5.83</c:v>
                </c:pt>
                <c:pt idx="112">
                  <c:v>6.05</c:v>
                </c:pt>
                <c:pt idx="113">
                  <c:v>5.99</c:v>
                </c:pt>
                <c:pt idx="114">
                  <c:v>4.58</c:v>
                </c:pt>
                <c:pt idx="115">
                  <c:v>5.13</c:v>
                </c:pt>
                <c:pt idx="116">
                  <c:v>5.07</c:v>
                </c:pt>
                <c:pt idx="117">
                  <c:v>5.1099999999999985</c:v>
                </c:pt>
                <c:pt idx="118">
                  <c:v>5</c:v>
                </c:pt>
                <c:pt idx="119">
                  <c:v>5.08</c:v>
                </c:pt>
                <c:pt idx="120">
                  <c:v>5.7700000000000014</c:v>
                </c:pt>
                <c:pt idx="121">
                  <c:v>4.95</c:v>
                </c:pt>
                <c:pt idx="122">
                  <c:v>5.6</c:v>
                </c:pt>
                <c:pt idx="123">
                  <c:v>5.6</c:v>
                </c:pt>
                <c:pt idx="124">
                  <c:v>5.6099999999999985</c:v>
                </c:pt>
                <c:pt idx="125">
                  <c:v>8.92</c:v>
                </c:pt>
                <c:pt idx="126">
                  <c:v>8.81</c:v>
                </c:pt>
                <c:pt idx="127">
                  <c:v>8.8000000000000007</c:v>
                </c:pt>
                <c:pt idx="128">
                  <c:v>8.5500000000000007</c:v>
                </c:pt>
                <c:pt idx="129">
                  <c:v>8.65</c:v>
                </c:pt>
                <c:pt idx="130">
                  <c:v>8.17</c:v>
                </c:pt>
                <c:pt idx="131">
                  <c:v>8.3700000000000028</c:v>
                </c:pt>
                <c:pt idx="132">
                  <c:v>8.7399999999999984</c:v>
                </c:pt>
                <c:pt idx="133">
                  <c:v>8.57</c:v>
                </c:pt>
                <c:pt idx="134">
                  <c:v>8.68</c:v>
                </c:pt>
                <c:pt idx="135">
                  <c:v>8.8800000000000008</c:v>
                </c:pt>
                <c:pt idx="136">
                  <c:v>8.06</c:v>
                </c:pt>
                <c:pt idx="137">
                  <c:v>8.6399999999999988</c:v>
                </c:pt>
                <c:pt idx="138">
                  <c:v>9.350000000000005</c:v>
                </c:pt>
                <c:pt idx="139">
                  <c:v>9.59</c:v>
                </c:pt>
                <c:pt idx="140">
                  <c:v>9.5</c:v>
                </c:pt>
                <c:pt idx="141">
                  <c:v>9.3000000000000007</c:v>
                </c:pt>
                <c:pt idx="142">
                  <c:v>9.17</c:v>
                </c:pt>
                <c:pt idx="143">
                  <c:v>7.1199999999999974</c:v>
                </c:pt>
                <c:pt idx="144">
                  <c:v>6.35</c:v>
                </c:pt>
                <c:pt idx="145">
                  <c:v>8.99</c:v>
                </c:pt>
                <c:pt idx="146">
                  <c:v>8.7299999999999986</c:v>
                </c:pt>
                <c:pt idx="147">
                  <c:v>9.0300000000000011</c:v>
                </c:pt>
                <c:pt idx="148">
                  <c:v>9.83</c:v>
                </c:pt>
                <c:pt idx="149">
                  <c:v>5.57</c:v>
                </c:pt>
                <c:pt idx="150">
                  <c:v>5.84</c:v>
                </c:pt>
                <c:pt idx="151">
                  <c:v>5.85</c:v>
                </c:pt>
                <c:pt idx="152">
                  <c:v>6.59</c:v>
                </c:pt>
                <c:pt idx="153">
                  <c:v>7.01</c:v>
                </c:pt>
                <c:pt idx="154">
                  <c:v>6.7</c:v>
                </c:pt>
                <c:pt idx="155">
                  <c:v>6.6</c:v>
                </c:pt>
                <c:pt idx="156">
                  <c:v>6.64</c:v>
                </c:pt>
                <c:pt idx="157">
                  <c:v>6.75</c:v>
                </c:pt>
                <c:pt idx="158">
                  <c:v>6.8199999999999985</c:v>
                </c:pt>
                <c:pt idx="159">
                  <c:v>5.1599999999999975</c:v>
                </c:pt>
                <c:pt idx="160">
                  <c:v>5.72</c:v>
                </c:pt>
                <c:pt idx="161">
                  <c:v>5.53</c:v>
                </c:pt>
                <c:pt idx="162">
                  <c:v>5.64</c:v>
                </c:pt>
                <c:pt idx="163">
                  <c:v>4.6899999999999995</c:v>
                </c:pt>
                <c:pt idx="164">
                  <c:v>5.08</c:v>
                </c:pt>
                <c:pt idx="165">
                  <c:v>5.37</c:v>
                </c:pt>
                <c:pt idx="166">
                  <c:v>5.55</c:v>
                </c:pt>
                <c:pt idx="167">
                  <c:v>5.98</c:v>
                </c:pt>
                <c:pt idx="168">
                  <c:v>8.91</c:v>
                </c:pt>
                <c:pt idx="169">
                  <c:v>8.8800000000000008</c:v>
                </c:pt>
                <c:pt idx="170">
                  <c:v>10.32</c:v>
                </c:pt>
                <c:pt idx="171">
                  <c:v>10.360000000000005</c:v>
                </c:pt>
                <c:pt idx="172">
                  <c:v>9.41</c:v>
                </c:pt>
                <c:pt idx="173">
                  <c:v>9.42</c:v>
                </c:pt>
                <c:pt idx="174">
                  <c:v>9.19</c:v>
                </c:pt>
                <c:pt idx="175">
                  <c:v>7.48</c:v>
                </c:pt>
                <c:pt idx="176">
                  <c:v>7.38</c:v>
                </c:pt>
                <c:pt idx="177">
                  <c:v>8.350000000000005</c:v>
                </c:pt>
                <c:pt idx="178">
                  <c:v>8.01</c:v>
                </c:pt>
                <c:pt idx="179">
                  <c:v>8.41</c:v>
                </c:pt>
                <c:pt idx="180">
                  <c:v>8.4600000000000026</c:v>
                </c:pt>
                <c:pt idx="181">
                  <c:v>8.16</c:v>
                </c:pt>
                <c:pt idx="182">
                  <c:v>7.35</c:v>
                </c:pt>
                <c:pt idx="183">
                  <c:v>7.63</c:v>
                </c:pt>
                <c:pt idx="184">
                  <c:v>7.1599999999999975</c:v>
                </c:pt>
                <c:pt idx="185">
                  <c:v>7.38</c:v>
                </c:pt>
                <c:pt idx="186">
                  <c:v>7.23</c:v>
                </c:pt>
                <c:pt idx="187">
                  <c:v>7.1199999999999974</c:v>
                </c:pt>
                <c:pt idx="188">
                  <c:v>7.1199999999999974</c:v>
                </c:pt>
                <c:pt idx="189">
                  <c:v>7.18</c:v>
                </c:pt>
                <c:pt idx="190">
                  <c:v>7.23</c:v>
                </c:pt>
                <c:pt idx="191">
                  <c:v>7.75</c:v>
                </c:pt>
                <c:pt idx="192">
                  <c:v>8.07</c:v>
                </c:pt>
                <c:pt idx="193">
                  <c:v>7.92</c:v>
                </c:pt>
                <c:pt idx="194">
                  <c:v>5.22</c:v>
                </c:pt>
                <c:pt idx="195">
                  <c:v>5</c:v>
                </c:pt>
                <c:pt idx="196">
                  <c:v>4.91</c:v>
                </c:pt>
                <c:pt idx="197">
                  <c:v>5.9300000000000024</c:v>
                </c:pt>
                <c:pt idx="198">
                  <c:v>6.04</c:v>
                </c:pt>
                <c:pt idx="199">
                  <c:v>5.26</c:v>
                </c:pt>
                <c:pt idx="200">
                  <c:v>5.4300000000000024</c:v>
                </c:pt>
                <c:pt idx="201">
                  <c:v>5.37</c:v>
                </c:pt>
                <c:pt idx="202">
                  <c:v>6.18</c:v>
                </c:pt>
                <c:pt idx="203">
                  <c:v>6.74</c:v>
                </c:pt>
                <c:pt idx="204">
                  <c:v>6.51</c:v>
                </c:pt>
                <c:pt idx="205">
                  <c:v>6.4300000000000024</c:v>
                </c:pt>
                <c:pt idx="206">
                  <c:v>6.31</c:v>
                </c:pt>
                <c:pt idx="207">
                  <c:v>4.5</c:v>
                </c:pt>
                <c:pt idx="208">
                  <c:v>4.3</c:v>
                </c:pt>
                <c:pt idx="209">
                  <c:v>4.22</c:v>
                </c:pt>
                <c:pt idx="210">
                  <c:v>3.64</c:v>
                </c:pt>
                <c:pt idx="211">
                  <c:v>4.34</c:v>
                </c:pt>
                <c:pt idx="212">
                  <c:v>4.8099999999999996</c:v>
                </c:pt>
                <c:pt idx="213">
                  <c:v>5.6</c:v>
                </c:pt>
                <c:pt idx="214">
                  <c:v>5.6199999999999974</c:v>
                </c:pt>
                <c:pt idx="215">
                  <c:v>6.2700000000000014</c:v>
                </c:pt>
                <c:pt idx="216">
                  <c:v>6.4700000000000024</c:v>
                </c:pt>
                <c:pt idx="217">
                  <c:v>4.57</c:v>
                </c:pt>
                <c:pt idx="218">
                  <c:v>7.75</c:v>
                </c:pt>
                <c:pt idx="219">
                  <c:v>7.63</c:v>
                </c:pt>
                <c:pt idx="220">
                  <c:v>7.59</c:v>
                </c:pt>
                <c:pt idx="221">
                  <c:v>7.9300000000000024</c:v>
                </c:pt>
                <c:pt idx="222">
                  <c:v>8.16</c:v>
                </c:pt>
                <c:pt idx="223">
                  <c:v>8.5500000000000007</c:v>
                </c:pt>
                <c:pt idx="224">
                  <c:v>8.629999999999999</c:v>
                </c:pt>
                <c:pt idx="225">
                  <c:v>8.4600000000000026</c:v>
                </c:pt>
                <c:pt idx="226">
                  <c:v>8.31</c:v>
                </c:pt>
                <c:pt idx="227">
                  <c:v>8.11</c:v>
                </c:pt>
                <c:pt idx="228">
                  <c:v>8.4</c:v>
                </c:pt>
                <c:pt idx="229">
                  <c:v>8.16</c:v>
                </c:pt>
                <c:pt idx="230">
                  <c:v>8.18</c:v>
                </c:pt>
                <c:pt idx="231">
                  <c:v>8.06</c:v>
                </c:pt>
                <c:pt idx="232">
                  <c:v>7.29</c:v>
                </c:pt>
                <c:pt idx="233">
                  <c:v>7.21</c:v>
                </c:pt>
                <c:pt idx="234">
                  <c:v>8.11</c:v>
                </c:pt>
                <c:pt idx="235">
                  <c:v>8.4600000000000026</c:v>
                </c:pt>
                <c:pt idx="236">
                  <c:v>8.5500000000000007</c:v>
                </c:pt>
                <c:pt idx="237">
                  <c:v>8.9</c:v>
                </c:pt>
                <c:pt idx="238">
                  <c:v>8.7200000000000006</c:v>
                </c:pt>
                <c:pt idx="239">
                  <c:v>6.63</c:v>
                </c:pt>
                <c:pt idx="240">
                  <c:v>6.6499999999999995</c:v>
                </c:pt>
                <c:pt idx="241">
                  <c:v>5.6199999999999974</c:v>
                </c:pt>
                <c:pt idx="242">
                  <c:v>5.8</c:v>
                </c:pt>
                <c:pt idx="243">
                  <c:v>6.5</c:v>
                </c:pt>
                <c:pt idx="244">
                  <c:v>6.6499999999999995</c:v>
                </c:pt>
                <c:pt idx="245">
                  <c:v>4.53</c:v>
                </c:pt>
                <c:pt idx="246">
                  <c:v>4.41</c:v>
                </c:pt>
                <c:pt idx="247">
                  <c:v>4.29</c:v>
                </c:pt>
                <c:pt idx="248">
                  <c:v>5.1599999999999975</c:v>
                </c:pt>
                <c:pt idx="249">
                  <c:v>4.74</c:v>
                </c:pt>
                <c:pt idx="250">
                  <c:v>4.75</c:v>
                </c:pt>
                <c:pt idx="251">
                  <c:v>5.4300000000000024</c:v>
                </c:pt>
                <c:pt idx="252">
                  <c:v>5.24</c:v>
                </c:pt>
                <c:pt idx="253">
                  <c:v>5.79</c:v>
                </c:pt>
                <c:pt idx="254">
                  <c:v>5.05</c:v>
                </c:pt>
                <c:pt idx="255">
                  <c:v>4.67</c:v>
                </c:pt>
                <c:pt idx="256">
                  <c:v>6.3</c:v>
                </c:pt>
                <c:pt idx="257">
                  <c:v>6.17</c:v>
                </c:pt>
                <c:pt idx="258">
                  <c:v>5.07</c:v>
                </c:pt>
                <c:pt idx="259">
                  <c:v>6.06</c:v>
                </c:pt>
                <c:pt idx="260">
                  <c:v>5.96</c:v>
                </c:pt>
                <c:pt idx="261">
                  <c:v>6.14</c:v>
                </c:pt>
                <c:pt idx="262">
                  <c:v>6.3</c:v>
                </c:pt>
                <c:pt idx="263">
                  <c:v>4.8099999999999996</c:v>
                </c:pt>
                <c:pt idx="264">
                  <c:v>7.58</c:v>
                </c:pt>
                <c:pt idx="265">
                  <c:v>7.5</c:v>
                </c:pt>
                <c:pt idx="266">
                  <c:v>7.63</c:v>
                </c:pt>
                <c:pt idx="267">
                  <c:v>5.6099999999999985</c:v>
                </c:pt>
                <c:pt idx="268">
                  <c:v>5.7779999999999996</c:v>
                </c:pt>
                <c:pt idx="269">
                  <c:v>5.75</c:v>
                </c:pt>
                <c:pt idx="270">
                  <c:v>4.5</c:v>
                </c:pt>
                <c:pt idx="271">
                  <c:v>3.9499999999999997</c:v>
                </c:pt>
                <c:pt idx="272">
                  <c:v>4.33</c:v>
                </c:pt>
                <c:pt idx="273">
                  <c:v>4.1099999999999985</c:v>
                </c:pt>
                <c:pt idx="274">
                  <c:v>4.6499999999999995</c:v>
                </c:pt>
                <c:pt idx="275">
                  <c:v>4.6099999999999985</c:v>
                </c:pt>
                <c:pt idx="276">
                  <c:v>4.33</c:v>
                </c:pt>
                <c:pt idx="277">
                  <c:v>4.42</c:v>
                </c:pt>
                <c:pt idx="278">
                  <c:v>6.38</c:v>
                </c:pt>
                <c:pt idx="279">
                  <c:v>6.84</c:v>
                </c:pt>
                <c:pt idx="280">
                  <c:v>7.84</c:v>
                </c:pt>
                <c:pt idx="281">
                  <c:v>4.26</c:v>
                </c:pt>
                <c:pt idx="282">
                  <c:v>3.67</c:v>
                </c:pt>
                <c:pt idx="283">
                  <c:v>3.53</c:v>
                </c:pt>
                <c:pt idx="284">
                  <c:v>3.79</c:v>
                </c:pt>
                <c:pt idx="285">
                  <c:v>5.51</c:v>
                </c:pt>
                <c:pt idx="286">
                  <c:v>6.6899999999999995</c:v>
                </c:pt>
                <c:pt idx="287">
                  <c:v>6.8</c:v>
                </c:pt>
                <c:pt idx="288">
                  <c:v>6.8199999999999985</c:v>
                </c:pt>
                <c:pt idx="289">
                  <c:v>6.83</c:v>
                </c:pt>
                <c:pt idx="290">
                  <c:v>6.99</c:v>
                </c:pt>
                <c:pt idx="291">
                  <c:v>4.57</c:v>
                </c:pt>
                <c:pt idx="292">
                  <c:v>4.6099999999999985</c:v>
                </c:pt>
                <c:pt idx="293">
                  <c:v>4.6899999999999995</c:v>
                </c:pt>
                <c:pt idx="294">
                  <c:v>4.8899999999999997</c:v>
                </c:pt>
                <c:pt idx="295">
                  <c:v>5.03</c:v>
                </c:pt>
                <c:pt idx="296">
                  <c:v>4.1199999999999974</c:v>
                </c:pt>
                <c:pt idx="297">
                  <c:v>4.41</c:v>
                </c:pt>
                <c:pt idx="298">
                  <c:v>4.58</c:v>
                </c:pt>
                <c:pt idx="299">
                  <c:v>4.7</c:v>
                </c:pt>
                <c:pt idx="300">
                  <c:v>4.6499999999999995</c:v>
                </c:pt>
                <c:pt idx="301">
                  <c:v>4.75</c:v>
                </c:pt>
                <c:pt idx="302">
                  <c:v>5.04</c:v>
                </c:pt>
                <c:pt idx="303">
                  <c:v>5.9</c:v>
                </c:pt>
                <c:pt idx="304">
                  <c:v>5.73</c:v>
                </c:pt>
                <c:pt idx="305">
                  <c:v>6</c:v>
                </c:pt>
                <c:pt idx="306">
                  <c:v>6.53</c:v>
                </c:pt>
                <c:pt idx="307">
                  <c:v>7.52</c:v>
                </c:pt>
                <c:pt idx="308">
                  <c:v>7.72</c:v>
                </c:pt>
                <c:pt idx="309">
                  <c:v>5.41</c:v>
                </c:pt>
                <c:pt idx="310">
                  <c:v>5.48</c:v>
                </c:pt>
                <c:pt idx="311">
                  <c:v>5.64</c:v>
                </c:pt>
                <c:pt idx="312">
                  <c:v>5.83</c:v>
                </c:pt>
                <c:pt idx="313">
                  <c:v>5.92</c:v>
                </c:pt>
                <c:pt idx="314">
                  <c:v>6.13</c:v>
                </c:pt>
                <c:pt idx="315">
                  <c:v>6.1</c:v>
                </c:pt>
                <c:pt idx="316">
                  <c:v>6.13</c:v>
                </c:pt>
                <c:pt idx="317">
                  <c:v>5.35</c:v>
                </c:pt>
                <c:pt idx="318">
                  <c:v>5.1499999999999995</c:v>
                </c:pt>
                <c:pt idx="319">
                  <c:v>4.95</c:v>
                </c:pt>
                <c:pt idx="320">
                  <c:v>5.18</c:v>
                </c:pt>
                <c:pt idx="321">
                  <c:v>5.51</c:v>
                </c:pt>
                <c:pt idx="322">
                  <c:v>8.350000000000005</c:v>
                </c:pt>
                <c:pt idx="323">
                  <c:v>8.44</c:v>
                </c:pt>
                <c:pt idx="324">
                  <c:v>8.75</c:v>
                </c:pt>
                <c:pt idx="325">
                  <c:v>9.07</c:v>
                </c:pt>
                <c:pt idx="326">
                  <c:v>8.3800000000000008</c:v>
                </c:pt>
                <c:pt idx="327">
                  <c:v>8.69</c:v>
                </c:pt>
                <c:pt idx="328">
                  <c:v>8.2399999999999984</c:v>
                </c:pt>
                <c:pt idx="329">
                  <c:v>6.59</c:v>
                </c:pt>
                <c:pt idx="330">
                  <c:v>6.2</c:v>
                </c:pt>
                <c:pt idx="331">
                  <c:v>5.5</c:v>
                </c:pt>
                <c:pt idx="332">
                  <c:v>4.79</c:v>
                </c:pt>
                <c:pt idx="333">
                  <c:v>5.03</c:v>
                </c:pt>
                <c:pt idx="334">
                  <c:v>7.72</c:v>
                </c:pt>
                <c:pt idx="335">
                  <c:v>7.68</c:v>
                </c:pt>
                <c:pt idx="336">
                  <c:v>8.0400000000000009</c:v>
                </c:pt>
                <c:pt idx="337">
                  <c:v>8.59</c:v>
                </c:pt>
                <c:pt idx="338">
                  <c:v>6.3</c:v>
                </c:pt>
                <c:pt idx="339">
                  <c:v>6.41</c:v>
                </c:pt>
                <c:pt idx="340">
                  <c:v>6.49</c:v>
                </c:pt>
                <c:pt idx="341">
                  <c:v>6.4300000000000024</c:v>
                </c:pt>
                <c:pt idx="342">
                  <c:v>5.9</c:v>
                </c:pt>
                <c:pt idx="343">
                  <c:v>6.1</c:v>
                </c:pt>
                <c:pt idx="344">
                  <c:v>6.6199999999999974</c:v>
                </c:pt>
                <c:pt idx="345">
                  <c:v>7.22</c:v>
                </c:pt>
                <c:pt idx="346">
                  <c:v>7.08</c:v>
                </c:pt>
                <c:pt idx="347">
                  <c:v>7.13</c:v>
                </c:pt>
                <c:pt idx="348">
                  <c:v>5.73</c:v>
                </c:pt>
                <c:pt idx="349">
                  <c:v>5.55</c:v>
                </c:pt>
                <c:pt idx="350">
                  <c:v>5.56</c:v>
                </c:pt>
                <c:pt idx="351">
                  <c:v>5.78</c:v>
                </c:pt>
                <c:pt idx="352">
                  <c:v>6.75</c:v>
                </c:pt>
                <c:pt idx="353">
                  <c:v>6.84</c:v>
                </c:pt>
                <c:pt idx="354">
                  <c:v>6.92</c:v>
                </c:pt>
                <c:pt idx="355">
                  <c:v>6.9300000000000024</c:v>
                </c:pt>
                <c:pt idx="356">
                  <c:v>6.07</c:v>
                </c:pt>
                <c:pt idx="357">
                  <c:v>6.23</c:v>
                </c:pt>
                <c:pt idx="358">
                  <c:v>6.6499999999999995</c:v>
                </c:pt>
                <c:pt idx="359">
                  <c:v>6.81</c:v>
                </c:pt>
                <c:pt idx="360">
                  <c:v>6.51</c:v>
                </c:pt>
                <c:pt idx="361">
                  <c:v>6.01</c:v>
                </c:pt>
                <c:pt idx="362">
                  <c:v>5.98</c:v>
                </c:pt>
                <c:pt idx="363">
                  <c:v>6.1499999999999995</c:v>
                </c:pt>
                <c:pt idx="364">
                  <c:v>6.17</c:v>
                </c:pt>
                <c:pt idx="365">
                  <c:v>6.1</c:v>
                </c:pt>
                <c:pt idx="366">
                  <c:v>6.22</c:v>
                </c:pt>
                <c:pt idx="367">
                  <c:v>6.2</c:v>
                </c:pt>
                <c:pt idx="368">
                  <c:v>6.14</c:v>
                </c:pt>
                <c:pt idx="369">
                  <c:v>5.81</c:v>
                </c:pt>
                <c:pt idx="370">
                  <c:v>5.4300000000000024</c:v>
                </c:pt>
                <c:pt idx="371">
                  <c:v>5.08</c:v>
                </c:pt>
                <c:pt idx="372">
                  <c:v>4.88</c:v>
                </c:pt>
                <c:pt idx="373">
                  <c:v>5.1899999999999995</c:v>
                </c:pt>
                <c:pt idx="374">
                  <c:v>5.34</c:v>
                </c:pt>
                <c:pt idx="375">
                  <c:v>7.38</c:v>
                </c:pt>
                <c:pt idx="376">
                  <c:v>7.76</c:v>
                </c:pt>
                <c:pt idx="377">
                  <c:v>7.95</c:v>
                </c:pt>
                <c:pt idx="378">
                  <c:v>6.49</c:v>
                </c:pt>
                <c:pt idx="379">
                  <c:v>7.35</c:v>
                </c:pt>
                <c:pt idx="380">
                  <c:v>7.38</c:v>
                </c:pt>
                <c:pt idx="381">
                  <c:v>5.91</c:v>
                </c:pt>
                <c:pt idx="382">
                  <c:v>6.5</c:v>
                </c:pt>
                <c:pt idx="383">
                  <c:v>6.51</c:v>
                </c:pt>
                <c:pt idx="384">
                  <c:v>6.39</c:v>
                </c:pt>
                <c:pt idx="385">
                  <c:v>7.34</c:v>
                </c:pt>
                <c:pt idx="386">
                  <c:v>6.1599999999999975</c:v>
                </c:pt>
                <c:pt idx="387">
                  <c:v>6.39</c:v>
                </c:pt>
                <c:pt idx="388">
                  <c:v>5.25</c:v>
                </c:pt>
                <c:pt idx="389">
                  <c:v>6.67</c:v>
                </c:pt>
                <c:pt idx="390">
                  <c:v>7.02</c:v>
                </c:pt>
                <c:pt idx="391">
                  <c:v>7.09</c:v>
                </c:pt>
                <c:pt idx="392">
                  <c:v>7.3</c:v>
                </c:pt>
                <c:pt idx="393">
                  <c:v>5.84</c:v>
                </c:pt>
                <c:pt idx="394">
                  <c:v>6</c:v>
                </c:pt>
                <c:pt idx="395">
                  <c:v>6.22</c:v>
                </c:pt>
                <c:pt idx="396">
                  <c:v>6.23</c:v>
                </c:pt>
                <c:pt idx="397">
                  <c:v>6.6099999999999985</c:v>
                </c:pt>
                <c:pt idx="398">
                  <c:v>8.56</c:v>
                </c:pt>
                <c:pt idx="399">
                  <c:v>7.31</c:v>
                </c:pt>
                <c:pt idx="400">
                  <c:v>7.03</c:v>
                </c:pt>
                <c:pt idx="401">
                  <c:v>7.03</c:v>
                </c:pt>
                <c:pt idx="402">
                  <c:v>7.3</c:v>
                </c:pt>
                <c:pt idx="403">
                  <c:v>7.42</c:v>
                </c:pt>
                <c:pt idx="404">
                  <c:v>7.76</c:v>
                </c:pt>
                <c:pt idx="405">
                  <c:v>7.6499999999999995</c:v>
                </c:pt>
                <c:pt idx="406">
                  <c:v>7.05</c:v>
                </c:pt>
                <c:pt idx="407">
                  <c:v>7.49</c:v>
                </c:pt>
                <c:pt idx="408">
                  <c:v>7.3199999999999985</c:v>
                </c:pt>
                <c:pt idx="409">
                  <c:v>8.2900000000000009</c:v>
                </c:pt>
                <c:pt idx="410">
                  <c:v>8.25</c:v>
                </c:pt>
                <c:pt idx="411">
                  <c:v>8.42</c:v>
                </c:pt>
                <c:pt idx="412">
                  <c:v>8.56</c:v>
                </c:pt>
                <c:pt idx="413">
                  <c:v>8.58</c:v>
                </c:pt>
                <c:pt idx="414">
                  <c:v>8.620000000000001</c:v>
                </c:pt>
                <c:pt idx="415">
                  <c:v>10.120000000000001</c:v>
                </c:pt>
                <c:pt idx="416">
                  <c:v>10.16</c:v>
                </c:pt>
                <c:pt idx="417">
                  <c:v>10.120000000000001</c:v>
                </c:pt>
                <c:pt idx="418">
                  <c:v>10.01</c:v>
                </c:pt>
                <c:pt idx="419">
                  <c:v>9.8600000000000048</c:v>
                </c:pt>
                <c:pt idx="420">
                  <c:v>9.620000000000001</c:v>
                </c:pt>
                <c:pt idx="421">
                  <c:v>7.33</c:v>
                </c:pt>
                <c:pt idx="422">
                  <c:v>7.02</c:v>
                </c:pt>
                <c:pt idx="423">
                  <c:v>6.08</c:v>
                </c:pt>
                <c:pt idx="424">
                  <c:v>6.91</c:v>
                </c:pt>
                <c:pt idx="425">
                  <c:v>7.1499999999999995</c:v>
                </c:pt>
                <c:pt idx="426">
                  <c:v>9.48</c:v>
                </c:pt>
                <c:pt idx="427">
                  <c:v>9.2000000000000011</c:v>
                </c:pt>
                <c:pt idx="428">
                  <c:v>4.01</c:v>
                </c:pt>
                <c:pt idx="429">
                  <c:v>5.54</c:v>
                </c:pt>
                <c:pt idx="430">
                  <c:v>4.5599999999999996</c:v>
                </c:pt>
                <c:pt idx="431">
                  <c:v>4.34</c:v>
                </c:pt>
                <c:pt idx="432">
                  <c:v>4.58</c:v>
                </c:pt>
                <c:pt idx="433">
                  <c:v>3.9</c:v>
                </c:pt>
                <c:pt idx="434">
                  <c:v>4.55</c:v>
                </c:pt>
                <c:pt idx="435">
                  <c:v>4.55</c:v>
                </c:pt>
                <c:pt idx="436">
                  <c:v>4.7</c:v>
                </c:pt>
                <c:pt idx="437">
                  <c:v>4.96</c:v>
                </c:pt>
                <c:pt idx="438">
                  <c:v>4</c:v>
                </c:pt>
                <c:pt idx="439">
                  <c:v>4.74</c:v>
                </c:pt>
                <c:pt idx="440">
                  <c:v>4.45</c:v>
                </c:pt>
                <c:pt idx="441">
                  <c:v>4.5</c:v>
                </c:pt>
                <c:pt idx="442">
                  <c:v>4.34</c:v>
                </c:pt>
                <c:pt idx="443">
                  <c:v>4.41</c:v>
                </c:pt>
                <c:pt idx="444">
                  <c:v>4.6599999999999975</c:v>
                </c:pt>
                <c:pt idx="445">
                  <c:v>4.63</c:v>
                </c:pt>
                <c:pt idx="446">
                  <c:v>4.46</c:v>
                </c:pt>
                <c:pt idx="447">
                  <c:v>4.0199999999999996</c:v>
                </c:pt>
                <c:pt idx="448">
                  <c:v>3.8299999999999987</c:v>
                </c:pt>
                <c:pt idx="449">
                  <c:v>3.82</c:v>
                </c:pt>
                <c:pt idx="450">
                  <c:v>4.09</c:v>
                </c:pt>
                <c:pt idx="451">
                  <c:v>4.0599999999999996</c:v>
                </c:pt>
                <c:pt idx="452">
                  <c:v>4.22</c:v>
                </c:pt>
                <c:pt idx="453">
                  <c:v>4.6399999999999997</c:v>
                </c:pt>
                <c:pt idx="454">
                  <c:v>4.0599999999999996</c:v>
                </c:pt>
                <c:pt idx="455">
                  <c:v>4.33</c:v>
                </c:pt>
                <c:pt idx="456">
                  <c:v>4.42</c:v>
                </c:pt>
                <c:pt idx="457">
                  <c:v>5.45</c:v>
                </c:pt>
                <c:pt idx="458">
                  <c:v>4.1499999999999995</c:v>
                </c:pt>
                <c:pt idx="459">
                  <c:v>5.79</c:v>
                </c:pt>
                <c:pt idx="460">
                  <c:v>4.45</c:v>
                </c:pt>
                <c:pt idx="461">
                  <c:v>4.59</c:v>
                </c:pt>
                <c:pt idx="462">
                  <c:v>4.57</c:v>
                </c:pt>
                <c:pt idx="463">
                  <c:v>4.72</c:v>
                </c:pt>
                <c:pt idx="464">
                  <c:v>4.9300000000000024</c:v>
                </c:pt>
                <c:pt idx="465">
                  <c:v>6.02</c:v>
                </c:pt>
                <c:pt idx="466">
                  <c:v>4.3899999999999997</c:v>
                </c:pt>
                <c:pt idx="467">
                  <c:v>4.84</c:v>
                </c:pt>
                <c:pt idx="468">
                  <c:v>4.8599999999999985</c:v>
                </c:pt>
                <c:pt idx="469">
                  <c:v>4.84</c:v>
                </c:pt>
                <c:pt idx="470">
                  <c:v>5.38</c:v>
                </c:pt>
                <c:pt idx="471">
                  <c:v>5.13</c:v>
                </c:pt>
                <c:pt idx="472">
                  <c:v>4.68</c:v>
                </c:pt>
                <c:pt idx="473">
                  <c:v>4.6899999999999995</c:v>
                </c:pt>
                <c:pt idx="474">
                  <c:v>5.41</c:v>
                </c:pt>
                <c:pt idx="475">
                  <c:v>5.09</c:v>
                </c:pt>
                <c:pt idx="476">
                  <c:v>4.91</c:v>
                </c:pt>
                <c:pt idx="477">
                  <c:v>4.75</c:v>
                </c:pt>
                <c:pt idx="478">
                  <c:v>4.5599999999999996</c:v>
                </c:pt>
                <c:pt idx="479">
                  <c:v>4.6199999999999974</c:v>
                </c:pt>
                <c:pt idx="480">
                  <c:v>5.42</c:v>
                </c:pt>
                <c:pt idx="481">
                  <c:v>4.9700000000000024</c:v>
                </c:pt>
                <c:pt idx="482">
                  <c:v>4.49</c:v>
                </c:pt>
                <c:pt idx="483">
                  <c:v>4.5</c:v>
                </c:pt>
                <c:pt idx="484">
                  <c:v>4.6599999999999975</c:v>
                </c:pt>
                <c:pt idx="485">
                  <c:v>6.33</c:v>
                </c:pt>
                <c:pt idx="486">
                  <c:v>6.33</c:v>
                </c:pt>
                <c:pt idx="487">
                  <c:v>6.3</c:v>
                </c:pt>
                <c:pt idx="488">
                  <c:v>6.2</c:v>
                </c:pt>
                <c:pt idx="489">
                  <c:v>6.1599999999999975</c:v>
                </c:pt>
                <c:pt idx="490">
                  <c:v>5.9700000000000024</c:v>
                </c:pt>
                <c:pt idx="491">
                  <c:v>6.1</c:v>
                </c:pt>
                <c:pt idx="492">
                  <c:v>4.99</c:v>
                </c:pt>
                <c:pt idx="493">
                  <c:v>4.8899999999999997</c:v>
                </c:pt>
                <c:pt idx="494">
                  <c:v>5.0999999999999996</c:v>
                </c:pt>
                <c:pt idx="495">
                  <c:v>5.13</c:v>
                </c:pt>
                <c:pt idx="496">
                  <c:v>5.3</c:v>
                </c:pt>
                <c:pt idx="497">
                  <c:v>5.55</c:v>
                </c:pt>
                <c:pt idx="498">
                  <c:v>4.83</c:v>
                </c:pt>
                <c:pt idx="499">
                  <c:v>4.8099999999999996</c:v>
                </c:pt>
                <c:pt idx="500">
                  <c:v>4.75</c:v>
                </c:pt>
                <c:pt idx="501">
                  <c:v>4.72</c:v>
                </c:pt>
                <c:pt idx="502">
                  <c:v>4.76</c:v>
                </c:pt>
                <c:pt idx="503">
                  <c:v>4.7300000000000004</c:v>
                </c:pt>
                <c:pt idx="504">
                  <c:v>4.68</c:v>
                </c:pt>
                <c:pt idx="505">
                  <c:v>4.6899999999999995</c:v>
                </c:pt>
                <c:pt idx="506">
                  <c:v>5.1499999999999995</c:v>
                </c:pt>
                <c:pt idx="507">
                  <c:v>5.14</c:v>
                </c:pt>
                <c:pt idx="508">
                  <c:v>4.7699999999999996</c:v>
                </c:pt>
                <c:pt idx="509">
                  <c:v>4.4700000000000024</c:v>
                </c:pt>
                <c:pt idx="510">
                  <c:v>4.5199999999999996</c:v>
                </c:pt>
                <c:pt idx="511">
                  <c:v>4.5999999999999996</c:v>
                </c:pt>
                <c:pt idx="512">
                  <c:v>4.6899999999999995</c:v>
                </c:pt>
                <c:pt idx="513">
                  <c:v>4.87</c:v>
                </c:pt>
                <c:pt idx="514">
                  <c:v>4.6599999999999975</c:v>
                </c:pt>
                <c:pt idx="515">
                  <c:v>4.51</c:v>
                </c:pt>
                <c:pt idx="516">
                  <c:v>4.38</c:v>
                </c:pt>
                <c:pt idx="517">
                  <c:v>4.29</c:v>
                </c:pt>
                <c:pt idx="518">
                  <c:v>4.4800000000000004</c:v>
                </c:pt>
                <c:pt idx="519">
                  <c:v>4.42</c:v>
                </c:pt>
                <c:pt idx="520">
                  <c:v>4.3</c:v>
                </c:pt>
                <c:pt idx="521">
                  <c:v>4.3499999999999996</c:v>
                </c:pt>
                <c:pt idx="522">
                  <c:v>4.3599999999999985</c:v>
                </c:pt>
                <c:pt idx="523">
                  <c:v>5.88</c:v>
                </c:pt>
                <c:pt idx="524">
                  <c:v>6.72</c:v>
                </c:pt>
                <c:pt idx="525">
                  <c:v>6.05</c:v>
                </c:pt>
                <c:pt idx="526">
                  <c:v>5.14</c:v>
                </c:pt>
                <c:pt idx="527">
                  <c:v>5.24</c:v>
                </c:pt>
                <c:pt idx="528">
                  <c:v>6.1</c:v>
                </c:pt>
                <c:pt idx="529">
                  <c:v>6.88</c:v>
                </c:pt>
                <c:pt idx="530">
                  <c:v>5.87</c:v>
                </c:pt>
                <c:pt idx="531">
                  <c:v>8.58</c:v>
                </c:pt>
                <c:pt idx="532">
                  <c:v>9.27</c:v>
                </c:pt>
                <c:pt idx="533">
                  <c:v>8.5300000000000011</c:v>
                </c:pt>
                <c:pt idx="534">
                  <c:v>8.0500000000000007</c:v>
                </c:pt>
                <c:pt idx="535">
                  <c:v>9.1399999999999988</c:v>
                </c:pt>
                <c:pt idx="536">
                  <c:v>9.3000000000000007</c:v>
                </c:pt>
                <c:pt idx="537">
                  <c:v>7.5</c:v>
                </c:pt>
                <c:pt idx="538">
                  <c:v>8.2100000000000009</c:v>
                </c:pt>
                <c:pt idx="539">
                  <c:v>8.620000000000001</c:v>
                </c:pt>
                <c:pt idx="540">
                  <c:v>8.7900000000000009</c:v>
                </c:pt>
                <c:pt idx="541">
                  <c:v>8.8800000000000008</c:v>
                </c:pt>
                <c:pt idx="542">
                  <c:v>8.42</c:v>
                </c:pt>
                <c:pt idx="543">
                  <c:v>6.08</c:v>
                </c:pt>
                <c:pt idx="544">
                  <c:v>6.75</c:v>
                </c:pt>
                <c:pt idx="545">
                  <c:v>6.9700000000000024</c:v>
                </c:pt>
                <c:pt idx="546">
                  <c:v>7.56</c:v>
                </c:pt>
                <c:pt idx="547">
                  <c:v>7.88</c:v>
                </c:pt>
                <c:pt idx="548">
                  <c:v>8.4</c:v>
                </c:pt>
                <c:pt idx="549">
                  <c:v>8.65</c:v>
                </c:pt>
                <c:pt idx="550">
                  <c:v>8.7200000000000006</c:v>
                </c:pt>
                <c:pt idx="551">
                  <c:v>8.7200000000000006</c:v>
                </c:pt>
                <c:pt idx="552">
                  <c:v>8.48</c:v>
                </c:pt>
                <c:pt idx="553">
                  <c:v>8.7000000000000011</c:v>
                </c:pt>
                <c:pt idx="554">
                  <c:v>9.33</c:v>
                </c:pt>
                <c:pt idx="555">
                  <c:v>8.850000000000005</c:v>
                </c:pt>
                <c:pt idx="556">
                  <c:v>4.91</c:v>
                </c:pt>
                <c:pt idx="557">
                  <c:v>4.7300000000000004</c:v>
                </c:pt>
                <c:pt idx="558">
                  <c:v>4.6499999999999995</c:v>
                </c:pt>
                <c:pt idx="559">
                  <c:v>4.5599999999999996</c:v>
                </c:pt>
                <c:pt idx="560">
                  <c:v>4.33</c:v>
                </c:pt>
                <c:pt idx="561">
                  <c:v>4.03</c:v>
                </c:pt>
                <c:pt idx="562">
                  <c:v>4.0199999999999996</c:v>
                </c:pt>
              </c:numCache>
            </c:numRef>
          </c:yVal>
          <c:smooth val="0"/>
        </c:ser>
        <c:dLbls>
          <c:showLegendKey val="0"/>
          <c:showVal val="0"/>
          <c:showCatName val="0"/>
          <c:showSerName val="0"/>
          <c:showPercent val="0"/>
          <c:showBubbleSize val="0"/>
        </c:dLbls>
        <c:axId val="254423440"/>
        <c:axId val="254423832"/>
      </c:scatterChart>
      <c:valAx>
        <c:axId val="254423440"/>
        <c:scaling>
          <c:orientation val="minMax"/>
          <c:max val="12"/>
        </c:scaling>
        <c:delete val="0"/>
        <c:axPos val="b"/>
        <c:title>
          <c:tx>
            <c:rich>
              <a:bodyPr/>
              <a:lstStyle/>
              <a:p>
                <a:pPr>
                  <a:defRPr sz="2000" b="1"/>
                </a:pPr>
                <a:r>
                  <a:rPr lang="en-US" sz="2000" b="1"/>
                  <a:t>Predicted pH 1:5</a:t>
                </a:r>
                <a:r>
                  <a:rPr lang="en-US" sz="2000" b="1" baseline="-25000"/>
                  <a:t>W</a:t>
                </a:r>
              </a:p>
            </c:rich>
          </c:tx>
          <c:layout>
            <c:manualLayout>
              <c:xMode val="edge"/>
              <c:yMode val="edge"/>
              <c:x val="0.34320226969854412"/>
              <c:y val="0.89603391883706796"/>
            </c:manualLayout>
          </c:layout>
          <c:overlay val="0"/>
        </c:title>
        <c:numFmt formatCode="General" sourceLinked="1"/>
        <c:majorTickMark val="out"/>
        <c:minorTickMark val="none"/>
        <c:tickLblPos val="nextTo"/>
        <c:txPr>
          <a:bodyPr/>
          <a:lstStyle/>
          <a:p>
            <a:pPr>
              <a:defRPr sz="1400" b="1"/>
            </a:pPr>
            <a:endParaRPr lang="en-US"/>
          </a:p>
        </c:txPr>
        <c:crossAx val="254423832"/>
        <c:crosses val="autoZero"/>
        <c:crossBetween val="midCat"/>
        <c:majorUnit val="2"/>
      </c:valAx>
      <c:valAx>
        <c:axId val="254423832"/>
        <c:scaling>
          <c:orientation val="minMax"/>
        </c:scaling>
        <c:delete val="0"/>
        <c:axPos val="l"/>
        <c:title>
          <c:tx>
            <c:rich>
              <a:bodyPr rot="-5400000" vert="horz"/>
              <a:lstStyle/>
              <a:p>
                <a:pPr>
                  <a:defRPr sz="2000" b="1"/>
                </a:pPr>
                <a:r>
                  <a:rPr lang="en-US" sz="2000" b="1"/>
                  <a:t>Measured pH 1:5</a:t>
                </a:r>
                <a:r>
                  <a:rPr lang="en-US" sz="2000" b="1" baseline="-25000"/>
                  <a:t>W</a:t>
                </a:r>
              </a:p>
            </c:rich>
          </c:tx>
          <c:layout>
            <c:manualLayout>
              <c:xMode val="edge"/>
              <c:yMode val="edge"/>
              <c:x val="5.6862408431611791E-2"/>
              <c:y val="0.22621588750960839"/>
            </c:manualLayout>
          </c:layout>
          <c:overlay val="0"/>
        </c:title>
        <c:numFmt formatCode="General" sourceLinked="1"/>
        <c:majorTickMark val="out"/>
        <c:minorTickMark val="none"/>
        <c:tickLblPos val="nextTo"/>
        <c:txPr>
          <a:bodyPr/>
          <a:lstStyle/>
          <a:p>
            <a:pPr>
              <a:defRPr sz="1400" b="1"/>
            </a:pPr>
            <a:endParaRPr lang="en-US"/>
          </a:p>
        </c:txPr>
        <c:crossAx val="254423440"/>
        <c:crosses val="autoZero"/>
        <c:crossBetween val="midCat"/>
      </c:valAx>
    </c:plotArea>
    <c:plotVisOnly val="1"/>
    <c:dispBlanksAs val="gap"/>
    <c:showDLblsOverMax val="0"/>
  </c:chart>
  <c:spPr>
    <a:ln>
      <a:noFill/>
    </a:ln>
  </c:sp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2938114030027359"/>
          <c:y val="7.59146645130898E-2"/>
          <c:w val="0.69325989351481621"/>
          <c:h val="0.71414639836687144"/>
        </c:manualLayout>
      </c:layout>
      <c:scatterChart>
        <c:scatterStyle val="lineMarker"/>
        <c:varyColors val="0"/>
        <c:ser>
          <c:idx val="0"/>
          <c:order val="0"/>
          <c:spPr>
            <a:ln w="28575">
              <a:noFill/>
            </a:ln>
          </c:spPr>
          <c:marker>
            <c:symbol val="circle"/>
            <c:size val="2"/>
            <c:spPr>
              <a:solidFill>
                <a:schemeClr val="tx1"/>
              </a:solidFill>
              <a:ln w="6350">
                <a:solidFill>
                  <a:schemeClr val="tx1"/>
                </a:solidFill>
              </a:ln>
            </c:spPr>
          </c:marker>
          <c:xVal>
            <c:numRef>
              <c:f>Data!$B$2:$B$564</c:f>
              <c:numCache>
                <c:formatCode>General</c:formatCode>
                <c:ptCount val="563"/>
                <c:pt idx="0">
                  <c:v>4.6752455311999972</c:v>
                </c:pt>
                <c:pt idx="1">
                  <c:v>5.1006825192999967</c:v>
                </c:pt>
                <c:pt idx="2">
                  <c:v>5.3453087873999996</c:v>
                </c:pt>
                <c:pt idx="3">
                  <c:v>5.3346728626999971</c:v>
                </c:pt>
                <c:pt idx="4">
                  <c:v>5.4091243355999996</c:v>
                </c:pt>
                <c:pt idx="5">
                  <c:v>5.728202076699997</c:v>
                </c:pt>
                <c:pt idx="6">
                  <c:v>5.2495854651</c:v>
                </c:pt>
                <c:pt idx="7">
                  <c:v>5.3772165614999956</c:v>
                </c:pt>
                <c:pt idx="8">
                  <c:v>6.0153720436000002</c:v>
                </c:pt>
                <c:pt idx="9">
                  <c:v>5.2495854651</c:v>
                </c:pt>
                <c:pt idx="10">
                  <c:v>5.6431146790999938</c:v>
                </c:pt>
                <c:pt idx="11">
                  <c:v>6.2599983118000004</c:v>
                </c:pt>
                <c:pt idx="12">
                  <c:v>5.9090127965999999</c:v>
                </c:pt>
                <c:pt idx="13">
                  <c:v>5.728202076699997</c:v>
                </c:pt>
                <c:pt idx="14">
                  <c:v>6.1536390648000001</c:v>
                </c:pt>
                <c:pt idx="15">
                  <c:v>6.0260079682999956</c:v>
                </c:pt>
                <c:pt idx="16">
                  <c:v>5.6856583778999967</c:v>
                </c:pt>
                <c:pt idx="17">
                  <c:v>4.3561677900999998</c:v>
                </c:pt>
                <c:pt idx="18">
                  <c:v>5.7388380014000004</c:v>
                </c:pt>
                <c:pt idx="19">
                  <c:v>5.079410669899997</c:v>
                </c:pt>
                <c:pt idx="20">
                  <c:v>4.7816047782000002</c:v>
                </c:pt>
                <c:pt idx="21">
                  <c:v>6.2280905376999955</c:v>
                </c:pt>
                <c:pt idx="22">
                  <c:v>5.4410321097000027</c:v>
                </c:pt>
                <c:pt idx="23">
                  <c:v>5.4303961850000055</c:v>
                </c:pt>
                <c:pt idx="24">
                  <c:v>6.2919060859000027</c:v>
                </c:pt>
                <c:pt idx="25">
                  <c:v>6.5897119774999977</c:v>
                </c:pt>
                <c:pt idx="26">
                  <c:v>6.4833527305000027</c:v>
                </c:pt>
                <c:pt idx="27">
                  <c:v>6.4195371823000027</c:v>
                </c:pt>
                <c:pt idx="28">
                  <c:v>5.7069302272999956</c:v>
                </c:pt>
                <c:pt idx="29">
                  <c:v>4.8135125522999944</c:v>
                </c:pt>
                <c:pt idx="30">
                  <c:v>5.7175661519999972</c:v>
                </c:pt>
                <c:pt idx="31">
                  <c:v>6.121731290699997</c:v>
                </c:pt>
                <c:pt idx="32">
                  <c:v>6.4514449563999969</c:v>
                </c:pt>
                <c:pt idx="33">
                  <c:v>6.5471682786999956</c:v>
                </c:pt>
                <c:pt idx="34">
                  <c:v>6.4620808810999977</c:v>
                </c:pt>
                <c:pt idx="35">
                  <c:v>4.5050707359999995</c:v>
                </c:pt>
                <c:pt idx="36">
                  <c:v>4.4944348112999943</c:v>
                </c:pt>
                <c:pt idx="37">
                  <c:v>6.0685516670999951</c:v>
                </c:pt>
                <c:pt idx="38">
                  <c:v>5.8983768718999956</c:v>
                </c:pt>
                <c:pt idx="39">
                  <c:v>4.6539736818000002</c:v>
                </c:pt>
                <c:pt idx="40">
                  <c:v>4.8666921757999999</c:v>
                </c:pt>
                <c:pt idx="41">
                  <c:v>5.1006825192999967</c:v>
                </c:pt>
                <c:pt idx="42">
                  <c:v>5.3559447120999968</c:v>
                </c:pt>
                <c:pt idx="43">
                  <c:v>6.8556100951000003</c:v>
                </c:pt>
                <c:pt idx="44">
                  <c:v>4.6858814558999971</c:v>
                </c:pt>
                <c:pt idx="45">
                  <c:v>4.8985999498999977</c:v>
                </c:pt>
                <c:pt idx="46">
                  <c:v>4.9624154980999977</c:v>
                </c:pt>
                <c:pt idx="47">
                  <c:v>6.7067071492999997</c:v>
                </c:pt>
                <c:pt idx="48">
                  <c:v>6.8024304715999966</c:v>
                </c:pt>
                <c:pt idx="49">
                  <c:v>6.8130663963</c:v>
                </c:pt>
                <c:pt idx="50">
                  <c:v>6.8875178691999928</c:v>
                </c:pt>
                <c:pt idx="51">
                  <c:v>6.9726052667999969</c:v>
                </c:pt>
                <c:pt idx="52">
                  <c:v>5.4197602603000004</c:v>
                </c:pt>
                <c:pt idx="53">
                  <c:v>4.8241484769999943</c:v>
                </c:pt>
                <c:pt idx="54">
                  <c:v>4.8135125522999944</c:v>
                </c:pt>
                <c:pt idx="55">
                  <c:v>3.9307308021000011</c:v>
                </c:pt>
                <c:pt idx="56">
                  <c:v>4.0902696725999999</c:v>
                </c:pt>
                <c:pt idx="57">
                  <c:v>4.2817163171999972</c:v>
                </c:pt>
                <c:pt idx="58">
                  <c:v>4.6114299829999998</c:v>
                </c:pt>
                <c:pt idx="59">
                  <c:v>4.5795222089000003</c:v>
                </c:pt>
                <c:pt idx="60">
                  <c:v>5.0687747451999972</c:v>
                </c:pt>
                <c:pt idx="61">
                  <c:v>5.0900465946000004</c:v>
                </c:pt>
                <c:pt idx="62">
                  <c:v>5.6218428296999967</c:v>
                </c:pt>
                <c:pt idx="63">
                  <c:v>6.0472798176999971</c:v>
                </c:pt>
                <c:pt idx="64">
                  <c:v>6.9832411915000057</c:v>
                </c:pt>
                <c:pt idx="65">
                  <c:v>6.9513334173999999</c:v>
                </c:pt>
                <c:pt idx="66">
                  <c:v>7.0896004384999998</c:v>
                </c:pt>
                <c:pt idx="67">
                  <c:v>5.9621924201000001</c:v>
                </c:pt>
                <c:pt idx="68">
                  <c:v>4.7922407029000027</c:v>
                </c:pt>
                <c:pt idx="69">
                  <c:v>6.3663575587999945</c:v>
                </c:pt>
                <c:pt idx="70">
                  <c:v>6.4833527305000027</c:v>
                </c:pt>
                <c:pt idx="71">
                  <c:v>6.5897119774999977</c:v>
                </c:pt>
                <c:pt idx="72">
                  <c:v>4.7922407029000027</c:v>
                </c:pt>
                <c:pt idx="73">
                  <c:v>7.8447510924000001</c:v>
                </c:pt>
                <c:pt idx="74">
                  <c:v>4.5901581336000001</c:v>
                </c:pt>
                <c:pt idx="75">
                  <c:v>4.6858814558999971</c:v>
                </c:pt>
                <c:pt idx="76">
                  <c:v>5.2283136157000003</c:v>
                </c:pt>
                <c:pt idx="77">
                  <c:v>8.1744647581000027</c:v>
                </c:pt>
                <c:pt idx="78">
                  <c:v>8.4509988004000007</c:v>
                </c:pt>
                <c:pt idx="79">
                  <c:v>6.0047361188999977</c:v>
                </c:pt>
                <c:pt idx="80">
                  <c:v>6.0898235166000001</c:v>
                </c:pt>
                <c:pt idx="81">
                  <c:v>6.3450857093999966</c:v>
                </c:pt>
                <c:pt idx="82">
                  <c:v>6.4089012575999966</c:v>
                </c:pt>
                <c:pt idx="83">
                  <c:v>6.6641634504999967</c:v>
                </c:pt>
                <c:pt idx="84">
                  <c:v>6.5471682786999956</c:v>
                </c:pt>
                <c:pt idx="85">
                  <c:v>6.6854352998999955</c:v>
                </c:pt>
                <c:pt idx="86">
                  <c:v>6.8768819445</c:v>
                </c:pt>
                <c:pt idx="87">
                  <c:v>6.9938771162000002</c:v>
                </c:pt>
                <c:pt idx="88">
                  <c:v>6.9619693420999997</c:v>
                </c:pt>
                <c:pt idx="89">
                  <c:v>7.1215082125999967</c:v>
                </c:pt>
                <c:pt idx="90">
                  <c:v>7.1640519113999943</c:v>
                </c:pt>
                <c:pt idx="91">
                  <c:v>6.6960712245999972</c:v>
                </c:pt>
                <c:pt idx="92">
                  <c:v>5.8771050224999968</c:v>
                </c:pt>
                <c:pt idx="93">
                  <c:v>5.7707457755000027</c:v>
                </c:pt>
                <c:pt idx="94">
                  <c:v>5.7494739261000003</c:v>
                </c:pt>
                <c:pt idx="95">
                  <c:v>5.9621924201000001</c:v>
                </c:pt>
                <c:pt idx="96">
                  <c:v>5.9302846459999996</c:v>
                </c:pt>
                <c:pt idx="97">
                  <c:v>5.7813817001999999</c:v>
                </c:pt>
                <c:pt idx="98">
                  <c:v>6.1855468388999943</c:v>
                </c:pt>
                <c:pt idx="99">
                  <c:v>6.5152605045999996</c:v>
                </c:pt>
                <c:pt idx="100">
                  <c:v>6.5471682786999956</c:v>
                </c:pt>
                <c:pt idx="101">
                  <c:v>6.5365323540000002</c:v>
                </c:pt>
                <c:pt idx="102">
                  <c:v>6.2280905376999955</c:v>
                </c:pt>
                <c:pt idx="103">
                  <c:v>5.4303961850000055</c:v>
                </c:pt>
                <c:pt idx="104">
                  <c:v>5.8664690977999996</c:v>
                </c:pt>
                <c:pt idx="105">
                  <c:v>5.3984884108999971</c:v>
                </c:pt>
                <c:pt idx="106">
                  <c:v>5.366580636799994</c:v>
                </c:pt>
                <c:pt idx="107">
                  <c:v>5.6218428296999967</c:v>
                </c:pt>
                <c:pt idx="108">
                  <c:v>5.8345613237</c:v>
                </c:pt>
                <c:pt idx="109">
                  <c:v>6.2706342364999967</c:v>
                </c:pt>
                <c:pt idx="110">
                  <c:v>6.3450857093999966</c:v>
                </c:pt>
                <c:pt idx="111">
                  <c:v>6.4727168058000002</c:v>
                </c:pt>
                <c:pt idx="112">
                  <c:v>6.834338245699997</c:v>
                </c:pt>
                <c:pt idx="113">
                  <c:v>6.6109838268999939</c:v>
                </c:pt>
                <c:pt idx="114">
                  <c:v>4.6220659076999944</c:v>
                </c:pt>
                <c:pt idx="115">
                  <c:v>5.4410321097000027</c:v>
                </c:pt>
                <c:pt idx="116">
                  <c:v>5.6537506037999972</c:v>
                </c:pt>
                <c:pt idx="117">
                  <c:v>5.9941001941999996</c:v>
                </c:pt>
                <c:pt idx="118">
                  <c:v>6.1004594413</c:v>
                </c:pt>
                <c:pt idx="119">
                  <c:v>5.9090127965999999</c:v>
                </c:pt>
                <c:pt idx="120">
                  <c:v>6.7705226974999997</c:v>
                </c:pt>
                <c:pt idx="121">
                  <c:v>5.3772165614999956</c:v>
                </c:pt>
                <c:pt idx="122">
                  <c:v>6.0153720436000002</c:v>
                </c:pt>
                <c:pt idx="123">
                  <c:v>6.0898235166000001</c:v>
                </c:pt>
                <c:pt idx="124">
                  <c:v>6.2068186883000003</c:v>
                </c:pt>
                <c:pt idx="125">
                  <c:v>8.8338920897000008</c:v>
                </c:pt>
                <c:pt idx="126">
                  <c:v>8.4722706498000004</c:v>
                </c:pt>
                <c:pt idx="127">
                  <c:v>8.3659114028000001</c:v>
                </c:pt>
                <c:pt idx="128">
                  <c:v>8.5041784238999938</c:v>
                </c:pt>
                <c:pt idx="129">
                  <c:v>8.6743532191000003</c:v>
                </c:pt>
                <c:pt idx="130">
                  <c:v>8.3233677039999989</c:v>
                </c:pt>
                <c:pt idx="131">
                  <c:v>8.4084551015999995</c:v>
                </c:pt>
                <c:pt idx="132">
                  <c:v>8.6318095202999991</c:v>
                </c:pt>
                <c:pt idx="133">
                  <c:v>8.4403628757</c:v>
                </c:pt>
                <c:pt idx="134">
                  <c:v>8.4509988004000007</c:v>
                </c:pt>
                <c:pt idx="135">
                  <c:v>8.6637172944000049</c:v>
                </c:pt>
                <c:pt idx="136">
                  <c:v>7.6958481464999977</c:v>
                </c:pt>
                <c:pt idx="137">
                  <c:v>8.376547327500008</c:v>
                </c:pt>
                <c:pt idx="138">
                  <c:v>8.5148143486000016</c:v>
                </c:pt>
                <c:pt idx="139">
                  <c:v>8.7807124660999989</c:v>
                </c:pt>
                <c:pt idx="140">
                  <c:v>8.7275328426000005</c:v>
                </c:pt>
                <c:pt idx="141">
                  <c:v>8.5254502733000059</c:v>
                </c:pt>
                <c:pt idx="142">
                  <c:v>8.3233677039999989</c:v>
                </c:pt>
                <c:pt idx="143">
                  <c:v>7.0364208149999996</c:v>
                </c:pt>
                <c:pt idx="144">
                  <c:v>8.7381687672999906</c:v>
                </c:pt>
                <c:pt idx="145">
                  <c:v>8.9615231861000009</c:v>
                </c:pt>
                <c:pt idx="146">
                  <c:v>8.7381687672999906</c:v>
                </c:pt>
                <c:pt idx="147">
                  <c:v>8.7594406167000063</c:v>
                </c:pt>
                <c:pt idx="148">
                  <c:v>9.1636057554000008</c:v>
                </c:pt>
                <c:pt idx="149">
                  <c:v>6.8024304715999966</c:v>
                </c:pt>
                <c:pt idx="150">
                  <c:v>6.7173430740000004</c:v>
                </c:pt>
                <c:pt idx="151">
                  <c:v>6.9087897185999996</c:v>
                </c:pt>
                <c:pt idx="152">
                  <c:v>6.9406974927000054</c:v>
                </c:pt>
                <c:pt idx="153">
                  <c:v>7.0045130408999956</c:v>
                </c:pt>
                <c:pt idx="154">
                  <c:v>7.0364208149999996</c:v>
                </c:pt>
                <c:pt idx="155">
                  <c:v>6.8662460198000002</c:v>
                </c:pt>
                <c:pt idx="156">
                  <c:v>7.0045130408999956</c:v>
                </c:pt>
                <c:pt idx="157">
                  <c:v>7.0470567396999977</c:v>
                </c:pt>
                <c:pt idx="158">
                  <c:v>6.4833527305000027</c:v>
                </c:pt>
                <c:pt idx="159">
                  <c:v>5.2602213897999999</c:v>
                </c:pt>
                <c:pt idx="160">
                  <c:v>5.9409205706999977</c:v>
                </c:pt>
                <c:pt idx="161">
                  <c:v>5.8345613237</c:v>
                </c:pt>
                <c:pt idx="162">
                  <c:v>5.9834642694999971</c:v>
                </c:pt>
                <c:pt idx="163">
                  <c:v>4.5476144347999972</c:v>
                </c:pt>
                <c:pt idx="164">
                  <c:v>5.1113184440000001</c:v>
                </c:pt>
                <c:pt idx="165">
                  <c:v>6.1430031401000003</c:v>
                </c:pt>
                <c:pt idx="166">
                  <c:v>5.9196487213000033</c:v>
                </c:pt>
                <c:pt idx="167">
                  <c:v>6.1323672154000004</c:v>
                </c:pt>
                <c:pt idx="168">
                  <c:v>8.8977076379000053</c:v>
                </c:pt>
                <c:pt idx="169">
                  <c:v>8.8232561650000001</c:v>
                </c:pt>
                <c:pt idx="170">
                  <c:v>10.631363363999993</c:v>
                </c:pt>
                <c:pt idx="171">
                  <c:v>10.673907063</c:v>
                </c:pt>
                <c:pt idx="172">
                  <c:v>9.0359746590000007</c:v>
                </c:pt>
                <c:pt idx="173">
                  <c:v>8.5892658214999997</c:v>
                </c:pt>
                <c:pt idx="174">
                  <c:v>8.2808240051999995</c:v>
                </c:pt>
                <c:pt idx="175">
                  <c:v>6.8875178691999928</c:v>
                </c:pt>
                <c:pt idx="176">
                  <c:v>7.2172315349999971</c:v>
                </c:pt>
                <c:pt idx="177">
                  <c:v>8.0361977370000002</c:v>
                </c:pt>
                <c:pt idx="178">
                  <c:v>7.9192025653000027</c:v>
                </c:pt>
                <c:pt idx="179">
                  <c:v>8.3659114028000001</c:v>
                </c:pt>
                <c:pt idx="180">
                  <c:v>7.4831296524999997</c:v>
                </c:pt>
                <c:pt idx="181">
                  <c:v>8.4722706498000004</c:v>
                </c:pt>
                <c:pt idx="182">
                  <c:v>7.7490277700999997</c:v>
                </c:pt>
                <c:pt idx="183">
                  <c:v>7.9511103393999969</c:v>
                </c:pt>
                <c:pt idx="184">
                  <c:v>7.0257848902999944</c:v>
                </c:pt>
                <c:pt idx="185">
                  <c:v>7.6107607488999971</c:v>
                </c:pt>
                <c:pt idx="186">
                  <c:v>7.1853237609000002</c:v>
                </c:pt>
                <c:pt idx="187">
                  <c:v>7.3554985560999944</c:v>
                </c:pt>
                <c:pt idx="188">
                  <c:v>6.9300615680000002</c:v>
                </c:pt>
                <c:pt idx="189">
                  <c:v>7.3342267067</c:v>
                </c:pt>
                <c:pt idx="190">
                  <c:v>7.3448626313999972</c:v>
                </c:pt>
                <c:pt idx="191">
                  <c:v>7.9723821888000028</c:v>
                </c:pt>
                <c:pt idx="192">
                  <c:v>8.131921059299998</c:v>
                </c:pt>
                <c:pt idx="193">
                  <c:v>7.9936540381999972</c:v>
                </c:pt>
                <c:pt idx="194">
                  <c:v>4.9730514228000029</c:v>
                </c:pt>
                <c:pt idx="195">
                  <c:v>4.6539736818000002</c:v>
                </c:pt>
                <c:pt idx="196">
                  <c:v>4.3668037147999996</c:v>
                </c:pt>
                <c:pt idx="197">
                  <c:v>6.2919060859000027</c:v>
                </c:pt>
                <c:pt idx="198">
                  <c:v>5.6962943026000001</c:v>
                </c:pt>
                <c:pt idx="199">
                  <c:v>5.8239253989999966</c:v>
                </c:pt>
                <c:pt idx="200">
                  <c:v>5.7707457755000027</c:v>
                </c:pt>
                <c:pt idx="201">
                  <c:v>6.3769934835000033</c:v>
                </c:pt>
                <c:pt idx="202">
                  <c:v>6.5152605045999996</c:v>
                </c:pt>
                <c:pt idx="203">
                  <c:v>6.5684401280999971</c:v>
                </c:pt>
                <c:pt idx="204">
                  <c:v>6.4195371823000027</c:v>
                </c:pt>
                <c:pt idx="205">
                  <c:v>6.3450857093999966</c:v>
                </c:pt>
                <c:pt idx="206">
                  <c:v>6.2706342364999967</c:v>
                </c:pt>
                <c:pt idx="207">
                  <c:v>4.5476144347999972</c:v>
                </c:pt>
                <c:pt idx="208">
                  <c:v>4.5476144347999972</c:v>
                </c:pt>
                <c:pt idx="209">
                  <c:v>4.5263425854000028</c:v>
                </c:pt>
                <c:pt idx="210">
                  <c:v>3.5265656633999987</c:v>
                </c:pt>
                <c:pt idx="211">
                  <c:v>4.2072648443</c:v>
                </c:pt>
                <c:pt idx="212">
                  <c:v>5.0581388204999955</c:v>
                </c:pt>
                <c:pt idx="213">
                  <c:v>5.7813817001999999</c:v>
                </c:pt>
                <c:pt idx="214">
                  <c:v>5.7494739261000003</c:v>
                </c:pt>
                <c:pt idx="215">
                  <c:v>6.8556100951000003</c:v>
                </c:pt>
                <c:pt idx="216">
                  <c:v>7.1959596856000001</c:v>
                </c:pt>
                <c:pt idx="217">
                  <c:v>4.8773281004999998</c:v>
                </c:pt>
                <c:pt idx="218">
                  <c:v>8.3446395534000057</c:v>
                </c:pt>
                <c:pt idx="219">
                  <c:v>8.057469586400007</c:v>
                </c:pt>
                <c:pt idx="220">
                  <c:v>7.8979307158999967</c:v>
                </c:pt>
                <c:pt idx="221">
                  <c:v>7.9404744146999997</c:v>
                </c:pt>
                <c:pt idx="222">
                  <c:v>8.2276443815999993</c:v>
                </c:pt>
                <c:pt idx="223">
                  <c:v>8.1744647581000027</c:v>
                </c:pt>
                <c:pt idx="224">
                  <c:v>8.5148143486000016</c:v>
                </c:pt>
                <c:pt idx="225">
                  <c:v>8.3127317793000053</c:v>
                </c:pt>
                <c:pt idx="226">
                  <c:v>8.1744647581000027</c:v>
                </c:pt>
                <c:pt idx="227">
                  <c:v>7.9723821888000028</c:v>
                </c:pt>
                <c:pt idx="228">
                  <c:v>8.2808240051999995</c:v>
                </c:pt>
                <c:pt idx="229">
                  <c:v>8.131921059299998</c:v>
                </c:pt>
                <c:pt idx="230">
                  <c:v>8.1531929087000048</c:v>
                </c:pt>
                <c:pt idx="231">
                  <c:v>7.876658866499997</c:v>
                </c:pt>
                <c:pt idx="232">
                  <c:v>7.7596636948000066</c:v>
                </c:pt>
                <c:pt idx="233">
                  <c:v>8.0255618123000048</c:v>
                </c:pt>
                <c:pt idx="234">
                  <c:v>8.1425569840000005</c:v>
                </c:pt>
                <c:pt idx="235">
                  <c:v>8.3233677039999989</c:v>
                </c:pt>
                <c:pt idx="236">
                  <c:v>8.6318095202999991</c:v>
                </c:pt>
                <c:pt idx="237">
                  <c:v>8.6637172944000049</c:v>
                </c:pt>
                <c:pt idx="238">
                  <c:v>8.6318095202999991</c:v>
                </c:pt>
                <c:pt idx="239">
                  <c:v>6.8662460198000002</c:v>
                </c:pt>
                <c:pt idx="240">
                  <c:v>6.7386149234000001</c:v>
                </c:pt>
                <c:pt idx="241">
                  <c:v>6.2812701612000028</c:v>
                </c:pt>
                <c:pt idx="242">
                  <c:v>5.9302846459999996</c:v>
                </c:pt>
                <c:pt idx="243">
                  <c:v>6.7386149234000001</c:v>
                </c:pt>
                <c:pt idx="244">
                  <c:v>7.100236363199997</c:v>
                </c:pt>
                <c:pt idx="245">
                  <c:v>4.7816047782000002</c:v>
                </c:pt>
                <c:pt idx="246">
                  <c:v>4.7816047782000002</c:v>
                </c:pt>
                <c:pt idx="247">
                  <c:v>4.7496970041000033</c:v>
                </c:pt>
                <c:pt idx="248">
                  <c:v>5.5580272815000002</c:v>
                </c:pt>
                <c:pt idx="249">
                  <c:v>5.0475028958000001</c:v>
                </c:pt>
                <c:pt idx="250">
                  <c:v>5.015595121699997</c:v>
                </c:pt>
                <c:pt idx="251">
                  <c:v>5.3559447120999968</c:v>
                </c:pt>
                <c:pt idx="252">
                  <c:v>4.8985999498999977</c:v>
                </c:pt>
                <c:pt idx="253">
                  <c:v>5.8664690977999996</c:v>
                </c:pt>
                <c:pt idx="254">
                  <c:v>5.3027650886000002</c:v>
                </c:pt>
                <c:pt idx="255">
                  <c:v>4.7816047782000002</c:v>
                </c:pt>
                <c:pt idx="256">
                  <c:v>6.8662460198000002</c:v>
                </c:pt>
                <c:pt idx="257">
                  <c:v>7.2385033844000031</c:v>
                </c:pt>
                <c:pt idx="258">
                  <c:v>4.9198717993000027</c:v>
                </c:pt>
                <c:pt idx="259">
                  <c:v>6.334449784700003</c:v>
                </c:pt>
                <c:pt idx="260">
                  <c:v>6.3663575587999945</c:v>
                </c:pt>
                <c:pt idx="261">
                  <c:v>6.6747993752000001</c:v>
                </c:pt>
                <c:pt idx="262">
                  <c:v>6.8130663963</c:v>
                </c:pt>
                <c:pt idx="263">
                  <c:v>5.079410669899997</c:v>
                </c:pt>
                <c:pt idx="264">
                  <c:v>7.7171199959999974</c:v>
                </c:pt>
                <c:pt idx="265">
                  <c:v>7.7756175817999997</c:v>
                </c:pt>
                <c:pt idx="266">
                  <c:v>7.7277559206999946</c:v>
                </c:pt>
                <c:pt idx="267">
                  <c:v>6.313177935299997</c:v>
                </c:pt>
                <c:pt idx="268">
                  <c:v>6.4089012575999966</c:v>
                </c:pt>
                <c:pt idx="269">
                  <c:v>6.313177935299997</c:v>
                </c:pt>
                <c:pt idx="270">
                  <c:v>4.6007940582999955</c:v>
                </c:pt>
                <c:pt idx="271">
                  <c:v>4.2072648443</c:v>
                </c:pt>
                <c:pt idx="272">
                  <c:v>3.9307308021000011</c:v>
                </c:pt>
                <c:pt idx="273">
                  <c:v>3.8775511785000001</c:v>
                </c:pt>
                <c:pt idx="274">
                  <c:v>4.9411436486999998</c:v>
                </c:pt>
                <c:pt idx="275">
                  <c:v>4.0158181997</c:v>
                </c:pt>
                <c:pt idx="276">
                  <c:v>4.0902696725999999</c:v>
                </c:pt>
                <c:pt idx="277">
                  <c:v>4.4731629619000026</c:v>
                </c:pt>
                <c:pt idx="278">
                  <c:v>7.2597752338000001</c:v>
                </c:pt>
                <c:pt idx="279">
                  <c:v>7.7277559206999946</c:v>
                </c:pt>
                <c:pt idx="280">
                  <c:v>8.131921059299998</c:v>
                </c:pt>
                <c:pt idx="281">
                  <c:v>3.6222889856999987</c:v>
                </c:pt>
                <c:pt idx="282">
                  <c:v>3.5691093622000012</c:v>
                </c:pt>
                <c:pt idx="283">
                  <c:v>3.0479490518000012</c:v>
                </c:pt>
                <c:pt idx="284">
                  <c:v>3.4308423410999986</c:v>
                </c:pt>
                <c:pt idx="285">
                  <c:v>6.1855468388999943</c:v>
                </c:pt>
                <c:pt idx="286">
                  <c:v>5.7388380014000004</c:v>
                </c:pt>
                <c:pt idx="287">
                  <c:v>6.2280905376999955</c:v>
                </c:pt>
                <c:pt idx="288">
                  <c:v>6.2706342364999967</c:v>
                </c:pt>
                <c:pt idx="289">
                  <c:v>6.2599983118000004</c:v>
                </c:pt>
                <c:pt idx="290">
                  <c:v>6.3025420105999972</c:v>
                </c:pt>
                <c:pt idx="291">
                  <c:v>4.3029881665999943</c:v>
                </c:pt>
                <c:pt idx="292">
                  <c:v>4.4944348112999943</c:v>
                </c:pt>
                <c:pt idx="293">
                  <c:v>4.6007940582999955</c:v>
                </c:pt>
                <c:pt idx="294">
                  <c:v>4.8985999498999977</c:v>
                </c:pt>
                <c:pt idx="295">
                  <c:v>5.0475028958000001</c:v>
                </c:pt>
                <c:pt idx="296">
                  <c:v>3.8350074796999984</c:v>
                </c:pt>
                <c:pt idx="297">
                  <c:v>4.2498085431000003</c:v>
                </c:pt>
                <c:pt idx="298">
                  <c:v>4.4944348112999943</c:v>
                </c:pt>
                <c:pt idx="299">
                  <c:v>4.6539736818000002</c:v>
                </c:pt>
                <c:pt idx="300">
                  <c:v>4.6114299829999998</c:v>
                </c:pt>
                <c:pt idx="301">
                  <c:v>4.6965173805999969</c:v>
                </c:pt>
                <c:pt idx="302">
                  <c:v>4.9730514228000029</c:v>
                </c:pt>
                <c:pt idx="303">
                  <c:v>6.1749109141999945</c:v>
                </c:pt>
                <c:pt idx="304">
                  <c:v>5.6962943026000001</c:v>
                </c:pt>
                <c:pt idx="305">
                  <c:v>6.1430031401000003</c:v>
                </c:pt>
                <c:pt idx="306">
                  <c:v>7.3448626313999972</c:v>
                </c:pt>
                <c:pt idx="307">
                  <c:v>7.7064840711999967</c:v>
                </c:pt>
                <c:pt idx="308">
                  <c:v>7.9617462641000003</c:v>
                </c:pt>
                <c:pt idx="309">
                  <c:v>4.7496970041000033</c:v>
                </c:pt>
                <c:pt idx="310">
                  <c:v>5.1325902933999972</c:v>
                </c:pt>
                <c:pt idx="311">
                  <c:v>5.3240369379999928</c:v>
                </c:pt>
                <c:pt idx="312">
                  <c:v>5.6218428296999967</c:v>
                </c:pt>
                <c:pt idx="313">
                  <c:v>5.8558331730999971</c:v>
                </c:pt>
                <c:pt idx="314">
                  <c:v>6.0260079682999956</c:v>
                </c:pt>
                <c:pt idx="315">
                  <c:v>6.0579157423999943</c:v>
                </c:pt>
                <c:pt idx="316">
                  <c:v>6.0898235166000001</c:v>
                </c:pt>
                <c:pt idx="317">
                  <c:v>5.0900465946000004</c:v>
                </c:pt>
                <c:pt idx="318">
                  <c:v>4.7709688535000003</c:v>
                </c:pt>
                <c:pt idx="319">
                  <c:v>4.5688862841999978</c:v>
                </c:pt>
                <c:pt idx="320">
                  <c:v>4.8241484769999943</c:v>
                </c:pt>
                <c:pt idx="321">
                  <c:v>5.3134010133</c:v>
                </c:pt>
                <c:pt idx="322">
                  <c:v>7.5575811253999969</c:v>
                </c:pt>
                <c:pt idx="323">
                  <c:v>7.8979307158999967</c:v>
                </c:pt>
                <c:pt idx="324">
                  <c:v>8.3233677039999989</c:v>
                </c:pt>
                <c:pt idx="325">
                  <c:v>8.4084551015999995</c:v>
                </c:pt>
                <c:pt idx="326">
                  <c:v>7.8926127534999972</c:v>
                </c:pt>
                <c:pt idx="327">
                  <c:v>8.1744647581000027</c:v>
                </c:pt>
                <c:pt idx="328">
                  <c:v>8.1851006828000017</c:v>
                </c:pt>
                <c:pt idx="329">
                  <c:v>6.1536390648000001</c:v>
                </c:pt>
                <c:pt idx="330">
                  <c:v>6.2493623871000032</c:v>
                </c:pt>
                <c:pt idx="331">
                  <c:v>5.8239253989999966</c:v>
                </c:pt>
                <c:pt idx="332">
                  <c:v>4.8560562510999956</c:v>
                </c:pt>
                <c:pt idx="333">
                  <c:v>5.1538621428000004</c:v>
                </c:pt>
                <c:pt idx="334">
                  <c:v>8.4509988004000007</c:v>
                </c:pt>
                <c:pt idx="335">
                  <c:v>7.376770405500003</c:v>
                </c:pt>
                <c:pt idx="336">
                  <c:v>7.5894888995000001</c:v>
                </c:pt>
                <c:pt idx="337">
                  <c:v>7.7490277700999997</c:v>
                </c:pt>
                <c:pt idx="338">
                  <c:v>6.9406974927000054</c:v>
                </c:pt>
                <c:pt idx="339">
                  <c:v>6.8981537938999997</c:v>
                </c:pt>
                <c:pt idx="340">
                  <c:v>6.9513334173999999</c:v>
                </c:pt>
                <c:pt idx="341">
                  <c:v>6.9194256433000003</c:v>
                </c:pt>
                <c:pt idx="342">
                  <c:v>6.5471682786999956</c:v>
                </c:pt>
                <c:pt idx="343">
                  <c:v>5.8345613237</c:v>
                </c:pt>
                <c:pt idx="344">
                  <c:v>6.0472798176999971</c:v>
                </c:pt>
                <c:pt idx="345">
                  <c:v>7.0257848902999944</c:v>
                </c:pt>
                <c:pt idx="346">
                  <c:v>6.8981537938999997</c:v>
                </c:pt>
                <c:pt idx="347">
                  <c:v>6.8130663963</c:v>
                </c:pt>
                <c:pt idx="348">
                  <c:v>5.4410321097000027</c:v>
                </c:pt>
                <c:pt idx="349">
                  <c:v>5.5473913567999977</c:v>
                </c:pt>
                <c:pt idx="350">
                  <c:v>5.4835758084999977</c:v>
                </c:pt>
                <c:pt idx="351">
                  <c:v>5.9196487213000033</c:v>
                </c:pt>
                <c:pt idx="352">
                  <c:v>6.9938771162000002</c:v>
                </c:pt>
                <c:pt idx="353">
                  <c:v>7.0470567396999977</c:v>
                </c:pt>
                <c:pt idx="354">
                  <c:v>6.8875178691999928</c:v>
                </c:pt>
                <c:pt idx="355">
                  <c:v>6.7439328856999996</c:v>
                </c:pt>
                <c:pt idx="356">
                  <c:v>5.5686632062000001</c:v>
                </c:pt>
                <c:pt idx="357">
                  <c:v>5.4835758084999977</c:v>
                </c:pt>
                <c:pt idx="358">
                  <c:v>5.7175661519999972</c:v>
                </c:pt>
                <c:pt idx="359">
                  <c:v>6.3557216341</c:v>
                </c:pt>
                <c:pt idx="360">
                  <c:v>5.9621924201000001</c:v>
                </c:pt>
                <c:pt idx="361">
                  <c:v>5.4303961850000055</c:v>
                </c:pt>
                <c:pt idx="362">
                  <c:v>5.6643865284999917</c:v>
                </c:pt>
                <c:pt idx="363">
                  <c:v>5.9728283447999999</c:v>
                </c:pt>
                <c:pt idx="364">
                  <c:v>5.8345613237</c:v>
                </c:pt>
                <c:pt idx="365">
                  <c:v>5.5154835825999973</c:v>
                </c:pt>
                <c:pt idx="366">
                  <c:v>5.5473913567999977</c:v>
                </c:pt>
                <c:pt idx="367">
                  <c:v>5.4942117332000002</c:v>
                </c:pt>
                <c:pt idx="368">
                  <c:v>6.0366438930000044</c:v>
                </c:pt>
                <c:pt idx="369">
                  <c:v>5.9728283447999999</c:v>
                </c:pt>
                <c:pt idx="370">
                  <c:v>5.5899350555999971</c:v>
                </c:pt>
                <c:pt idx="371">
                  <c:v>5.2176776909999996</c:v>
                </c:pt>
                <c:pt idx="372">
                  <c:v>4.8666921757999999</c:v>
                </c:pt>
                <c:pt idx="373">
                  <c:v>5.015595121699997</c:v>
                </c:pt>
                <c:pt idx="374">
                  <c:v>5.1751339922000001</c:v>
                </c:pt>
                <c:pt idx="375">
                  <c:v>7.3129548572999923</c:v>
                </c:pt>
                <c:pt idx="376">
                  <c:v>7.8234792429999978</c:v>
                </c:pt>
                <c:pt idx="377">
                  <c:v>8.0361977370000002</c:v>
                </c:pt>
                <c:pt idx="378">
                  <c:v>7.1640519113999943</c:v>
                </c:pt>
                <c:pt idx="379">
                  <c:v>7.227867459699997</c:v>
                </c:pt>
                <c:pt idx="380">
                  <c:v>7.4299500289999969</c:v>
                </c:pt>
                <c:pt idx="381">
                  <c:v>5.6537506037999972</c:v>
                </c:pt>
                <c:pt idx="382">
                  <c:v>6.3557216341</c:v>
                </c:pt>
                <c:pt idx="383">
                  <c:v>6.334449784700003</c:v>
                </c:pt>
                <c:pt idx="384">
                  <c:v>6.3450857093999966</c:v>
                </c:pt>
                <c:pt idx="385">
                  <c:v>6.0366438930000044</c:v>
                </c:pt>
                <c:pt idx="386">
                  <c:v>7.1108722878999977</c:v>
                </c:pt>
                <c:pt idx="387">
                  <c:v>6.3663575587999945</c:v>
                </c:pt>
                <c:pt idx="388">
                  <c:v>5.5261195072999945</c:v>
                </c:pt>
                <c:pt idx="389">
                  <c:v>6.6109838268999939</c:v>
                </c:pt>
                <c:pt idx="390">
                  <c:v>7.0257848902999944</c:v>
                </c:pt>
                <c:pt idx="391">
                  <c:v>6.9194256433000003</c:v>
                </c:pt>
                <c:pt idx="392">
                  <c:v>7.2065956103</c:v>
                </c:pt>
                <c:pt idx="393">
                  <c:v>5.7707457755000027</c:v>
                </c:pt>
                <c:pt idx="394">
                  <c:v>6.1110953659999971</c:v>
                </c:pt>
                <c:pt idx="395">
                  <c:v>6.2493623871000032</c:v>
                </c:pt>
                <c:pt idx="396">
                  <c:v>6.4301731069999999</c:v>
                </c:pt>
                <c:pt idx="397">
                  <c:v>6.7705226974999997</c:v>
                </c:pt>
                <c:pt idx="398">
                  <c:v>8.461634725100005</c:v>
                </c:pt>
                <c:pt idx="399">
                  <c:v>7.3235907820000001</c:v>
                </c:pt>
                <c:pt idx="400">
                  <c:v>7.2172315349999971</c:v>
                </c:pt>
                <c:pt idx="401">
                  <c:v>6.9406974927000054</c:v>
                </c:pt>
                <c:pt idx="402">
                  <c:v>7.5363092759999999</c:v>
                </c:pt>
                <c:pt idx="403">
                  <c:v>7.621396673599997</c:v>
                </c:pt>
                <c:pt idx="404">
                  <c:v>8.0681055111000006</c:v>
                </c:pt>
                <c:pt idx="405">
                  <c:v>7.9192025653000027</c:v>
                </c:pt>
                <c:pt idx="406">
                  <c:v>6.9300615680000002</c:v>
                </c:pt>
                <c:pt idx="407">
                  <c:v>7.4086781795999999</c:v>
                </c:pt>
                <c:pt idx="408">
                  <c:v>7.3448626313999972</c:v>
                </c:pt>
                <c:pt idx="409">
                  <c:v>8.2914599299000002</c:v>
                </c:pt>
                <c:pt idx="410">
                  <c:v>8.3127317793000053</c:v>
                </c:pt>
                <c:pt idx="411">
                  <c:v>8.4297269510000028</c:v>
                </c:pt>
                <c:pt idx="412">
                  <c:v>8.6743532191000003</c:v>
                </c:pt>
                <c:pt idx="413">
                  <c:v>8.5573580473999993</c:v>
                </c:pt>
                <c:pt idx="414">
                  <c:v>8.5892658214999997</c:v>
                </c:pt>
                <c:pt idx="415">
                  <c:v>9.9932078822000001</c:v>
                </c:pt>
                <c:pt idx="416">
                  <c:v>10.088931204</c:v>
                </c:pt>
                <c:pt idx="417">
                  <c:v>9.7592175387000051</c:v>
                </c:pt>
                <c:pt idx="418">
                  <c:v>9.5252271952999994</c:v>
                </c:pt>
                <c:pt idx="419">
                  <c:v>9.4188679482999991</c:v>
                </c:pt>
                <c:pt idx="420">
                  <c:v>9.2167853789000027</c:v>
                </c:pt>
                <c:pt idx="421">
                  <c:v>7.5150374265999966</c:v>
                </c:pt>
                <c:pt idx="422">
                  <c:v>6.9619693420999997</c:v>
                </c:pt>
                <c:pt idx="423">
                  <c:v>5.8983768718999956</c:v>
                </c:pt>
                <c:pt idx="424">
                  <c:v>6.6960712245999972</c:v>
                </c:pt>
                <c:pt idx="425">
                  <c:v>6.9300615680000002</c:v>
                </c:pt>
                <c:pt idx="426">
                  <c:v>9.0785183578000002</c:v>
                </c:pt>
                <c:pt idx="427">
                  <c:v>8.7381687672999906</c:v>
                </c:pt>
                <c:pt idx="428">
                  <c:v>3.7499200821000014</c:v>
                </c:pt>
                <c:pt idx="429">
                  <c:v>5.8451972483999945</c:v>
                </c:pt>
                <c:pt idx="430">
                  <c:v>4.2817163171999972</c:v>
                </c:pt>
                <c:pt idx="431">
                  <c:v>4.3561677900999998</c:v>
                </c:pt>
                <c:pt idx="432">
                  <c:v>4.7709688535000003</c:v>
                </c:pt>
                <c:pt idx="433">
                  <c:v>3.5265656633999987</c:v>
                </c:pt>
                <c:pt idx="434">
                  <c:v>5.0475028958000001</c:v>
                </c:pt>
                <c:pt idx="435">
                  <c:v>4.8985999498999977</c:v>
                </c:pt>
                <c:pt idx="436">
                  <c:v>5.164498067499995</c:v>
                </c:pt>
                <c:pt idx="437">
                  <c:v>5.3878524861999972</c:v>
                </c:pt>
                <c:pt idx="438">
                  <c:v>3.9839104256</c:v>
                </c:pt>
                <c:pt idx="439">
                  <c:v>5.0049591969999971</c:v>
                </c:pt>
                <c:pt idx="440">
                  <c:v>4.9411436486999998</c:v>
                </c:pt>
                <c:pt idx="441">
                  <c:v>4.5263425854000028</c:v>
                </c:pt>
                <c:pt idx="442">
                  <c:v>4.1115415219999969</c:v>
                </c:pt>
                <c:pt idx="443">
                  <c:v>5.1538621428000004</c:v>
                </c:pt>
                <c:pt idx="444">
                  <c:v>5.2283136157000003</c:v>
                </c:pt>
                <c:pt idx="445">
                  <c:v>5.3453087873999996</c:v>
                </c:pt>
                <c:pt idx="446">
                  <c:v>5.0049591969999971</c:v>
                </c:pt>
                <c:pt idx="447">
                  <c:v>3.5372015881000012</c:v>
                </c:pt>
                <c:pt idx="448">
                  <c:v>3.3776627174999998</c:v>
                </c:pt>
                <c:pt idx="449">
                  <c:v>3.3989345670000013</c:v>
                </c:pt>
                <c:pt idx="450">
                  <c:v>3.8562793290999973</c:v>
                </c:pt>
                <c:pt idx="451">
                  <c:v>4.0902696725999999</c:v>
                </c:pt>
                <c:pt idx="452">
                  <c:v>4.0583618985000003</c:v>
                </c:pt>
                <c:pt idx="453">
                  <c:v>4.3561677900999998</c:v>
                </c:pt>
                <c:pt idx="454">
                  <c:v>4.0796337479000027</c:v>
                </c:pt>
                <c:pt idx="455">
                  <c:v>4.7603329287999969</c:v>
                </c:pt>
                <c:pt idx="456">
                  <c:v>4.8773281004999998</c:v>
                </c:pt>
                <c:pt idx="457">
                  <c:v>5.7920176248999971</c:v>
                </c:pt>
                <c:pt idx="458">
                  <c:v>3.7605560068000012</c:v>
                </c:pt>
                <c:pt idx="459">
                  <c:v>5.7813817001999999</c:v>
                </c:pt>
                <c:pt idx="460">
                  <c:v>4.4944348112999943</c:v>
                </c:pt>
                <c:pt idx="461">
                  <c:v>4.5901581336000001</c:v>
                </c:pt>
                <c:pt idx="462">
                  <c:v>5.0049591969999971</c:v>
                </c:pt>
                <c:pt idx="463">
                  <c:v>5.308083050999997</c:v>
                </c:pt>
                <c:pt idx="464">
                  <c:v>5.2708573144999997</c:v>
                </c:pt>
                <c:pt idx="465">
                  <c:v>6.4089012575999966</c:v>
                </c:pt>
                <c:pt idx="466">
                  <c:v>4.5263425854000028</c:v>
                </c:pt>
                <c:pt idx="467">
                  <c:v>4.6539736818000002</c:v>
                </c:pt>
                <c:pt idx="468">
                  <c:v>5.1325902933999972</c:v>
                </c:pt>
                <c:pt idx="469">
                  <c:v>5.1538621428000004</c:v>
                </c:pt>
                <c:pt idx="470">
                  <c:v>5.7601098507999966</c:v>
                </c:pt>
                <c:pt idx="471">
                  <c:v>5.5899350555999971</c:v>
                </c:pt>
                <c:pt idx="472">
                  <c:v>5.0687747451999972</c:v>
                </c:pt>
                <c:pt idx="473">
                  <c:v>5.1538621428000004</c:v>
                </c:pt>
                <c:pt idx="474">
                  <c:v>5.3240369379999928</c:v>
                </c:pt>
                <c:pt idx="475">
                  <c:v>5.3453087873999996</c:v>
                </c:pt>
                <c:pt idx="476">
                  <c:v>5.2602213897999999</c:v>
                </c:pt>
                <c:pt idx="477">
                  <c:v>4.9411436486999998</c:v>
                </c:pt>
                <c:pt idx="478">
                  <c:v>4.7709688535000003</c:v>
                </c:pt>
                <c:pt idx="479">
                  <c:v>4.7390610793999999</c:v>
                </c:pt>
                <c:pt idx="480">
                  <c:v>5.3559447120999968</c:v>
                </c:pt>
                <c:pt idx="481">
                  <c:v>5.015595121699997</c:v>
                </c:pt>
                <c:pt idx="482">
                  <c:v>4.8666921757999999</c:v>
                </c:pt>
                <c:pt idx="483">
                  <c:v>5.015595121699997</c:v>
                </c:pt>
                <c:pt idx="484">
                  <c:v>5.1006825192999967</c:v>
                </c:pt>
                <c:pt idx="485">
                  <c:v>6.5578042033999946</c:v>
                </c:pt>
                <c:pt idx="486">
                  <c:v>6.1536390648000001</c:v>
                </c:pt>
                <c:pt idx="487">
                  <c:v>5.9728283447999999</c:v>
                </c:pt>
                <c:pt idx="488">
                  <c:v>6.0260079682999956</c:v>
                </c:pt>
                <c:pt idx="489">
                  <c:v>5.8451972483999945</c:v>
                </c:pt>
                <c:pt idx="490">
                  <c:v>6.0472798176999971</c:v>
                </c:pt>
                <c:pt idx="491">
                  <c:v>5.5048476578999956</c:v>
                </c:pt>
                <c:pt idx="492">
                  <c:v>4.9305077239999999</c:v>
                </c:pt>
                <c:pt idx="493">
                  <c:v>4.8985999498999977</c:v>
                </c:pt>
                <c:pt idx="494">
                  <c:v>5.0900465946000004</c:v>
                </c:pt>
                <c:pt idx="495">
                  <c:v>5.143226218099997</c:v>
                </c:pt>
                <c:pt idx="496">
                  <c:v>5.3559447120999968</c:v>
                </c:pt>
                <c:pt idx="497">
                  <c:v>5.3559447120999968</c:v>
                </c:pt>
                <c:pt idx="498">
                  <c:v>4.8135125522999944</c:v>
                </c:pt>
                <c:pt idx="499">
                  <c:v>5.0049591969999971</c:v>
                </c:pt>
                <c:pt idx="500">
                  <c:v>5.0687747451999972</c:v>
                </c:pt>
                <c:pt idx="501">
                  <c:v>5.079410669899997</c:v>
                </c:pt>
                <c:pt idx="502">
                  <c:v>5.1006825192999967</c:v>
                </c:pt>
                <c:pt idx="503">
                  <c:v>5.0368669711000003</c:v>
                </c:pt>
                <c:pt idx="504">
                  <c:v>5.0475028958000001</c:v>
                </c:pt>
                <c:pt idx="505">
                  <c:v>4.7922407029000027</c:v>
                </c:pt>
                <c:pt idx="506">
                  <c:v>5.2602213897999999</c:v>
                </c:pt>
                <c:pt idx="507">
                  <c:v>5.3984884108999971</c:v>
                </c:pt>
                <c:pt idx="508">
                  <c:v>5.143226218099997</c:v>
                </c:pt>
                <c:pt idx="509">
                  <c:v>4.7390610793999999</c:v>
                </c:pt>
                <c:pt idx="510">
                  <c:v>4.9305077239999999</c:v>
                </c:pt>
                <c:pt idx="511">
                  <c:v>5.1113184440000001</c:v>
                </c:pt>
                <c:pt idx="512">
                  <c:v>5.079410669899997</c:v>
                </c:pt>
                <c:pt idx="513">
                  <c:v>4.7284251547</c:v>
                </c:pt>
                <c:pt idx="514">
                  <c:v>4.6220659076999944</c:v>
                </c:pt>
                <c:pt idx="515">
                  <c:v>4.6167479453000002</c:v>
                </c:pt>
                <c:pt idx="516">
                  <c:v>4.2285366936999971</c:v>
                </c:pt>
                <c:pt idx="517">
                  <c:v>4.3029881665999943</c:v>
                </c:pt>
                <c:pt idx="518">
                  <c:v>4.4518911124000029</c:v>
                </c:pt>
                <c:pt idx="519">
                  <c:v>4.4306192629999996</c:v>
                </c:pt>
                <c:pt idx="520">
                  <c:v>4.3029881665999943</c:v>
                </c:pt>
                <c:pt idx="521">
                  <c:v>4.2923522418999971</c:v>
                </c:pt>
                <c:pt idx="522">
                  <c:v>4.3880755641999967</c:v>
                </c:pt>
                <c:pt idx="523">
                  <c:v>5.8877409471999966</c:v>
                </c:pt>
                <c:pt idx="524">
                  <c:v>6.6535275257999977</c:v>
                </c:pt>
                <c:pt idx="525">
                  <c:v>5.6218428296999967</c:v>
                </c:pt>
                <c:pt idx="526">
                  <c:v>4.8028766275999946</c:v>
                </c:pt>
                <c:pt idx="527">
                  <c:v>5.0900465946000004</c:v>
                </c:pt>
                <c:pt idx="528">
                  <c:v>5.8983768718999956</c:v>
                </c:pt>
                <c:pt idx="529">
                  <c:v>6.5258964292999977</c:v>
                </c:pt>
                <c:pt idx="530">
                  <c:v>5.7388380014000004</c:v>
                </c:pt>
                <c:pt idx="531">
                  <c:v>8.121285134599999</c:v>
                </c:pt>
                <c:pt idx="532">
                  <c:v>8.6849891437999993</c:v>
                </c:pt>
                <c:pt idx="533">
                  <c:v>7.8660229417999972</c:v>
                </c:pt>
                <c:pt idx="534">
                  <c:v>7.7277559206999946</c:v>
                </c:pt>
                <c:pt idx="535">
                  <c:v>8.0361977370000002</c:v>
                </c:pt>
                <c:pt idx="536">
                  <c:v>8.195736607500006</c:v>
                </c:pt>
                <c:pt idx="537">
                  <c:v>6.6747993752000001</c:v>
                </c:pt>
                <c:pt idx="538">
                  <c:v>7.9617462641000003</c:v>
                </c:pt>
                <c:pt idx="539">
                  <c:v>7.9936540381999972</c:v>
                </c:pt>
                <c:pt idx="540">
                  <c:v>8.0787414357999996</c:v>
                </c:pt>
                <c:pt idx="541">
                  <c:v>8.2701880804999988</c:v>
                </c:pt>
                <c:pt idx="542">
                  <c:v>8.1851006828000017</c:v>
                </c:pt>
                <c:pt idx="543">
                  <c:v>5.8983768718999956</c:v>
                </c:pt>
                <c:pt idx="544">
                  <c:v>6.6747993752000001</c:v>
                </c:pt>
                <c:pt idx="545">
                  <c:v>6.8024304715999966</c:v>
                </c:pt>
                <c:pt idx="546">
                  <c:v>7.3448626313999972</c:v>
                </c:pt>
                <c:pt idx="547">
                  <c:v>7.7596636948000066</c:v>
                </c:pt>
                <c:pt idx="548">
                  <c:v>8.0042899628999997</c:v>
                </c:pt>
                <c:pt idx="549">
                  <c:v>8.1000132851999993</c:v>
                </c:pt>
                <c:pt idx="550">
                  <c:v>8.2170084568999986</c:v>
                </c:pt>
                <c:pt idx="551">
                  <c:v>8.2914599299000002</c:v>
                </c:pt>
                <c:pt idx="552">
                  <c:v>7.8660229417999972</c:v>
                </c:pt>
                <c:pt idx="553">
                  <c:v>8.1638288334000002</c:v>
                </c:pt>
                <c:pt idx="554">
                  <c:v>8.4509988004000007</c:v>
                </c:pt>
                <c:pt idx="555">
                  <c:v>7.9723821888000028</c:v>
                </c:pt>
                <c:pt idx="556">
                  <c:v>5.0687747451999972</c:v>
                </c:pt>
                <c:pt idx="557">
                  <c:v>4.7709688535000003</c:v>
                </c:pt>
                <c:pt idx="558">
                  <c:v>4.6965173805999969</c:v>
                </c:pt>
                <c:pt idx="559">
                  <c:v>4.5795222089000003</c:v>
                </c:pt>
                <c:pt idx="560">
                  <c:v>4.0264541243999972</c:v>
                </c:pt>
                <c:pt idx="561">
                  <c:v>3.6967404585999999</c:v>
                </c:pt>
                <c:pt idx="562">
                  <c:v>3.6648326844999999</c:v>
                </c:pt>
              </c:numCache>
            </c:numRef>
          </c:xVal>
          <c:yVal>
            <c:numRef>
              <c:f>Data!$E$2:$E$564</c:f>
              <c:numCache>
                <c:formatCode>General</c:formatCode>
                <c:ptCount val="563"/>
                <c:pt idx="0">
                  <c:v>0.41475446880000016</c:v>
                </c:pt>
                <c:pt idx="1">
                  <c:v>8.9317480700000007E-2</c:v>
                </c:pt>
                <c:pt idx="2">
                  <c:v>4.691212600000003E-3</c:v>
                </c:pt>
                <c:pt idx="3">
                  <c:v>-8.467286300000007E-2</c:v>
                </c:pt>
                <c:pt idx="4">
                  <c:v>-8.9124336000000082E-2</c:v>
                </c:pt>
                <c:pt idx="5">
                  <c:v>-0.34820207700000017</c:v>
                </c:pt>
                <c:pt idx="6">
                  <c:v>1.140414534900001</c:v>
                </c:pt>
                <c:pt idx="7">
                  <c:v>0.91278343850000032</c:v>
                </c:pt>
                <c:pt idx="8">
                  <c:v>0.4146279564</c:v>
                </c:pt>
                <c:pt idx="9">
                  <c:v>1.0604145349000007</c:v>
                </c:pt>
                <c:pt idx="10">
                  <c:v>1.0368853209000006</c:v>
                </c:pt>
                <c:pt idx="11">
                  <c:v>1.4000016881999986</c:v>
                </c:pt>
                <c:pt idx="12">
                  <c:v>0.1009872034</c:v>
                </c:pt>
                <c:pt idx="13">
                  <c:v>0.21179792330000008</c:v>
                </c:pt>
                <c:pt idx="14">
                  <c:v>-0.163639065</c:v>
                </c:pt>
                <c:pt idx="15">
                  <c:v>-3.6007968000000022E-2</c:v>
                </c:pt>
                <c:pt idx="16">
                  <c:v>0.2543416221</c:v>
                </c:pt>
                <c:pt idx="17">
                  <c:v>1.6638322099</c:v>
                </c:pt>
                <c:pt idx="18">
                  <c:v>0.19116199859999999</c:v>
                </c:pt>
                <c:pt idx="19">
                  <c:v>0.12058933009999998</c:v>
                </c:pt>
                <c:pt idx="20">
                  <c:v>-1.6047780000000007E-3</c:v>
                </c:pt>
                <c:pt idx="21">
                  <c:v>-8.8090538000000052E-2</c:v>
                </c:pt>
                <c:pt idx="22">
                  <c:v>0.25896789030000017</c:v>
                </c:pt>
                <c:pt idx="23">
                  <c:v>0.18960381500000001</c:v>
                </c:pt>
                <c:pt idx="24">
                  <c:v>-0.15190608600000016</c:v>
                </c:pt>
                <c:pt idx="25">
                  <c:v>-0.26971197800000002</c:v>
                </c:pt>
                <c:pt idx="26">
                  <c:v>-0.24335273099999999</c:v>
                </c:pt>
                <c:pt idx="27">
                  <c:v>-0.20953718200000013</c:v>
                </c:pt>
                <c:pt idx="28">
                  <c:v>0.41306977270000017</c:v>
                </c:pt>
                <c:pt idx="29">
                  <c:v>3.6487447700000022E-2</c:v>
                </c:pt>
                <c:pt idx="30">
                  <c:v>-0.13756615200000008</c:v>
                </c:pt>
                <c:pt idx="31">
                  <c:v>-0.34173129099999999</c:v>
                </c:pt>
                <c:pt idx="32">
                  <c:v>-0.36144495600000015</c:v>
                </c:pt>
                <c:pt idx="33">
                  <c:v>-0.43716827900000033</c:v>
                </c:pt>
                <c:pt idx="34">
                  <c:v>-0.38208088100000043</c:v>
                </c:pt>
                <c:pt idx="35">
                  <c:v>0.21492926400000009</c:v>
                </c:pt>
                <c:pt idx="36">
                  <c:v>0.16556518870000009</c:v>
                </c:pt>
                <c:pt idx="37">
                  <c:v>0.26144833290000002</c:v>
                </c:pt>
                <c:pt idx="38">
                  <c:v>0.28162312810000001</c:v>
                </c:pt>
                <c:pt idx="39">
                  <c:v>0.46602631820000018</c:v>
                </c:pt>
                <c:pt idx="40">
                  <c:v>-9.6692176000000005E-2</c:v>
                </c:pt>
                <c:pt idx="41">
                  <c:v>8.9317480700000007E-2</c:v>
                </c:pt>
                <c:pt idx="42">
                  <c:v>2.405528790000001E-2</c:v>
                </c:pt>
                <c:pt idx="43">
                  <c:v>-0.76561009500000032</c:v>
                </c:pt>
                <c:pt idx="44">
                  <c:v>0.68411854409999961</c:v>
                </c:pt>
                <c:pt idx="45">
                  <c:v>0.25140005009999999</c:v>
                </c:pt>
                <c:pt idx="46">
                  <c:v>0.12758450189999998</c:v>
                </c:pt>
                <c:pt idx="47">
                  <c:v>-0.31670714900000002</c:v>
                </c:pt>
                <c:pt idx="48">
                  <c:v>-1.2624304719999999</c:v>
                </c:pt>
                <c:pt idx="49">
                  <c:v>-0.13306639600000009</c:v>
                </c:pt>
                <c:pt idx="50">
                  <c:v>-0.16751786900000001</c:v>
                </c:pt>
                <c:pt idx="51">
                  <c:v>-0.132605267</c:v>
                </c:pt>
                <c:pt idx="52">
                  <c:v>0.43023973970000001</c:v>
                </c:pt>
                <c:pt idx="53">
                  <c:v>0.57585152300000031</c:v>
                </c:pt>
                <c:pt idx="54">
                  <c:v>0.68648744769999992</c:v>
                </c:pt>
                <c:pt idx="55">
                  <c:v>0.26926919789999998</c:v>
                </c:pt>
                <c:pt idx="56">
                  <c:v>0.14973032740000009</c:v>
                </c:pt>
                <c:pt idx="57">
                  <c:v>0.13828368280000009</c:v>
                </c:pt>
                <c:pt idx="58">
                  <c:v>5.8570017000000002E-2</c:v>
                </c:pt>
                <c:pt idx="59">
                  <c:v>0.41047779110000032</c:v>
                </c:pt>
                <c:pt idx="60">
                  <c:v>0.10122525480000008</c:v>
                </c:pt>
                <c:pt idx="61">
                  <c:v>1.1599534054</c:v>
                </c:pt>
                <c:pt idx="62">
                  <c:v>0.64815717030000031</c:v>
                </c:pt>
                <c:pt idx="63">
                  <c:v>0.43272018230000026</c:v>
                </c:pt>
                <c:pt idx="64">
                  <c:v>0.1067588085</c:v>
                </c:pt>
                <c:pt idx="65">
                  <c:v>3.8666582599999999E-2</c:v>
                </c:pt>
                <c:pt idx="66">
                  <c:v>-7.9600439000000037E-2</c:v>
                </c:pt>
                <c:pt idx="67">
                  <c:v>-1.2192420000000001E-2</c:v>
                </c:pt>
                <c:pt idx="68">
                  <c:v>-5.2240702999999972E-2</c:v>
                </c:pt>
                <c:pt idx="69">
                  <c:v>-0.10635755899999998</c:v>
                </c:pt>
                <c:pt idx="70">
                  <c:v>8.6647269500000026E-2</c:v>
                </c:pt>
                <c:pt idx="71">
                  <c:v>8.0288022500000028E-2</c:v>
                </c:pt>
                <c:pt idx="72">
                  <c:v>0.25775929710000001</c:v>
                </c:pt>
                <c:pt idx="73">
                  <c:v>0.38524890760000025</c:v>
                </c:pt>
                <c:pt idx="74">
                  <c:v>-0.120158134</c:v>
                </c:pt>
                <c:pt idx="75">
                  <c:v>0.32411854410000024</c:v>
                </c:pt>
                <c:pt idx="76">
                  <c:v>0.44168638430000018</c:v>
                </c:pt>
                <c:pt idx="77">
                  <c:v>0.47553524190000002</c:v>
                </c:pt>
                <c:pt idx="78">
                  <c:v>0.31900119960000017</c:v>
                </c:pt>
                <c:pt idx="79">
                  <c:v>-0.62473611900000003</c:v>
                </c:pt>
                <c:pt idx="80">
                  <c:v>-0.77982351700000063</c:v>
                </c:pt>
                <c:pt idx="81">
                  <c:v>-1.0250857090000001</c:v>
                </c:pt>
                <c:pt idx="82">
                  <c:v>-1.0789012579999986</c:v>
                </c:pt>
                <c:pt idx="83">
                  <c:v>-1.14416345</c:v>
                </c:pt>
                <c:pt idx="84">
                  <c:v>-0.53716827899999997</c:v>
                </c:pt>
                <c:pt idx="85">
                  <c:v>-0.48543530000000001</c:v>
                </c:pt>
                <c:pt idx="86">
                  <c:v>-0.63688194400000031</c:v>
                </c:pt>
                <c:pt idx="87">
                  <c:v>-0.77387711600000053</c:v>
                </c:pt>
                <c:pt idx="88">
                  <c:v>-0.68196934200000003</c:v>
                </c:pt>
                <c:pt idx="89">
                  <c:v>-0.89150821300000005</c:v>
                </c:pt>
                <c:pt idx="90">
                  <c:v>-0.97405191100000033</c:v>
                </c:pt>
                <c:pt idx="91">
                  <c:v>-0.5760712250000003</c:v>
                </c:pt>
                <c:pt idx="92">
                  <c:v>1.28949775E-2</c:v>
                </c:pt>
                <c:pt idx="93">
                  <c:v>0.18925422450000012</c:v>
                </c:pt>
                <c:pt idx="94">
                  <c:v>1.05260739E-2</c:v>
                </c:pt>
                <c:pt idx="95">
                  <c:v>-0.22219242</c:v>
                </c:pt>
                <c:pt idx="96">
                  <c:v>-0.27028464600000002</c:v>
                </c:pt>
                <c:pt idx="97">
                  <c:v>0.22861829980000009</c:v>
                </c:pt>
                <c:pt idx="98">
                  <c:v>0.37445316110000032</c:v>
                </c:pt>
                <c:pt idx="99">
                  <c:v>0.15473949540000023</c:v>
                </c:pt>
                <c:pt idx="100">
                  <c:v>5.283172130000003E-2</c:v>
                </c:pt>
                <c:pt idx="101">
                  <c:v>7.3467645999999998E-2</c:v>
                </c:pt>
                <c:pt idx="102">
                  <c:v>-0.81809053800000031</c:v>
                </c:pt>
                <c:pt idx="103">
                  <c:v>0.149603815</c:v>
                </c:pt>
                <c:pt idx="104">
                  <c:v>-0.6464690980000003</c:v>
                </c:pt>
                <c:pt idx="105">
                  <c:v>6.15115891E-2</c:v>
                </c:pt>
                <c:pt idx="106">
                  <c:v>0.12341936320000001</c:v>
                </c:pt>
                <c:pt idx="107">
                  <c:v>7.8157170299999995E-2</c:v>
                </c:pt>
                <c:pt idx="108">
                  <c:v>3.5438676299999999E-2</c:v>
                </c:pt>
                <c:pt idx="109">
                  <c:v>-0.33063423600000008</c:v>
                </c:pt>
                <c:pt idx="110">
                  <c:v>-0.49508570900000026</c:v>
                </c:pt>
                <c:pt idx="111">
                  <c:v>-0.64271680600000036</c:v>
                </c:pt>
                <c:pt idx="112">
                  <c:v>-0.78433824600000002</c:v>
                </c:pt>
                <c:pt idx="113">
                  <c:v>-0.62098382700000032</c:v>
                </c:pt>
                <c:pt idx="114">
                  <c:v>-4.2065908000000013E-2</c:v>
                </c:pt>
                <c:pt idx="115">
                  <c:v>-0.31103211000000008</c:v>
                </c:pt>
                <c:pt idx="116">
                  <c:v>-0.58375060400000001</c:v>
                </c:pt>
                <c:pt idx="117">
                  <c:v>-0.88410019399999962</c:v>
                </c:pt>
                <c:pt idx="118">
                  <c:v>-1.1004594409999999</c:v>
                </c:pt>
                <c:pt idx="119">
                  <c:v>-0.82901279699999997</c:v>
                </c:pt>
                <c:pt idx="120">
                  <c:v>-1.0005226969999992</c:v>
                </c:pt>
                <c:pt idx="121">
                  <c:v>-0.42721656200000024</c:v>
                </c:pt>
                <c:pt idx="122">
                  <c:v>-0.41537204400000016</c:v>
                </c:pt>
                <c:pt idx="123">
                  <c:v>-0.48982351700000032</c:v>
                </c:pt>
                <c:pt idx="124">
                  <c:v>-0.59681868799999971</c:v>
                </c:pt>
                <c:pt idx="125">
                  <c:v>8.6107910300000007E-2</c:v>
                </c:pt>
                <c:pt idx="126">
                  <c:v>0.33772935020000017</c:v>
                </c:pt>
                <c:pt idx="127">
                  <c:v>0.43408859720000043</c:v>
                </c:pt>
                <c:pt idx="128">
                  <c:v>4.5821576099999969E-2</c:v>
                </c:pt>
                <c:pt idx="129">
                  <c:v>-2.4353219000000002E-2</c:v>
                </c:pt>
                <c:pt idx="130">
                  <c:v>-0.15336770399999999</c:v>
                </c:pt>
                <c:pt idx="131">
                  <c:v>-3.8455101999999998E-2</c:v>
                </c:pt>
                <c:pt idx="132">
                  <c:v>0.10819047969999999</c:v>
                </c:pt>
                <c:pt idx="133">
                  <c:v>0.12963712429999991</c:v>
                </c:pt>
                <c:pt idx="134">
                  <c:v>0.22900119960000001</c:v>
                </c:pt>
                <c:pt idx="135">
                  <c:v>0.21628270560000001</c:v>
                </c:pt>
                <c:pt idx="136">
                  <c:v>0.36415185350000001</c:v>
                </c:pt>
                <c:pt idx="137">
                  <c:v>0.26345267249999998</c:v>
                </c:pt>
                <c:pt idx="138">
                  <c:v>0.83518565140000034</c:v>
                </c:pt>
                <c:pt idx="139">
                  <c:v>0.80928753389999997</c:v>
                </c:pt>
                <c:pt idx="140">
                  <c:v>0.77246715740000005</c:v>
                </c:pt>
                <c:pt idx="141">
                  <c:v>0.77454972670000033</c:v>
                </c:pt>
                <c:pt idx="142">
                  <c:v>0.84663229600000034</c:v>
                </c:pt>
                <c:pt idx="143">
                  <c:v>8.3579185000000028E-2</c:v>
                </c:pt>
                <c:pt idx="144">
                  <c:v>-2.3881687670000002</c:v>
                </c:pt>
                <c:pt idx="145">
                  <c:v>2.8476813900000002E-2</c:v>
                </c:pt>
                <c:pt idx="146">
                  <c:v>-8.1687670000000004E-3</c:v>
                </c:pt>
                <c:pt idx="147">
                  <c:v>0.27055938330000018</c:v>
                </c:pt>
                <c:pt idx="148">
                  <c:v>0.66639424460000063</c:v>
                </c:pt>
                <c:pt idx="149">
                  <c:v>-1.2324304719999999</c:v>
                </c:pt>
                <c:pt idx="150">
                  <c:v>-0.87734307400000033</c:v>
                </c:pt>
                <c:pt idx="151">
                  <c:v>-1.058789719</c:v>
                </c:pt>
                <c:pt idx="152">
                  <c:v>-0.35069749300000008</c:v>
                </c:pt>
                <c:pt idx="153">
                  <c:v>5.4869591000000053E-3</c:v>
                </c:pt>
                <c:pt idx="154">
                  <c:v>-0.33642081500000043</c:v>
                </c:pt>
                <c:pt idx="155">
                  <c:v>-0.26624602000000003</c:v>
                </c:pt>
                <c:pt idx="156">
                  <c:v>-0.36451304099999998</c:v>
                </c:pt>
                <c:pt idx="157">
                  <c:v>-0.29705674000000021</c:v>
                </c:pt>
                <c:pt idx="158">
                  <c:v>0.33664726950000018</c:v>
                </c:pt>
                <c:pt idx="159">
                  <c:v>-0.10022138999999999</c:v>
                </c:pt>
                <c:pt idx="160">
                  <c:v>-0.22092057099999993</c:v>
                </c:pt>
                <c:pt idx="161">
                  <c:v>-0.30456132400000002</c:v>
                </c:pt>
                <c:pt idx="162">
                  <c:v>-0.34346427000000024</c:v>
                </c:pt>
                <c:pt idx="163">
                  <c:v>0.14238556519999998</c:v>
                </c:pt>
                <c:pt idx="164">
                  <c:v>-3.1318444000000001E-2</c:v>
                </c:pt>
                <c:pt idx="165">
                  <c:v>-0.77300314000000003</c:v>
                </c:pt>
                <c:pt idx="166">
                  <c:v>-0.36964872100000018</c:v>
                </c:pt>
                <c:pt idx="167">
                  <c:v>-0.15236721500000008</c:v>
                </c:pt>
                <c:pt idx="168">
                  <c:v>1.2292362099999996E-2</c:v>
                </c:pt>
                <c:pt idx="169">
                  <c:v>5.6743834999999999E-2</c:v>
                </c:pt>
                <c:pt idx="170">
                  <c:v>-0.31136336400000031</c:v>
                </c:pt>
                <c:pt idx="171">
                  <c:v>-0.31390706300000032</c:v>
                </c:pt>
                <c:pt idx="172">
                  <c:v>0.37402534100000018</c:v>
                </c:pt>
                <c:pt idx="173">
                  <c:v>0.83073417850000031</c:v>
                </c:pt>
                <c:pt idx="174">
                  <c:v>0.9091759948</c:v>
                </c:pt>
                <c:pt idx="175">
                  <c:v>0.59248213079999945</c:v>
                </c:pt>
                <c:pt idx="176">
                  <c:v>0.16276846500000008</c:v>
                </c:pt>
                <c:pt idx="177">
                  <c:v>0.31380226300000047</c:v>
                </c:pt>
                <c:pt idx="178">
                  <c:v>9.0797434700000026E-2</c:v>
                </c:pt>
                <c:pt idx="179">
                  <c:v>4.4088597200000031E-2</c:v>
                </c:pt>
                <c:pt idx="180">
                  <c:v>0.97687034750000035</c:v>
                </c:pt>
                <c:pt idx="181">
                  <c:v>-0.31227065000000015</c:v>
                </c:pt>
                <c:pt idx="182">
                  <c:v>-0.39902777000000039</c:v>
                </c:pt>
                <c:pt idx="183">
                  <c:v>-0.32111033900000024</c:v>
                </c:pt>
                <c:pt idx="184">
                  <c:v>0.13421510970000008</c:v>
                </c:pt>
                <c:pt idx="185">
                  <c:v>-0.23076074899999999</c:v>
                </c:pt>
                <c:pt idx="186">
                  <c:v>4.4676239100000029E-2</c:v>
                </c:pt>
                <c:pt idx="187">
                  <c:v>-0.23549855600000008</c:v>
                </c:pt>
                <c:pt idx="188">
                  <c:v>0.18993843200000021</c:v>
                </c:pt>
                <c:pt idx="189">
                  <c:v>-0.15422670699999999</c:v>
                </c:pt>
                <c:pt idx="190">
                  <c:v>-0.11486263100000002</c:v>
                </c:pt>
                <c:pt idx="191">
                  <c:v>-0.22238218900000001</c:v>
                </c:pt>
                <c:pt idx="192">
                  <c:v>-6.1921058999999966E-2</c:v>
                </c:pt>
                <c:pt idx="193">
                  <c:v>-7.3654038000000005E-2</c:v>
                </c:pt>
                <c:pt idx="194">
                  <c:v>0.24694857720000007</c:v>
                </c:pt>
                <c:pt idx="195">
                  <c:v>0.34602631820000024</c:v>
                </c:pt>
                <c:pt idx="196">
                  <c:v>0.54319628519999996</c:v>
                </c:pt>
                <c:pt idx="197">
                  <c:v>-0.36190608600000024</c:v>
                </c:pt>
                <c:pt idx="198">
                  <c:v>0.34370569740000001</c:v>
                </c:pt>
                <c:pt idx="199">
                  <c:v>-0.56392539900000005</c:v>
                </c:pt>
                <c:pt idx="200">
                  <c:v>-0.34074577499999997</c:v>
                </c:pt>
                <c:pt idx="201">
                  <c:v>-1.0069934839999994</c:v>
                </c:pt>
                <c:pt idx="202">
                  <c:v>-0.33526050500000032</c:v>
                </c:pt>
                <c:pt idx="203">
                  <c:v>0.17155987189999999</c:v>
                </c:pt>
                <c:pt idx="204">
                  <c:v>9.0462817700000017E-2</c:v>
                </c:pt>
                <c:pt idx="205">
                  <c:v>8.4914290600000025E-2</c:v>
                </c:pt>
                <c:pt idx="206">
                  <c:v>3.9365763500000005E-2</c:v>
                </c:pt>
                <c:pt idx="207">
                  <c:v>-4.7614435000000024E-2</c:v>
                </c:pt>
                <c:pt idx="208">
                  <c:v>-0.24761443500000013</c:v>
                </c:pt>
                <c:pt idx="209">
                  <c:v>-0.30634258500000033</c:v>
                </c:pt>
                <c:pt idx="210">
                  <c:v>0.11343433659999998</c:v>
                </c:pt>
                <c:pt idx="211">
                  <c:v>0.13273515570000008</c:v>
                </c:pt>
                <c:pt idx="212">
                  <c:v>-0.24813882000000001</c:v>
                </c:pt>
                <c:pt idx="213">
                  <c:v>-0.18138170000000001</c:v>
                </c:pt>
                <c:pt idx="214">
                  <c:v>-0.12947392599999991</c:v>
                </c:pt>
                <c:pt idx="215">
                  <c:v>-0.58561009499999972</c:v>
                </c:pt>
                <c:pt idx="216">
                  <c:v>-0.7259596860000006</c:v>
                </c:pt>
                <c:pt idx="217">
                  <c:v>-0.30732810100000041</c:v>
                </c:pt>
                <c:pt idx="218">
                  <c:v>-0.59463955300000004</c:v>
                </c:pt>
                <c:pt idx="219">
                  <c:v>-0.42746958600000018</c:v>
                </c:pt>
                <c:pt idx="220">
                  <c:v>-0.30793071600000022</c:v>
                </c:pt>
                <c:pt idx="221">
                  <c:v>-1.0474415000000001E-2</c:v>
                </c:pt>
                <c:pt idx="222">
                  <c:v>-6.7644382000000003E-2</c:v>
                </c:pt>
                <c:pt idx="223">
                  <c:v>0.37553524189999998</c:v>
                </c:pt>
                <c:pt idx="224">
                  <c:v>0.11518565140000007</c:v>
                </c:pt>
                <c:pt idx="225">
                  <c:v>0.14726822070000009</c:v>
                </c:pt>
                <c:pt idx="226">
                  <c:v>0.13553524190000008</c:v>
                </c:pt>
                <c:pt idx="227">
                  <c:v>0.1376178112</c:v>
                </c:pt>
                <c:pt idx="228">
                  <c:v>0.1191759948</c:v>
                </c:pt>
                <c:pt idx="229">
                  <c:v>2.8078940700000013E-2</c:v>
                </c:pt>
                <c:pt idx="230">
                  <c:v>2.6807091300000002E-2</c:v>
                </c:pt>
                <c:pt idx="231">
                  <c:v>0.18334113350000017</c:v>
                </c:pt>
                <c:pt idx="232">
                  <c:v>-0.46966369500000016</c:v>
                </c:pt>
                <c:pt idx="233">
                  <c:v>-0.81556181200000033</c:v>
                </c:pt>
                <c:pt idx="234">
                  <c:v>-3.2556983999999997E-2</c:v>
                </c:pt>
                <c:pt idx="235">
                  <c:v>0.13663229599999999</c:v>
                </c:pt>
                <c:pt idx="236">
                  <c:v>-8.1809520000000024E-2</c:v>
                </c:pt>
                <c:pt idx="237">
                  <c:v>0.2362827056</c:v>
                </c:pt>
                <c:pt idx="238">
                  <c:v>8.819047970000006E-2</c:v>
                </c:pt>
                <c:pt idx="239">
                  <c:v>-0.23624602000000008</c:v>
                </c:pt>
                <c:pt idx="240">
                  <c:v>-8.8614923000000081E-2</c:v>
                </c:pt>
                <c:pt idx="241">
                  <c:v>-0.66127016100000002</c:v>
                </c:pt>
                <c:pt idx="242">
                  <c:v>-0.130284646</c:v>
                </c:pt>
                <c:pt idx="243">
                  <c:v>-0.23861492300000001</c:v>
                </c:pt>
                <c:pt idx="244">
                  <c:v>-0.45023636299999997</c:v>
                </c:pt>
                <c:pt idx="245">
                  <c:v>-0.25160477800000008</c:v>
                </c:pt>
                <c:pt idx="246">
                  <c:v>-0.37160477800000025</c:v>
                </c:pt>
                <c:pt idx="247">
                  <c:v>-0.45969700399999996</c:v>
                </c:pt>
                <c:pt idx="248">
                  <c:v>-0.3980272810000004</c:v>
                </c:pt>
                <c:pt idx="249">
                  <c:v>-0.30750289600000036</c:v>
                </c:pt>
                <c:pt idx="250">
                  <c:v>-0.26559512199999996</c:v>
                </c:pt>
                <c:pt idx="251">
                  <c:v>7.4055287900000044E-2</c:v>
                </c:pt>
                <c:pt idx="252">
                  <c:v>0.34140005010000002</c:v>
                </c:pt>
                <c:pt idx="253">
                  <c:v>-7.6469097999999999E-2</c:v>
                </c:pt>
                <c:pt idx="254">
                  <c:v>-0.252765089</c:v>
                </c:pt>
                <c:pt idx="255">
                  <c:v>-0.11160477800000004</c:v>
                </c:pt>
                <c:pt idx="256">
                  <c:v>-0.56624602000000002</c:v>
                </c:pt>
                <c:pt idx="257">
                  <c:v>-1.068503384</c:v>
                </c:pt>
                <c:pt idx="258">
                  <c:v>0.15012820069999999</c:v>
                </c:pt>
                <c:pt idx="259">
                  <c:v>-0.27444978500000017</c:v>
                </c:pt>
                <c:pt idx="260">
                  <c:v>-0.40635755899999998</c:v>
                </c:pt>
                <c:pt idx="261">
                  <c:v>-0.5347993750000003</c:v>
                </c:pt>
                <c:pt idx="262">
                  <c:v>-0.51306639599999948</c:v>
                </c:pt>
                <c:pt idx="263">
                  <c:v>-0.26941067000000024</c:v>
                </c:pt>
                <c:pt idx="264">
                  <c:v>-0.13711999599999999</c:v>
                </c:pt>
                <c:pt idx="265">
                  <c:v>-0.27561758200000008</c:v>
                </c:pt>
                <c:pt idx="266">
                  <c:v>-9.7755921000000079E-2</c:v>
                </c:pt>
                <c:pt idx="267">
                  <c:v>-0.70317793500000003</c:v>
                </c:pt>
                <c:pt idx="268">
                  <c:v>-0.63090125800000063</c:v>
                </c:pt>
                <c:pt idx="269">
                  <c:v>-0.56317793500000002</c:v>
                </c:pt>
                <c:pt idx="270">
                  <c:v>-0.10079405800000008</c:v>
                </c:pt>
                <c:pt idx="271">
                  <c:v>-0.25726484400000005</c:v>
                </c:pt>
                <c:pt idx="272">
                  <c:v>0.39926919790000026</c:v>
                </c:pt>
                <c:pt idx="273">
                  <c:v>0.23244882150000012</c:v>
                </c:pt>
                <c:pt idx="274">
                  <c:v>-0.291143649</c:v>
                </c:pt>
                <c:pt idx="275">
                  <c:v>0.59418180030000001</c:v>
                </c:pt>
                <c:pt idx="276">
                  <c:v>0.23973032740000008</c:v>
                </c:pt>
                <c:pt idx="277">
                  <c:v>-5.3162962000000022E-2</c:v>
                </c:pt>
                <c:pt idx="278">
                  <c:v>-0.87977523400000079</c:v>
                </c:pt>
                <c:pt idx="279">
                  <c:v>-0.887755921</c:v>
                </c:pt>
                <c:pt idx="280">
                  <c:v>-0.29192105899999998</c:v>
                </c:pt>
                <c:pt idx="281">
                  <c:v>0.63771101430000066</c:v>
                </c:pt>
                <c:pt idx="282">
                  <c:v>0.1008906378</c:v>
                </c:pt>
                <c:pt idx="283">
                  <c:v>0.48205094820000016</c:v>
                </c:pt>
                <c:pt idx="284">
                  <c:v>0.35915765890000001</c:v>
                </c:pt>
                <c:pt idx="285">
                  <c:v>-0.67554683900000034</c:v>
                </c:pt>
                <c:pt idx="286">
                  <c:v>0.95116199859999995</c:v>
                </c:pt>
                <c:pt idx="287">
                  <c:v>0.5719094623000005</c:v>
                </c:pt>
                <c:pt idx="288">
                  <c:v>0.54936576349999999</c:v>
                </c:pt>
                <c:pt idx="289">
                  <c:v>0.5700016882000003</c:v>
                </c:pt>
                <c:pt idx="290">
                  <c:v>0.68745798939999969</c:v>
                </c:pt>
                <c:pt idx="291">
                  <c:v>0.26701183340000001</c:v>
                </c:pt>
                <c:pt idx="292">
                  <c:v>0.11556518870000004</c:v>
                </c:pt>
                <c:pt idx="293">
                  <c:v>8.9205941700000069E-2</c:v>
                </c:pt>
                <c:pt idx="294">
                  <c:v>-8.5999500000000055E-3</c:v>
                </c:pt>
                <c:pt idx="295">
                  <c:v>-1.7502896E-2</c:v>
                </c:pt>
                <c:pt idx="296">
                  <c:v>0.28499252030000016</c:v>
                </c:pt>
                <c:pt idx="297">
                  <c:v>0.1601914569</c:v>
                </c:pt>
                <c:pt idx="298">
                  <c:v>8.5565188700000072E-2</c:v>
                </c:pt>
                <c:pt idx="299">
                  <c:v>4.6026318199999972E-2</c:v>
                </c:pt>
                <c:pt idx="300">
                  <c:v>3.8570016999999998E-2</c:v>
                </c:pt>
                <c:pt idx="301">
                  <c:v>5.3482619400000028E-2</c:v>
                </c:pt>
                <c:pt idx="302">
                  <c:v>6.6948577199999956E-2</c:v>
                </c:pt>
                <c:pt idx="303">
                  <c:v>-0.27491091400000017</c:v>
                </c:pt>
                <c:pt idx="304">
                  <c:v>3.3705697399999998E-2</c:v>
                </c:pt>
                <c:pt idx="305">
                  <c:v>-0.14300314000000008</c:v>
                </c:pt>
                <c:pt idx="306">
                  <c:v>-0.814862631</c:v>
                </c:pt>
                <c:pt idx="307">
                  <c:v>-0.18648407100000008</c:v>
                </c:pt>
                <c:pt idx="308">
                  <c:v>-0.24174626400000013</c:v>
                </c:pt>
                <c:pt idx="309">
                  <c:v>0.66030299589999997</c:v>
                </c:pt>
                <c:pt idx="310">
                  <c:v>0.34740970659999998</c:v>
                </c:pt>
                <c:pt idx="311">
                  <c:v>0.31596306200000024</c:v>
                </c:pt>
                <c:pt idx="312">
                  <c:v>0.2081571703</c:v>
                </c:pt>
                <c:pt idx="313">
                  <c:v>6.4166826900000043E-2</c:v>
                </c:pt>
                <c:pt idx="314">
                  <c:v>0.10399203170000004</c:v>
                </c:pt>
                <c:pt idx="315">
                  <c:v>4.2084257600000001E-2</c:v>
                </c:pt>
                <c:pt idx="316">
                  <c:v>4.0176483399999997E-2</c:v>
                </c:pt>
                <c:pt idx="317">
                  <c:v>0.2599534054</c:v>
                </c:pt>
                <c:pt idx="318">
                  <c:v>0.37903114650000003</c:v>
                </c:pt>
                <c:pt idx="319">
                  <c:v>0.38111371580000025</c:v>
                </c:pt>
                <c:pt idx="320">
                  <c:v>0.35585152300000017</c:v>
                </c:pt>
                <c:pt idx="321">
                  <c:v>0.19659898670000009</c:v>
                </c:pt>
                <c:pt idx="322">
                  <c:v>0.79241887460000004</c:v>
                </c:pt>
                <c:pt idx="323">
                  <c:v>0.54206928409999999</c:v>
                </c:pt>
                <c:pt idx="324">
                  <c:v>0.42663229600000002</c:v>
                </c:pt>
                <c:pt idx="325">
                  <c:v>0.66154489840000064</c:v>
                </c:pt>
                <c:pt idx="326">
                  <c:v>0.48738724649999998</c:v>
                </c:pt>
                <c:pt idx="327">
                  <c:v>0.51553524189999966</c:v>
                </c:pt>
                <c:pt idx="328">
                  <c:v>5.4899317199999999E-2</c:v>
                </c:pt>
                <c:pt idx="329">
                  <c:v>0.43636093520000041</c:v>
                </c:pt>
                <c:pt idx="330">
                  <c:v>-4.9362387000000056E-2</c:v>
                </c:pt>
                <c:pt idx="331">
                  <c:v>-0.32392539900000034</c:v>
                </c:pt>
                <c:pt idx="332">
                  <c:v>-6.6056250999999996E-2</c:v>
                </c:pt>
                <c:pt idx="333">
                  <c:v>-0.12386214300000006</c:v>
                </c:pt>
                <c:pt idx="334">
                  <c:v>-0.73099879999999995</c:v>
                </c:pt>
                <c:pt idx="335">
                  <c:v>0.30322959449999998</c:v>
                </c:pt>
                <c:pt idx="336">
                  <c:v>0.45051110049999993</c:v>
                </c:pt>
                <c:pt idx="337">
                  <c:v>0.84097222989999998</c:v>
                </c:pt>
                <c:pt idx="338">
                  <c:v>-0.64069749300000067</c:v>
                </c:pt>
                <c:pt idx="339">
                  <c:v>-0.48815379400000014</c:v>
                </c:pt>
                <c:pt idx="340">
                  <c:v>-0.46133341700000002</c:v>
                </c:pt>
                <c:pt idx="341">
                  <c:v>-0.48942564300000024</c:v>
                </c:pt>
                <c:pt idx="342">
                  <c:v>-0.64716827900000029</c:v>
                </c:pt>
                <c:pt idx="343">
                  <c:v>0.26543867630000018</c:v>
                </c:pt>
                <c:pt idx="344">
                  <c:v>0.57272018230000032</c:v>
                </c:pt>
                <c:pt idx="345">
                  <c:v>0.19421510970000008</c:v>
                </c:pt>
                <c:pt idx="346">
                  <c:v>0.18184620610000013</c:v>
                </c:pt>
                <c:pt idx="347">
                  <c:v>0.31693360370000018</c:v>
                </c:pt>
                <c:pt idx="348">
                  <c:v>0.28896789030000025</c:v>
                </c:pt>
                <c:pt idx="349">
                  <c:v>2.6086432000000013E-3</c:v>
                </c:pt>
                <c:pt idx="350">
                  <c:v>7.6424191500000002E-2</c:v>
                </c:pt>
                <c:pt idx="351">
                  <c:v>-0.139648721</c:v>
                </c:pt>
                <c:pt idx="352">
                  <c:v>-0.243877116</c:v>
                </c:pt>
                <c:pt idx="353">
                  <c:v>-0.20705673999999999</c:v>
                </c:pt>
                <c:pt idx="354">
                  <c:v>3.2482130800000016E-2</c:v>
                </c:pt>
                <c:pt idx="355">
                  <c:v>0.18606711430000009</c:v>
                </c:pt>
                <c:pt idx="356">
                  <c:v>0.5013367937999994</c:v>
                </c:pt>
                <c:pt idx="357">
                  <c:v>0.74642419149999994</c:v>
                </c:pt>
                <c:pt idx="358">
                  <c:v>0.93243384799999962</c:v>
                </c:pt>
                <c:pt idx="359">
                  <c:v>0.45427836590000026</c:v>
                </c:pt>
                <c:pt idx="360">
                  <c:v>0.54780757989999962</c:v>
                </c:pt>
                <c:pt idx="361">
                  <c:v>0.57960381500000036</c:v>
                </c:pt>
                <c:pt idx="362">
                  <c:v>0.31561347150000024</c:v>
                </c:pt>
                <c:pt idx="363">
                  <c:v>0.17717165519999997</c:v>
                </c:pt>
                <c:pt idx="364">
                  <c:v>0.33543867630000046</c:v>
                </c:pt>
                <c:pt idx="365">
                  <c:v>0.58451641739999971</c:v>
                </c:pt>
                <c:pt idx="366">
                  <c:v>0.6726086432000008</c:v>
                </c:pt>
                <c:pt idx="367">
                  <c:v>0.70578826679999995</c:v>
                </c:pt>
                <c:pt idx="368">
                  <c:v>0.103356107</c:v>
                </c:pt>
                <c:pt idx="369">
                  <c:v>-0.16282834500000001</c:v>
                </c:pt>
                <c:pt idx="370">
                  <c:v>-0.15993505600000013</c:v>
                </c:pt>
                <c:pt idx="371">
                  <c:v>-0.13767769099999991</c:v>
                </c:pt>
                <c:pt idx="372">
                  <c:v>1.3307824200000012E-2</c:v>
                </c:pt>
                <c:pt idx="373">
                  <c:v>0.17440487830000001</c:v>
                </c:pt>
                <c:pt idx="374">
                  <c:v>0.16486600779999999</c:v>
                </c:pt>
                <c:pt idx="375">
                  <c:v>6.7045142699999949E-2</c:v>
                </c:pt>
                <c:pt idx="376">
                  <c:v>-6.3479243000000005E-2</c:v>
                </c:pt>
                <c:pt idx="377">
                  <c:v>-8.619773700000001E-2</c:v>
                </c:pt>
                <c:pt idx="378">
                  <c:v>-0.6740519110000005</c:v>
                </c:pt>
                <c:pt idx="379">
                  <c:v>0.12213254030000006</c:v>
                </c:pt>
                <c:pt idx="380">
                  <c:v>-4.9950029000000014E-2</c:v>
                </c:pt>
                <c:pt idx="381">
                  <c:v>0.25624939619999981</c:v>
                </c:pt>
                <c:pt idx="382">
                  <c:v>0.14427836590000001</c:v>
                </c:pt>
                <c:pt idx="383">
                  <c:v>0.17555021530000001</c:v>
                </c:pt>
                <c:pt idx="384">
                  <c:v>4.4914290600000017E-2</c:v>
                </c:pt>
                <c:pt idx="385">
                  <c:v>1.3033561069999999</c:v>
                </c:pt>
                <c:pt idx="386">
                  <c:v>-0.95087228800000001</c:v>
                </c:pt>
                <c:pt idx="387">
                  <c:v>2.3642441199999999E-2</c:v>
                </c:pt>
                <c:pt idx="388">
                  <c:v>-0.27611950700000015</c:v>
                </c:pt>
                <c:pt idx="389">
                  <c:v>5.9016173100000034E-2</c:v>
                </c:pt>
                <c:pt idx="390">
                  <c:v>-5.7848900000000026E-3</c:v>
                </c:pt>
                <c:pt idx="391">
                  <c:v>0.17057435670000001</c:v>
                </c:pt>
                <c:pt idx="392">
                  <c:v>9.3404389700000062E-2</c:v>
                </c:pt>
                <c:pt idx="393">
                  <c:v>6.9254224500000003E-2</c:v>
                </c:pt>
                <c:pt idx="394">
                  <c:v>-0.111095366</c:v>
                </c:pt>
                <c:pt idx="395">
                  <c:v>-2.9362387E-2</c:v>
                </c:pt>
                <c:pt idx="396">
                  <c:v>-0.20017310699999991</c:v>
                </c:pt>
                <c:pt idx="397">
                  <c:v>-0.16052269699999991</c:v>
                </c:pt>
                <c:pt idx="398">
                  <c:v>9.8365274900000008E-2</c:v>
                </c:pt>
                <c:pt idx="399">
                  <c:v>-1.3590782000000001E-2</c:v>
                </c:pt>
                <c:pt idx="400">
                  <c:v>-0.18723153500000009</c:v>
                </c:pt>
                <c:pt idx="401">
                  <c:v>8.93025073E-2</c:v>
                </c:pt>
                <c:pt idx="402">
                  <c:v>-0.23630927600000001</c:v>
                </c:pt>
                <c:pt idx="403">
                  <c:v>-0.201396674</c:v>
                </c:pt>
                <c:pt idx="404">
                  <c:v>-0.30810551100000017</c:v>
                </c:pt>
                <c:pt idx="405">
                  <c:v>-0.26920256500000017</c:v>
                </c:pt>
                <c:pt idx="406">
                  <c:v>0.119938432</c:v>
                </c:pt>
                <c:pt idx="407">
                  <c:v>8.1321820400000022E-2</c:v>
                </c:pt>
                <c:pt idx="408">
                  <c:v>-2.4862630999999993E-2</c:v>
                </c:pt>
                <c:pt idx="409">
                  <c:v>-1.4599299999999993E-3</c:v>
                </c:pt>
                <c:pt idx="410">
                  <c:v>-6.2731779000000043E-2</c:v>
                </c:pt>
                <c:pt idx="411">
                  <c:v>-9.726951000000001E-3</c:v>
                </c:pt>
                <c:pt idx="412">
                  <c:v>-0.11435321900000001</c:v>
                </c:pt>
                <c:pt idx="413">
                  <c:v>2.2641952600000025E-2</c:v>
                </c:pt>
                <c:pt idx="414">
                  <c:v>3.0734178500000015E-2</c:v>
                </c:pt>
                <c:pt idx="415">
                  <c:v>0.12679211779999999</c:v>
                </c:pt>
                <c:pt idx="416">
                  <c:v>7.1068795500000004E-2</c:v>
                </c:pt>
                <c:pt idx="417">
                  <c:v>0.36078246130000041</c:v>
                </c:pt>
                <c:pt idx="418">
                  <c:v>0.48477280470000017</c:v>
                </c:pt>
                <c:pt idx="419">
                  <c:v>0.44113205170000003</c:v>
                </c:pt>
                <c:pt idx="420">
                  <c:v>0.40321462110000017</c:v>
                </c:pt>
                <c:pt idx="421">
                  <c:v>-0.18503742700000009</c:v>
                </c:pt>
                <c:pt idx="422">
                  <c:v>5.8030657900000025E-2</c:v>
                </c:pt>
                <c:pt idx="423">
                  <c:v>0.1816231281</c:v>
                </c:pt>
                <c:pt idx="424">
                  <c:v>0.21392877539999999</c:v>
                </c:pt>
                <c:pt idx="425">
                  <c:v>0.21993843200000018</c:v>
                </c:pt>
                <c:pt idx="426">
                  <c:v>0.40148164220000016</c:v>
                </c:pt>
                <c:pt idx="427">
                  <c:v>0.46183123269999993</c:v>
                </c:pt>
                <c:pt idx="428">
                  <c:v>0.26007991790000018</c:v>
                </c:pt>
                <c:pt idx="429">
                  <c:v>-0.30519724799999998</c:v>
                </c:pt>
                <c:pt idx="430">
                  <c:v>0.27828368280000015</c:v>
                </c:pt>
                <c:pt idx="431">
                  <c:v>-1.6167790000000001E-2</c:v>
                </c:pt>
                <c:pt idx="432">
                  <c:v>-0.19096885399999999</c:v>
                </c:pt>
                <c:pt idx="433">
                  <c:v>0.37343433660000008</c:v>
                </c:pt>
                <c:pt idx="434">
                  <c:v>-0.49750289600000025</c:v>
                </c:pt>
                <c:pt idx="435">
                  <c:v>-0.34859995000000005</c:v>
                </c:pt>
                <c:pt idx="436">
                  <c:v>-0.46449806700000024</c:v>
                </c:pt>
                <c:pt idx="437">
                  <c:v>-0.42785248600000031</c:v>
                </c:pt>
                <c:pt idx="438">
                  <c:v>1.6089574400000011E-2</c:v>
                </c:pt>
                <c:pt idx="439">
                  <c:v>-0.26495919699999998</c:v>
                </c:pt>
                <c:pt idx="440">
                  <c:v>-0.49114364900000002</c:v>
                </c:pt>
                <c:pt idx="441">
                  <c:v>-2.6342584999999991E-2</c:v>
                </c:pt>
                <c:pt idx="442">
                  <c:v>0.22845847799999999</c:v>
                </c:pt>
                <c:pt idx="443">
                  <c:v>-0.74386214299999998</c:v>
                </c:pt>
                <c:pt idx="444">
                  <c:v>-0.56831361599999997</c:v>
                </c:pt>
                <c:pt idx="445">
                  <c:v>-0.715308787</c:v>
                </c:pt>
                <c:pt idx="446">
                  <c:v>-0.54495919699999995</c:v>
                </c:pt>
                <c:pt idx="447">
                  <c:v>0.48279841190000017</c:v>
                </c:pt>
                <c:pt idx="448">
                  <c:v>0.45233728249999999</c:v>
                </c:pt>
                <c:pt idx="449">
                  <c:v>0.42106543300000016</c:v>
                </c:pt>
                <c:pt idx="450">
                  <c:v>0.23372067089999998</c:v>
                </c:pt>
                <c:pt idx="451">
                  <c:v>-3.0269673000000011E-2</c:v>
                </c:pt>
                <c:pt idx="452">
                  <c:v>0.16163810149999999</c:v>
                </c:pt>
                <c:pt idx="453">
                  <c:v>0.28383220990000024</c:v>
                </c:pt>
                <c:pt idx="454">
                  <c:v>-1.9633747999999999E-2</c:v>
                </c:pt>
                <c:pt idx="455">
                  <c:v>-0.43033292900000025</c:v>
                </c:pt>
                <c:pt idx="456">
                  <c:v>-0.45732810100000032</c:v>
                </c:pt>
                <c:pt idx="457">
                  <c:v>-0.34201762500000016</c:v>
                </c:pt>
                <c:pt idx="458">
                  <c:v>0.38944399320000039</c:v>
                </c:pt>
                <c:pt idx="459">
                  <c:v>8.6182997999999997E-3</c:v>
                </c:pt>
                <c:pt idx="460">
                  <c:v>-4.4434811000000025E-2</c:v>
                </c:pt>
                <c:pt idx="461">
                  <c:v>-1.5813400000000007E-4</c:v>
                </c:pt>
                <c:pt idx="462">
                  <c:v>-0.43495919700000024</c:v>
                </c:pt>
                <c:pt idx="463">
                  <c:v>-0.58808305099999969</c:v>
                </c:pt>
                <c:pt idx="464">
                  <c:v>-0.34085731400000002</c:v>
                </c:pt>
                <c:pt idx="465">
                  <c:v>-0.38890125800000008</c:v>
                </c:pt>
                <c:pt idx="466">
                  <c:v>-0.13634258499999999</c:v>
                </c:pt>
                <c:pt idx="467">
                  <c:v>0.18602631820000001</c:v>
                </c:pt>
                <c:pt idx="468">
                  <c:v>-0.27259029299999998</c:v>
                </c:pt>
                <c:pt idx="469">
                  <c:v>-0.31386214300000026</c:v>
                </c:pt>
                <c:pt idx="470">
                  <c:v>-0.38010985100000017</c:v>
                </c:pt>
                <c:pt idx="471">
                  <c:v>-0.45993505599999995</c:v>
                </c:pt>
                <c:pt idx="472">
                  <c:v>-0.38877474500000025</c:v>
                </c:pt>
                <c:pt idx="473">
                  <c:v>-0.46386214300000017</c:v>
                </c:pt>
                <c:pt idx="474">
                  <c:v>8.5963062000000048E-2</c:v>
                </c:pt>
                <c:pt idx="475">
                  <c:v>-0.25530878700000026</c:v>
                </c:pt>
                <c:pt idx="476">
                  <c:v>-0.35022139000000002</c:v>
                </c:pt>
                <c:pt idx="477">
                  <c:v>-0.191143649</c:v>
                </c:pt>
                <c:pt idx="478">
                  <c:v>-0.21096885400000012</c:v>
                </c:pt>
                <c:pt idx="479">
                  <c:v>-0.11906107900000004</c:v>
                </c:pt>
                <c:pt idx="480">
                  <c:v>6.4055287899999994E-2</c:v>
                </c:pt>
                <c:pt idx="481">
                  <c:v>-4.5595122000000002E-2</c:v>
                </c:pt>
                <c:pt idx="482">
                  <c:v>-0.37669217600000021</c:v>
                </c:pt>
                <c:pt idx="483">
                  <c:v>-0.51559512200000002</c:v>
                </c:pt>
                <c:pt idx="484">
                  <c:v>-0.44068251900000016</c:v>
                </c:pt>
                <c:pt idx="485">
                  <c:v>-0.22780420300000001</c:v>
                </c:pt>
                <c:pt idx="486">
                  <c:v>0.17636093520000001</c:v>
                </c:pt>
                <c:pt idx="487">
                  <c:v>0.32717165520000024</c:v>
                </c:pt>
                <c:pt idx="488">
                  <c:v>0.17399203170000013</c:v>
                </c:pt>
                <c:pt idx="489">
                  <c:v>0.31480275160000032</c:v>
                </c:pt>
                <c:pt idx="490">
                  <c:v>-7.7279817999999986E-2</c:v>
                </c:pt>
                <c:pt idx="491">
                  <c:v>0.59515234209999968</c:v>
                </c:pt>
                <c:pt idx="492">
                  <c:v>5.9492276000000045E-2</c:v>
                </c:pt>
                <c:pt idx="493">
                  <c:v>-8.5999500000000055E-3</c:v>
                </c:pt>
                <c:pt idx="494">
                  <c:v>9.9534054000000056E-3</c:v>
                </c:pt>
                <c:pt idx="495">
                  <c:v>-1.3226218E-2</c:v>
                </c:pt>
                <c:pt idx="496">
                  <c:v>-5.5944712000000001E-2</c:v>
                </c:pt>
                <c:pt idx="497">
                  <c:v>0.19405528790000001</c:v>
                </c:pt>
                <c:pt idx="498">
                  <c:v>1.6487447700000001E-2</c:v>
                </c:pt>
                <c:pt idx="499">
                  <c:v>-0.19495919700000008</c:v>
                </c:pt>
                <c:pt idx="500">
                  <c:v>-0.31877474500000036</c:v>
                </c:pt>
                <c:pt idx="501">
                  <c:v>-0.35941067000000038</c:v>
                </c:pt>
                <c:pt idx="502">
                  <c:v>-0.34068251900000024</c:v>
                </c:pt>
                <c:pt idx="503">
                  <c:v>-0.30686697100000043</c:v>
                </c:pt>
                <c:pt idx="504">
                  <c:v>-0.36750289600000025</c:v>
                </c:pt>
                <c:pt idx="505">
                  <c:v>-0.10224070300000004</c:v>
                </c:pt>
                <c:pt idx="506">
                  <c:v>-0.11022139</c:v>
                </c:pt>
                <c:pt idx="507">
                  <c:v>-0.25848841100000025</c:v>
                </c:pt>
                <c:pt idx="508">
                  <c:v>-0.37322621800000017</c:v>
                </c:pt>
                <c:pt idx="509">
                  <c:v>-0.26906107899999998</c:v>
                </c:pt>
                <c:pt idx="510">
                  <c:v>-0.41050772400000002</c:v>
                </c:pt>
                <c:pt idx="511">
                  <c:v>-0.51131844399999971</c:v>
                </c:pt>
                <c:pt idx="512">
                  <c:v>-0.38941067000000046</c:v>
                </c:pt>
                <c:pt idx="513">
                  <c:v>0.1415748453</c:v>
                </c:pt>
                <c:pt idx="514">
                  <c:v>3.793409230000002E-2</c:v>
                </c:pt>
                <c:pt idx="515">
                  <c:v>-0.10674794500000002</c:v>
                </c:pt>
                <c:pt idx="516">
                  <c:v>0.15146330630000013</c:v>
                </c:pt>
                <c:pt idx="517">
                  <c:v>-1.2988167E-2</c:v>
                </c:pt>
                <c:pt idx="518">
                  <c:v>2.81088876E-2</c:v>
                </c:pt>
                <c:pt idx="519">
                  <c:v>-1.0619262999999992E-2</c:v>
                </c:pt>
                <c:pt idx="520">
                  <c:v>-2.9881670000000016E-3</c:v>
                </c:pt>
                <c:pt idx="521">
                  <c:v>5.7647758099999974E-2</c:v>
                </c:pt>
                <c:pt idx="522">
                  <c:v>-2.8075564000000001E-2</c:v>
                </c:pt>
                <c:pt idx="523">
                  <c:v>-7.7409470000000032E-3</c:v>
                </c:pt>
                <c:pt idx="524">
                  <c:v>6.6472474200000034E-2</c:v>
                </c:pt>
                <c:pt idx="525">
                  <c:v>0.42815717030000017</c:v>
                </c:pt>
                <c:pt idx="526">
                  <c:v>0.33712337240000018</c:v>
                </c:pt>
                <c:pt idx="527">
                  <c:v>0.14995340540000013</c:v>
                </c:pt>
                <c:pt idx="528">
                  <c:v>0.20162312809999997</c:v>
                </c:pt>
                <c:pt idx="529">
                  <c:v>0.35410357069999998</c:v>
                </c:pt>
                <c:pt idx="530">
                  <c:v>0.1311619986</c:v>
                </c:pt>
                <c:pt idx="531">
                  <c:v>0.45871486540000017</c:v>
                </c:pt>
                <c:pt idx="532">
                  <c:v>0.58501085620000004</c:v>
                </c:pt>
                <c:pt idx="533">
                  <c:v>0.66397705820000064</c:v>
                </c:pt>
                <c:pt idx="534">
                  <c:v>0.32224407930000032</c:v>
                </c:pt>
                <c:pt idx="535">
                  <c:v>1.103802263</c:v>
                </c:pt>
                <c:pt idx="536">
                  <c:v>1.1042633924999994</c:v>
                </c:pt>
                <c:pt idx="537">
                  <c:v>0.8252006248</c:v>
                </c:pt>
                <c:pt idx="538">
                  <c:v>0.24825373590000008</c:v>
                </c:pt>
                <c:pt idx="539">
                  <c:v>0.62634596180000002</c:v>
                </c:pt>
                <c:pt idx="540">
                  <c:v>0.7112585642</c:v>
                </c:pt>
                <c:pt idx="541">
                  <c:v>0.60981191950000035</c:v>
                </c:pt>
                <c:pt idx="542">
                  <c:v>0.23489931720000001</c:v>
                </c:pt>
                <c:pt idx="543">
                  <c:v>0.1816231281</c:v>
                </c:pt>
                <c:pt idx="544">
                  <c:v>7.5200624800000046E-2</c:v>
                </c:pt>
                <c:pt idx="545">
                  <c:v>0.1675695284</c:v>
                </c:pt>
                <c:pt idx="546">
                  <c:v>0.21513736860000007</c:v>
                </c:pt>
                <c:pt idx="547">
                  <c:v>0.12033630519999998</c:v>
                </c:pt>
                <c:pt idx="548">
                  <c:v>0.39571003710000024</c:v>
                </c:pt>
                <c:pt idx="549">
                  <c:v>0.54998671479999972</c:v>
                </c:pt>
                <c:pt idx="550">
                  <c:v>0.50299154310000005</c:v>
                </c:pt>
                <c:pt idx="551">
                  <c:v>0.42854007010000017</c:v>
                </c:pt>
                <c:pt idx="552">
                  <c:v>0.61397705820000048</c:v>
                </c:pt>
                <c:pt idx="553">
                  <c:v>0.5361711666000003</c:v>
                </c:pt>
                <c:pt idx="554">
                  <c:v>0.87900119960000034</c:v>
                </c:pt>
                <c:pt idx="555">
                  <c:v>0.87761781120000049</c:v>
                </c:pt>
                <c:pt idx="556">
                  <c:v>-0.15877474499999999</c:v>
                </c:pt>
                <c:pt idx="557">
                  <c:v>-4.0968853999999985E-2</c:v>
                </c:pt>
                <c:pt idx="558">
                  <c:v>-4.6517380999999997E-2</c:v>
                </c:pt>
                <c:pt idx="559">
                  <c:v>-1.9522209000000009E-2</c:v>
                </c:pt>
                <c:pt idx="560">
                  <c:v>0.30354587560000024</c:v>
                </c:pt>
                <c:pt idx="561">
                  <c:v>0.33325954140000008</c:v>
                </c:pt>
                <c:pt idx="562">
                  <c:v>0.35516731550000002</c:v>
                </c:pt>
              </c:numCache>
            </c:numRef>
          </c:yVal>
          <c:smooth val="0"/>
        </c:ser>
        <c:dLbls>
          <c:showLegendKey val="0"/>
          <c:showVal val="0"/>
          <c:showCatName val="0"/>
          <c:showSerName val="0"/>
          <c:showPercent val="0"/>
          <c:showBubbleSize val="0"/>
        </c:dLbls>
        <c:axId val="254424616"/>
        <c:axId val="254425008"/>
      </c:scatterChart>
      <c:valAx>
        <c:axId val="254424616"/>
        <c:scaling>
          <c:orientation val="minMax"/>
          <c:max val="12"/>
        </c:scaling>
        <c:delete val="0"/>
        <c:axPos val="b"/>
        <c:title>
          <c:tx>
            <c:rich>
              <a:bodyPr/>
              <a:lstStyle/>
              <a:p>
                <a:pPr>
                  <a:defRPr sz="2000" b="1"/>
                </a:pPr>
                <a:r>
                  <a:rPr lang="en-US" sz="2000" b="1"/>
                  <a:t>Predicted pH 1:5</a:t>
                </a:r>
                <a:r>
                  <a:rPr lang="en-US" sz="2000" b="1" baseline="-25000"/>
                  <a:t>W</a:t>
                </a:r>
              </a:p>
            </c:rich>
          </c:tx>
          <c:layout>
            <c:manualLayout>
              <c:xMode val="edge"/>
              <c:yMode val="edge"/>
              <c:x val="0.41498209156486682"/>
              <c:y val="0.88110175784804823"/>
            </c:manualLayout>
          </c:layout>
          <c:overlay val="0"/>
        </c:title>
        <c:numFmt formatCode="General" sourceLinked="1"/>
        <c:majorTickMark val="out"/>
        <c:minorTickMark val="none"/>
        <c:tickLblPos val="nextTo"/>
        <c:txPr>
          <a:bodyPr/>
          <a:lstStyle/>
          <a:p>
            <a:pPr>
              <a:defRPr sz="1400"/>
            </a:pPr>
            <a:endParaRPr lang="en-US"/>
          </a:p>
        </c:txPr>
        <c:crossAx val="254425008"/>
        <c:crossesAt val="-3"/>
        <c:crossBetween val="midCat"/>
        <c:majorUnit val="2"/>
      </c:valAx>
      <c:valAx>
        <c:axId val="254425008"/>
        <c:scaling>
          <c:orientation val="minMax"/>
        </c:scaling>
        <c:delete val="0"/>
        <c:axPos val="l"/>
        <c:title>
          <c:tx>
            <c:rich>
              <a:bodyPr rot="-5400000" vert="horz"/>
              <a:lstStyle/>
              <a:p>
                <a:pPr>
                  <a:defRPr sz="2000" b="1"/>
                </a:pPr>
                <a:r>
                  <a:rPr lang="en-US" sz="2000" b="1"/>
                  <a:t>Residuals</a:t>
                </a:r>
                <a:endParaRPr lang="en-US" sz="2000" b="1" baseline="-25000"/>
              </a:p>
            </c:rich>
          </c:tx>
          <c:layout>
            <c:manualLayout>
              <c:xMode val="edge"/>
              <c:yMode val="edge"/>
              <c:x val="7.6542377208626181E-2"/>
              <c:y val="0.32567942945831352"/>
            </c:manualLayout>
          </c:layout>
          <c:overlay val="0"/>
        </c:title>
        <c:numFmt formatCode="General" sourceLinked="1"/>
        <c:majorTickMark val="out"/>
        <c:minorTickMark val="none"/>
        <c:tickLblPos val="nextTo"/>
        <c:txPr>
          <a:bodyPr/>
          <a:lstStyle/>
          <a:p>
            <a:pPr>
              <a:defRPr sz="1400" b="1"/>
            </a:pPr>
            <a:endParaRPr lang="en-US"/>
          </a:p>
        </c:txPr>
        <c:crossAx val="254424616"/>
        <c:crosses val="autoZero"/>
        <c:crossBetween val="midCat"/>
        <c:majorUnit val="1"/>
      </c:valAx>
    </c:plotArea>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solidFill>
                  <a:schemeClr val="tx1"/>
                </a:solidFill>
              </a:defRPr>
            </a:pPr>
            <a:r>
              <a:rPr lang="en-US" dirty="0">
                <a:solidFill>
                  <a:schemeClr val="tx1"/>
                </a:solidFill>
              </a:rPr>
              <a:t>pH 1:1</a:t>
            </a:r>
            <a:r>
              <a:rPr lang="en-US" baseline="-25000" dirty="0">
                <a:solidFill>
                  <a:schemeClr val="tx1"/>
                </a:solidFill>
              </a:rPr>
              <a:t>W</a:t>
            </a:r>
            <a:r>
              <a:rPr lang="en-US" dirty="0">
                <a:solidFill>
                  <a:schemeClr val="tx1"/>
                </a:solidFill>
              </a:rPr>
              <a:t> </a:t>
            </a:r>
          </a:p>
        </c:rich>
      </c:tx>
      <c:overlay val="0"/>
    </c:title>
    <c:autoTitleDeleted val="0"/>
    <c:view3D>
      <c:rotX val="30"/>
      <c:rotY val="0"/>
      <c:rAngAx val="0"/>
    </c:view3D>
    <c:floor>
      <c:thickness val="0"/>
    </c:floor>
    <c:sideWall>
      <c:thickness val="0"/>
    </c:sideWall>
    <c:backWall>
      <c:thickness val="0"/>
    </c:backWall>
    <c:plotArea>
      <c:layout>
        <c:manualLayout>
          <c:layoutTarget val="inner"/>
          <c:xMode val="edge"/>
          <c:yMode val="edge"/>
          <c:x val="2.3887079261672096E-2"/>
          <c:y val="0.2452548118985127"/>
          <c:w val="0.56231381500765043"/>
          <c:h val="0.70381926217556257"/>
        </c:manualLayout>
      </c:layout>
      <c:pie3DChart>
        <c:varyColors val="1"/>
        <c:ser>
          <c:idx val="0"/>
          <c:order val="0"/>
          <c:tx>
            <c:strRef>
              <c:f>Table_6!$C$2</c:f>
              <c:strCache>
                <c:ptCount val="1"/>
                <c:pt idx="0">
                  <c:v>pH 1:1W </c:v>
                </c:pt>
              </c:strCache>
            </c:strRef>
          </c:tx>
          <c:dLbls>
            <c:dLbl>
              <c:idx val="0"/>
              <c:layout>
                <c:manualLayout>
                  <c:x val="-0.10066820441393189"/>
                  <c:y val="5.0454142342374053E-2"/>
                </c:manualLayout>
              </c:layout>
              <c:tx>
                <c:rich>
                  <a:bodyPr/>
                  <a:lstStyle/>
                  <a:p>
                    <a:fld id="{E41060ED-0D86-4FC2-B0ED-7B59DA70262E}" type="VALUE">
                      <a:rPr lang="en-US" smtClean="0"/>
                      <a:pPr/>
                      <a:t>[VALUE]</a:t>
                    </a:fld>
                    <a:r>
                      <a:rPr lang="en-US" dirty="0" smtClean="0"/>
                      <a:t>4</a:t>
                    </a:r>
                  </a:p>
                </c:rich>
              </c:tx>
              <c:showLegendKey val="0"/>
              <c:showVal val="1"/>
              <c:showCatName val="0"/>
              <c:showSerName val="0"/>
              <c:showPercent val="0"/>
              <c:showBubbleSize val="0"/>
              <c:extLst>
                <c:ext xmlns:c15="http://schemas.microsoft.com/office/drawing/2012/chart" uri="{CE6537A1-D6FC-4f65-9D91-7224C49458BB}">
                  <c15:layout>
                    <c:manualLayout>
                      <c:w val="7.6674454392632832E-2"/>
                      <c:h val="7.6294153690599775E-2"/>
                    </c:manualLayout>
                  </c15:layout>
                  <c15:dlblFieldTable/>
                  <c15:showDataLabelsRange val="0"/>
                </c:ext>
              </c:extLst>
            </c:dLbl>
            <c:spPr>
              <a:noFill/>
              <a:ln>
                <a:noFill/>
              </a:ln>
              <a:effectLst/>
            </c:spPr>
            <c:txPr>
              <a:bodyPr/>
              <a:lstStyle/>
              <a:p>
                <a:pPr>
                  <a:defRPr sz="1600" b="1"/>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Table_6!$A$3:$A$6</c:f>
              <c:strCache>
                <c:ptCount val="4"/>
                <c:pt idx="0">
                  <c:v>Root Mean Square Error (RMSE)</c:v>
                </c:pt>
                <c:pt idx="1">
                  <c:v>Between Laboratory Reproducibility (R)</c:v>
                </c:pt>
                <c:pt idx="2">
                  <c:v>Within-Laboratory Reproducibility (RL)</c:v>
                </c:pt>
                <c:pt idx="3">
                  <c:v>Repeatability (r)</c:v>
                </c:pt>
              </c:strCache>
            </c:strRef>
          </c:cat>
          <c:val>
            <c:numRef>
              <c:f>Table_6!$C$3:$C$6</c:f>
              <c:numCache>
                <c:formatCode>0.0</c:formatCode>
                <c:ptCount val="4"/>
                <c:pt idx="0">
                  <c:v>0.43960000000000032</c:v>
                </c:pt>
                <c:pt idx="1">
                  <c:v>0.68038739700261863</c:v>
                </c:pt>
                <c:pt idx="2">
                  <c:v>0.33983630309923607</c:v>
                </c:pt>
                <c:pt idx="3">
                  <c:v>0.19383731457749095</c:v>
                </c:pt>
              </c:numCache>
            </c:numRef>
          </c:val>
        </c:ser>
        <c:ser>
          <c:idx val="1"/>
          <c:order val="1"/>
          <c:tx>
            <c:strRef>
              <c:f>Table_6!$D$2</c:f>
              <c:strCache>
                <c:ptCount val="1"/>
                <c:pt idx="0">
                  <c:v>pH 1:2Ca</c:v>
                </c:pt>
              </c:strCache>
            </c:strRef>
          </c:tx>
          <c:cat>
            <c:strRef>
              <c:f>Table_6!$A$3:$A$6</c:f>
              <c:strCache>
                <c:ptCount val="4"/>
                <c:pt idx="0">
                  <c:v>Root Mean Square Error (RMSE)</c:v>
                </c:pt>
                <c:pt idx="1">
                  <c:v>Between Laboratory Reproducibility (R)</c:v>
                </c:pt>
                <c:pt idx="2">
                  <c:v>Within-Laboratory Reproducibility (RL)</c:v>
                </c:pt>
                <c:pt idx="3">
                  <c:v>Repeatability (r)</c:v>
                </c:pt>
              </c:strCache>
            </c:strRef>
          </c:cat>
          <c:val>
            <c:numRef>
              <c:f>Table_6!$D$3:$D$6</c:f>
              <c:numCache>
                <c:formatCode>0.0</c:formatCode>
                <c:ptCount val="4"/>
                <c:pt idx="0">
                  <c:v>0.41840000000000033</c:v>
                </c:pt>
                <c:pt idx="1">
                  <c:v>0.50398541645567574</c:v>
                </c:pt>
                <c:pt idx="2">
                  <c:v>0.21947542641427592</c:v>
                </c:pt>
                <c:pt idx="3">
                  <c:v>0.11325925256444741</c:v>
                </c:pt>
              </c:numCache>
            </c:numRef>
          </c:val>
        </c:ser>
        <c:dLbls>
          <c:showLegendKey val="0"/>
          <c:showVal val="0"/>
          <c:showCatName val="0"/>
          <c:showSerName val="0"/>
          <c:showPercent val="0"/>
          <c:showBubbleSize val="0"/>
          <c:showLeaderLines val="1"/>
        </c:dLbls>
      </c:pie3DChart>
    </c:plotArea>
    <c:legend>
      <c:legendPos val="r"/>
      <c:legendEntry>
        <c:idx val="0"/>
        <c:txPr>
          <a:bodyPr/>
          <a:lstStyle/>
          <a:p>
            <a:pPr rtl="0">
              <a:defRPr sz="1400" b="1">
                <a:solidFill>
                  <a:schemeClr val="tx1"/>
                </a:solidFill>
              </a:defRPr>
            </a:pPr>
            <a:endParaRPr lang="en-US"/>
          </a:p>
        </c:txPr>
      </c:legendEntry>
      <c:legendEntry>
        <c:idx val="1"/>
        <c:txPr>
          <a:bodyPr/>
          <a:lstStyle/>
          <a:p>
            <a:pPr rtl="0">
              <a:defRPr sz="1400" b="1">
                <a:solidFill>
                  <a:schemeClr val="tx1"/>
                </a:solidFill>
              </a:defRPr>
            </a:pPr>
            <a:endParaRPr lang="en-US"/>
          </a:p>
        </c:txPr>
      </c:legendEntry>
      <c:legendEntry>
        <c:idx val="2"/>
        <c:txPr>
          <a:bodyPr/>
          <a:lstStyle/>
          <a:p>
            <a:pPr rtl="0">
              <a:defRPr sz="1400" b="1">
                <a:solidFill>
                  <a:schemeClr val="tx1"/>
                </a:solidFill>
              </a:defRPr>
            </a:pPr>
            <a:endParaRPr lang="en-US"/>
          </a:p>
        </c:txPr>
      </c:legendEntry>
      <c:legendEntry>
        <c:idx val="3"/>
        <c:txPr>
          <a:bodyPr/>
          <a:lstStyle/>
          <a:p>
            <a:pPr rtl="0">
              <a:defRPr sz="1400" b="1">
                <a:solidFill>
                  <a:schemeClr val="tx1"/>
                </a:solidFill>
              </a:defRPr>
            </a:pPr>
            <a:endParaRPr lang="en-US"/>
          </a:p>
        </c:txPr>
      </c:legendEntry>
      <c:layout>
        <c:manualLayout>
          <c:xMode val="edge"/>
          <c:yMode val="edge"/>
          <c:x val="0.54966997905072645"/>
          <c:y val="0.38035104986876694"/>
          <c:w val="0.43730067904023529"/>
          <c:h val="0.37807086614173296"/>
        </c:manualLayout>
      </c:layout>
      <c:overlay val="0"/>
      <c:txPr>
        <a:bodyPr/>
        <a:lstStyle/>
        <a:p>
          <a:pPr rtl="0">
            <a:defRPr sz="1400" b="1">
              <a:solidFill>
                <a:schemeClr val="tx1"/>
              </a:solidFill>
            </a:defRPr>
          </a:pPr>
          <a:endParaRPr lang="en-US"/>
        </a:p>
      </c:txPr>
    </c:legend>
    <c:plotVisOnly val="1"/>
    <c:dispBlanksAs val="zero"/>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sz="1200" b="1"/>
              <a:t>Relative</a:t>
            </a:r>
            <a:r>
              <a:rPr lang="en-US" sz="1200" b="1" baseline="0"/>
              <a:t> Positional Accuracy of NASIS Pedon Points to PLSS Model Pedon Points</a:t>
            </a:r>
            <a:endParaRPr lang="en-US" sz="1200" b="1"/>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rgbClr val="FFEBAF"/>
              </a:solidFill>
              <a:ln w="19050">
                <a:solidFill>
                  <a:schemeClr val="lt1"/>
                </a:solidFill>
              </a:ln>
              <a:effectLst/>
            </c:spPr>
          </c:dPt>
          <c:dPt>
            <c:idx val="1"/>
            <c:bubble3D val="0"/>
            <c:spPr>
              <a:solidFill>
                <a:srgbClr val="FFD37F"/>
              </a:solidFill>
              <a:ln w="19050">
                <a:solidFill>
                  <a:schemeClr val="lt1"/>
                </a:solidFill>
              </a:ln>
              <a:effectLst/>
            </c:spPr>
          </c:dPt>
          <c:dPt>
            <c:idx val="2"/>
            <c:bubble3D val="0"/>
            <c:spPr>
              <a:solidFill>
                <a:srgbClr val="FFAA00"/>
              </a:solidFill>
              <a:ln w="19050">
                <a:solidFill>
                  <a:schemeClr val="lt1"/>
                </a:solidFill>
              </a:ln>
              <a:effectLst/>
            </c:spPr>
          </c:dPt>
          <c:dPt>
            <c:idx val="3"/>
            <c:bubble3D val="0"/>
            <c:spPr>
              <a:solidFill>
                <a:srgbClr val="E69800"/>
              </a:solidFill>
              <a:ln w="19050">
                <a:solidFill>
                  <a:schemeClr val="lt1"/>
                </a:solidFill>
              </a:ln>
              <a:effectLst/>
            </c:spPr>
          </c:dPt>
          <c:dPt>
            <c:idx val="4"/>
            <c:bubble3D val="0"/>
            <c:spPr>
              <a:solidFill>
                <a:srgbClr val="A87000"/>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6">
                        <a:lumMod val="50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all_points_bxplt!$E$2:$E$6</c:f>
              <c:strCache>
                <c:ptCount val="5"/>
                <c:pt idx="0">
                  <c:v>0 - 10 m </c:v>
                </c:pt>
                <c:pt idx="1">
                  <c:v>10 - 100 m </c:v>
                </c:pt>
                <c:pt idx="2">
                  <c:v>100 - 500 m</c:v>
                </c:pt>
                <c:pt idx="3">
                  <c:v>500 m - 1 km</c:v>
                </c:pt>
                <c:pt idx="4">
                  <c:v>1 km - 4454 km</c:v>
                </c:pt>
              </c:strCache>
            </c:strRef>
          </c:cat>
          <c:val>
            <c:numRef>
              <c:f>all_points_bxplt!$F$2:$F$6</c:f>
              <c:numCache>
                <c:formatCode>General</c:formatCode>
                <c:ptCount val="5"/>
                <c:pt idx="0">
                  <c:v>471</c:v>
                </c:pt>
                <c:pt idx="1">
                  <c:v>1652</c:v>
                </c:pt>
                <c:pt idx="2">
                  <c:v>890</c:v>
                </c:pt>
                <c:pt idx="3">
                  <c:v>686</c:v>
                </c:pt>
                <c:pt idx="4">
                  <c:v>442</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5.8451588624738003E-2"/>
          <c:y val="0.88171939431039248"/>
          <c:w val="0.87343187956804647"/>
          <c:h val="9.777703034502242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19050" cap="flat" cmpd="sng" algn="ctr">
      <a:solidFill>
        <a:sysClr val="windowText" lastClr="000000"/>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9.emf"/></Relationships>
</file>

<file path=ppt/drawings/drawing1.xml><?xml version="1.0" encoding="utf-8"?>
<c:userShapes xmlns:c="http://schemas.openxmlformats.org/drawingml/2006/chart">
  <cdr:relSizeAnchor xmlns:cdr="http://schemas.openxmlformats.org/drawingml/2006/chartDrawing">
    <cdr:from>
      <cdr:x>0.25414</cdr:x>
      <cdr:y>0.07887</cdr:y>
    </cdr:from>
    <cdr:to>
      <cdr:x>0.89525</cdr:x>
      <cdr:y>0.27681</cdr:y>
    </cdr:to>
    <cdr:sp macro="" textlink="">
      <cdr:nvSpPr>
        <cdr:cNvPr id="2" name="TextBox 1"/>
        <cdr:cNvSpPr txBox="1"/>
      </cdr:nvSpPr>
      <cdr:spPr>
        <a:xfrm xmlns:a="http://schemas.openxmlformats.org/drawingml/2006/main">
          <a:off x="1084943" y="325670"/>
          <a:ext cx="2736934" cy="81733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b="1" dirty="0"/>
            <a:t>pH 1:5</a:t>
          </a:r>
          <a:r>
            <a:rPr lang="en-US" sz="1600" b="1" baseline="-25000" dirty="0"/>
            <a:t>W</a:t>
          </a:r>
          <a:r>
            <a:rPr lang="en-US" sz="1600" b="1" dirty="0"/>
            <a:t> </a:t>
          </a:r>
          <a:r>
            <a:rPr lang="en-US" sz="1600" b="1" dirty="0" smtClean="0"/>
            <a:t>predicted by </a:t>
          </a:r>
          <a:r>
            <a:rPr lang="en-US" sz="1600" b="1" dirty="0"/>
            <a:t>pH 1:1</a:t>
          </a:r>
          <a:r>
            <a:rPr lang="en-US" sz="1600" b="1" baseline="-25000" dirty="0"/>
            <a:t>W</a:t>
          </a:r>
        </a:p>
        <a:p xmlns:a="http://schemas.openxmlformats.org/drawingml/2006/main">
          <a:r>
            <a:rPr lang="en-US" sz="1600" b="1" dirty="0"/>
            <a:t>R</a:t>
          </a:r>
          <a:r>
            <a:rPr lang="en-US" sz="1600" b="1" baseline="30000" dirty="0"/>
            <a:t>2</a:t>
          </a:r>
          <a:r>
            <a:rPr lang="en-US" sz="1600" b="1" dirty="0"/>
            <a:t> = 0.91 RMSE = 0.44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40D509-D216-4703-9601-40F8DFC4CE2F}" type="datetimeFigureOut">
              <a:rPr lang="en-US" smtClean="0"/>
              <a:t>3/10/2017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9C179D-3554-41BC-AC19-3AEE0A69A76C}" type="slidenum">
              <a:rPr lang="en-US" smtClean="0"/>
              <a:t>‹#›</a:t>
            </a:fld>
            <a:endParaRPr lang="en-US"/>
          </a:p>
        </p:txBody>
      </p:sp>
    </p:spTree>
    <p:extLst>
      <p:ext uri="{BB962C8B-B14F-4D97-AF65-F5344CB8AC3E}">
        <p14:creationId xmlns:p14="http://schemas.microsoft.com/office/powerpoint/2010/main" val="1138568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that we help the discussion along let’s look at some definitions and come to an agreement as to what they mean without getting into any academic debate about the merits of the definitions.</a:t>
            </a:r>
          </a:p>
          <a:p>
            <a:endParaRPr lang="en-US" baseline="0" dirty="0" smtClean="0"/>
          </a:p>
          <a:p>
            <a:r>
              <a:rPr lang="en-US" baseline="0" dirty="0" smtClean="0"/>
              <a:t>Usually, when referring to measurements directly or indirectly “precision” and “accuracy” are the preferred terms.</a:t>
            </a:r>
          </a:p>
          <a:p>
            <a:r>
              <a:rPr lang="en-US" baseline="0" dirty="0" smtClean="0"/>
              <a:t>When dealing with predictions or modeling, then the “uncertainty” term would be preferred.</a:t>
            </a:r>
          </a:p>
          <a:p>
            <a:endParaRPr lang="en-US" baseline="0" dirty="0" smtClean="0"/>
          </a:p>
          <a:p>
            <a:r>
              <a:rPr lang="en-US" baseline="0" dirty="0" smtClean="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a:t>
            </a:fld>
            <a:endParaRPr lang="en-US"/>
          </a:p>
        </p:txBody>
      </p:sp>
    </p:spTree>
    <p:extLst>
      <p:ext uri="{BB962C8B-B14F-4D97-AF65-F5344CB8AC3E}">
        <p14:creationId xmlns:p14="http://schemas.microsoft.com/office/powerpoint/2010/main" val="122972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use slope as an example.</a:t>
            </a:r>
            <a:r>
              <a:rPr lang="en-US" baseline="0" dirty="0" smtClean="0"/>
              <a:t> Notice now the RMSE that is 6.0%. </a:t>
            </a:r>
          </a:p>
          <a:p>
            <a:endParaRPr lang="en-US" baseline="0" dirty="0" smtClean="0"/>
          </a:p>
          <a:p>
            <a:r>
              <a:rPr lang="en-US" baseline="0" dirty="0" smtClean="0"/>
              <a:t>Again, the influence of this difference it depends on the use purpose.  </a:t>
            </a:r>
          </a:p>
          <a:p>
            <a:endParaRPr lang="en-US" baseline="0" dirty="0" smtClean="0"/>
          </a:p>
          <a:p>
            <a:r>
              <a:rPr lang="en-US" baseline="0" dirty="0" smtClean="0"/>
              <a:t>When predicting the spatial occurrence of a class (</a:t>
            </a:r>
            <a:r>
              <a:rPr lang="en-US" baseline="0" dirty="0" err="1" smtClean="0"/>
              <a:t>smu</a:t>
            </a:r>
            <a:r>
              <a:rPr lang="en-US" baseline="0" dirty="0" smtClean="0"/>
              <a:t>) or property the quality/accuracy of the input to make spatial predictions plays a major role.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11</a:t>
            </a:fld>
            <a:endParaRPr lang="en-US"/>
          </a:p>
        </p:txBody>
      </p:sp>
    </p:spTree>
    <p:extLst>
      <p:ext uri="{BB962C8B-B14F-4D97-AF65-F5344CB8AC3E}">
        <p14:creationId xmlns:p14="http://schemas.microsoft.com/office/powerpoint/2010/main" val="2973763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Terrain Attributes (TA) derived from elevation in our example are used extensively in soil mapping or digital soil mapping (DSM) as is often recognized.</a:t>
            </a:r>
            <a:endParaRPr lang="en-US" dirty="0"/>
          </a:p>
        </p:txBody>
      </p:sp>
      <p:sp>
        <p:nvSpPr>
          <p:cNvPr id="4" name="Slide Number Placeholder 3"/>
          <p:cNvSpPr>
            <a:spLocks noGrp="1"/>
          </p:cNvSpPr>
          <p:nvPr>
            <p:ph type="sldNum" sz="quarter" idx="10"/>
          </p:nvPr>
        </p:nvSpPr>
        <p:spPr/>
        <p:txBody>
          <a:bodyPr/>
          <a:lstStyle/>
          <a:p>
            <a:fld id="{21A182CB-BE1F-41C4-9485-D079DFD144D2}" type="slidenum">
              <a:rPr lang="en-US" smtClean="0"/>
              <a:pPr/>
              <a:t>12</a:t>
            </a:fld>
            <a:endParaRPr lang="en-US"/>
          </a:p>
        </p:txBody>
      </p:sp>
    </p:spTree>
    <p:extLst>
      <p:ext uri="{BB962C8B-B14F-4D97-AF65-F5344CB8AC3E}">
        <p14:creationId xmlns:p14="http://schemas.microsoft.com/office/powerpoint/2010/main" val="3701599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next few examples we will discuss the merits of each model from the uncertainty perspective. </a:t>
            </a:r>
          </a:p>
          <a:p>
            <a:r>
              <a:rPr lang="en-US" dirty="0" smtClean="0"/>
              <a:t>The first</a:t>
            </a:r>
            <a:r>
              <a:rPr lang="en-US" baseline="0" dirty="0" smtClean="0"/>
              <a:t> example is about predicting soil map units (classes) based on the soil landscape models using the already available information about soil components from official published soil surveys. </a:t>
            </a:r>
          </a:p>
          <a:p>
            <a:endParaRPr lang="en-US" baseline="0" dirty="0" smtClean="0"/>
          </a:p>
          <a:p>
            <a:r>
              <a:rPr lang="en-US" baseline="0" dirty="0" smtClean="0"/>
              <a:t>The occurrence of soil components is based on numerical characterization of soil landscape-terrain attribute relationships. </a:t>
            </a:r>
          </a:p>
          <a:p>
            <a:endParaRPr lang="en-US" baseline="0" dirty="0" smtClean="0"/>
          </a:p>
          <a:p>
            <a:r>
              <a:rPr lang="en-US" baseline="0" dirty="0" smtClean="0"/>
              <a:t>Components that differ from each other based on other characteristics other than terrain features are not distinguished. For example, </a:t>
            </a:r>
            <a:r>
              <a:rPr lang="en-US" baseline="0" dirty="0" err="1" smtClean="0"/>
              <a:t>Apallona</a:t>
            </a:r>
            <a:r>
              <a:rPr lang="en-US" baseline="0" dirty="0" smtClean="0"/>
              <a:t>, </a:t>
            </a:r>
            <a:r>
              <a:rPr lang="en-US" baseline="0" dirty="0" err="1" smtClean="0"/>
              <a:t>Tislit</a:t>
            </a:r>
            <a:r>
              <a:rPr lang="en-US" baseline="0" dirty="0" smtClean="0"/>
              <a:t> and Zanesville series occupy ridgetops but are only differentiated based on the underlying substratum which is either sandstone or shale. </a:t>
            </a:r>
          </a:p>
          <a:p>
            <a:endParaRPr lang="en-US" baseline="0" dirty="0" smtClean="0"/>
          </a:p>
          <a:p>
            <a:r>
              <a:rPr lang="en-US" baseline="0" dirty="0" smtClean="0"/>
              <a:t>In the future, however, if tools such as GPR or other sensors would be able to map the occurrence of shale and sandstone the model will be updated. For now we group them as we do with other components.  </a:t>
            </a:r>
          </a:p>
          <a:p>
            <a:endParaRPr lang="en-US" baseline="0" dirty="0" smtClean="0"/>
          </a:p>
          <a:p>
            <a:r>
              <a:rPr lang="en-US" baseline="0" dirty="0" smtClean="0"/>
              <a:t>The same data set will be used for this example:</a:t>
            </a:r>
          </a:p>
          <a:p>
            <a:endParaRPr lang="en-US" dirty="0" smtClean="0"/>
          </a:p>
          <a:p>
            <a:r>
              <a:rPr lang="en-US" dirty="0" smtClean="0"/>
              <a:t>Dillon_Cr_WSH_ SD_TA.xlsx</a:t>
            </a:r>
          </a:p>
          <a:p>
            <a:r>
              <a:rPr lang="en-US" dirty="0" smtClean="0"/>
              <a:t>Dillon_Cr_WSH_ SD_TA.txt</a:t>
            </a:r>
          </a:p>
          <a:p>
            <a:r>
              <a:rPr lang="en-US" dirty="0" smtClean="0"/>
              <a:t>Dillon_Cr_WSH_ SD_TA.csv</a:t>
            </a:r>
          </a:p>
          <a:p>
            <a:endParaRPr lang="en-US" dirty="0" smtClean="0"/>
          </a:p>
          <a:p>
            <a:r>
              <a:rPr lang="en-US" dirty="0" smtClean="0"/>
              <a:t>The last columns provide the predicted values from different models.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13</a:t>
            </a:fld>
            <a:endParaRPr lang="en-US"/>
          </a:p>
        </p:txBody>
      </p:sp>
    </p:spTree>
    <p:extLst>
      <p:ext uri="{BB962C8B-B14F-4D97-AF65-F5344CB8AC3E}">
        <p14:creationId xmlns:p14="http://schemas.microsoft.com/office/powerpoint/2010/main" val="2456519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SSURGO</a:t>
            </a:r>
            <a:r>
              <a:rPr lang="en-US" baseline="0" dirty="0" smtClean="0"/>
              <a:t> soil model. It is a discrete and not harmonized as shown by the county line. And there are many components over 20 series mapped.</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0E63EE22-9080-48D5-AE87-ADEECACF816B}" type="slidenum">
              <a:rPr lang="en-US" smtClean="0"/>
              <a:t>14</a:t>
            </a:fld>
            <a:endParaRPr lang="en-US"/>
          </a:p>
        </p:txBody>
      </p:sp>
    </p:spTree>
    <p:extLst>
      <p:ext uri="{BB962C8B-B14F-4D97-AF65-F5344CB8AC3E}">
        <p14:creationId xmlns:p14="http://schemas.microsoft.com/office/powerpoint/2010/main" val="1819545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After a correlation/harmonization (mini SDJR) using DSM techniques based on TA and fuzzy logic the map is now continuous and harmonized.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 accurate is the generated soil map compared to the original SSURGO?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hard to quantify this in terms of absolute truth as both SSURGO and DSM maps are models based on different tools but on the same soil-landscape model understanding.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Getting this model right is important for predicting soil properties. </a:t>
            </a:r>
          </a:p>
          <a:p>
            <a:endParaRPr lang="en-US" dirty="0"/>
          </a:p>
        </p:txBody>
      </p:sp>
      <p:sp>
        <p:nvSpPr>
          <p:cNvPr id="4" name="Slide Number Placeholder 3"/>
          <p:cNvSpPr>
            <a:spLocks noGrp="1"/>
          </p:cNvSpPr>
          <p:nvPr>
            <p:ph type="sldNum" sz="quarter" idx="10"/>
          </p:nvPr>
        </p:nvSpPr>
        <p:spPr/>
        <p:txBody>
          <a:bodyPr/>
          <a:lstStyle/>
          <a:p>
            <a:fld id="{0E63EE22-9080-48D5-AE87-ADEECACF816B}" type="slidenum">
              <a:rPr lang="en-US" smtClean="0"/>
              <a:t>15</a:t>
            </a:fld>
            <a:endParaRPr lang="en-US"/>
          </a:p>
        </p:txBody>
      </p:sp>
    </p:spTree>
    <p:extLst>
      <p:ext uri="{BB962C8B-B14F-4D97-AF65-F5344CB8AC3E}">
        <p14:creationId xmlns:p14="http://schemas.microsoft.com/office/powerpoint/2010/main" val="835548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Accuracy shows that overall there is a 76%</a:t>
            </a:r>
            <a:r>
              <a:rPr lang="en-US" baseline="0" dirty="0" smtClean="0"/>
              <a:t> agreement between SSURGO and Fuzzy map (</a:t>
            </a:r>
            <a:r>
              <a:rPr lang="en-US" baseline="0" dirty="0" err="1" smtClean="0"/>
              <a:t>ArcSIE</a:t>
            </a:r>
            <a:r>
              <a:rPr lang="en-US" baseline="0" dirty="0" smtClean="0"/>
              <a:t>) we call it for now. </a:t>
            </a:r>
          </a:p>
          <a:p>
            <a:endParaRPr lang="en-US" baseline="0" dirty="0" smtClean="0"/>
          </a:p>
          <a:p>
            <a:r>
              <a:rPr lang="en-US" baseline="0" dirty="0" smtClean="0"/>
              <a:t>All we can infer is that they are similar 76% of the time. And for any natural system I would have been happy with a little bit over 50% so that </a:t>
            </a:r>
            <a:r>
              <a:rPr lang="en-US" dirty="0" smtClean="0"/>
              <a:t> I don’t be in 50/50 flip coin gambling situation, which sometime is all you could have.</a:t>
            </a:r>
          </a:p>
          <a:p>
            <a:endParaRPr lang="en-US" dirty="0" smtClean="0"/>
          </a:p>
          <a:p>
            <a:r>
              <a:rPr lang="en-US" dirty="0" smtClean="0"/>
              <a:t>Of course, the </a:t>
            </a:r>
            <a:r>
              <a:rPr lang="en-US" dirty="0" err="1" smtClean="0"/>
              <a:t>ArcSIE</a:t>
            </a:r>
            <a:r>
              <a:rPr lang="en-US" dirty="0" smtClean="0"/>
              <a:t> (producer map) is simplified compared to SSURGO (User), but on the other hand is more fair and realistic approach as it places components together based on the power to predict them consistently rather than lack of reproducibility. A different soil scientist would have mapped them somewhat differently, but the same can be stated for the </a:t>
            </a:r>
            <a:r>
              <a:rPr lang="en-US" dirty="0" err="1" smtClean="0"/>
              <a:t>ArSIE</a:t>
            </a:r>
            <a:r>
              <a:rPr lang="en-US" dirty="0" smtClean="0"/>
              <a:t> approach too, however, to a lesser extend.  </a:t>
            </a:r>
          </a:p>
          <a:p>
            <a:endParaRPr lang="en-US" dirty="0" smtClean="0"/>
          </a:p>
          <a:p>
            <a:r>
              <a:rPr lang="en-US" dirty="0" smtClean="0"/>
              <a:t>That</a:t>
            </a:r>
            <a:r>
              <a:rPr lang="en-US" baseline="0" dirty="0" smtClean="0"/>
              <a:t> sounds familiar  with the reproducibility example in the laboratory methodology, except that we called that error rather then uncertainty or accuracy. </a:t>
            </a:r>
          </a:p>
          <a:p>
            <a:endParaRPr lang="en-US" baseline="0" dirty="0" smtClean="0"/>
          </a:p>
          <a:p>
            <a:r>
              <a:rPr lang="en-US" baseline="0" dirty="0" smtClean="0"/>
              <a:t>Speaking of the term “accuracy” is this term really used correctly in the context of mapping and if YES or NO why ? </a:t>
            </a:r>
            <a:r>
              <a:rPr lang="en-US" dirty="0" smtClean="0"/>
              <a:t>    </a:t>
            </a:r>
            <a:endParaRPr lang="en-US" dirty="0"/>
          </a:p>
        </p:txBody>
      </p:sp>
      <p:sp>
        <p:nvSpPr>
          <p:cNvPr id="4" name="Slide Number Placeholder 3"/>
          <p:cNvSpPr>
            <a:spLocks noGrp="1"/>
          </p:cNvSpPr>
          <p:nvPr>
            <p:ph type="sldNum" sz="quarter" idx="10"/>
          </p:nvPr>
        </p:nvSpPr>
        <p:spPr/>
        <p:txBody>
          <a:bodyPr/>
          <a:lstStyle/>
          <a:p>
            <a:fld id="{0E63EE22-9080-48D5-AE87-ADEECACF816B}" type="slidenum">
              <a:rPr lang="en-US" smtClean="0"/>
              <a:t>16</a:t>
            </a:fld>
            <a:endParaRPr lang="en-US"/>
          </a:p>
        </p:txBody>
      </p:sp>
    </p:spTree>
    <p:extLst>
      <p:ext uri="{BB962C8B-B14F-4D97-AF65-F5344CB8AC3E}">
        <p14:creationId xmlns:p14="http://schemas.microsoft.com/office/powerpoint/2010/main" val="2618681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a:solidFill>
                  <a:schemeClr val="tx1"/>
                </a:solidFill>
                <a:latin typeface="Arial" charset="0"/>
              </a:defRPr>
            </a:lvl1pPr>
            <a:lvl2pPr marL="715684" indent="-275263" defTabSz="914485" eaLnBrk="0" hangingPunct="0">
              <a:defRPr>
                <a:solidFill>
                  <a:schemeClr val="tx1"/>
                </a:solidFill>
                <a:latin typeface="Arial" charset="0"/>
              </a:defRPr>
            </a:lvl2pPr>
            <a:lvl3pPr marL="1101052" indent="-220210" defTabSz="914485" eaLnBrk="0" hangingPunct="0">
              <a:defRPr>
                <a:solidFill>
                  <a:schemeClr val="tx1"/>
                </a:solidFill>
                <a:latin typeface="Arial" charset="0"/>
              </a:defRPr>
            </a:lvl3pPr>
            <a:lvl4pPr marL="1541473" indent="-220210" defTabSz="914485" eaLnBrk="0" hangingPunct="0">
              <a:defRPr>
                <a:solidFill>
                  <a:schemeClr val="tx1"/>
                </a:solidFill>
                <a:latin typeface="Arial" charset="0"/>
              </a:defRPr>
            </a:lvl4pPr>
            <a:lvl5pPr marL="1981893" indent="-220210" defTabSz="914485" eaLnBrk="0" hangingPunct="0">
              <a:defRPr>
                <a:solidFill>
                  <a:schemeClr val="tx1"/>
                </a:solidFill>
                <a:latin typeface="Arial" charset="0"/>
              </a:defRPr>
            </a:lvl5pPr>
            <a:lvl6pPr marL="2422314" indent="-220210" defTabSz="914485" eaLnBrk="0" fontAlgn="base" hangingPunct="0">
              <a:spcBef>
                <a:spcPct val="0"/>
              </a:spcBef>
              <a:spcAft>
                <a:spcPct val="0"/>
              </a:spcAft>
              <a:defRPr>
                <a:solidFill>
                  <a:schemeClr val="tx1"/>
                </a:solidFill>
                <a:latin typeface="Arial" charset="0"/>
              </a:defRPr>
            </a:lvl6pPr>
            <a:lvl7pPr marL="2862735" indent="-220210" defTabSz="914485" eaLnBrk="0" fontAlgn="base" hangingPunct="0">
              <a:spcBef>
                <a:spcPct val="0"/>
              </a:spcBef>
              <a:spcAft>
                <a:spcPct val="0"/>
              </a:spcAft>
              <a:defRPr>
                <a:solidFill>
                  <a:schemeClr val="tx1"/>
                </a:solidFill>
                <a:latin typeface="Arial" charset="0"/>
              </a:defRPr>
            </a:lvl7pPr>
            <a:lvl8pPr marL="3303156" indent="-220210" defTabSz="914485" eaLnBrk="0" fontAlgn="base" hangingPunct="0">
              <a:spcBef>
                <a:spcPct val="0"/>
              </a:spcBef>
              <a:spcAft>
                <a:spcPct val="0"/>
              </a:spcAft>
              <a:defRPr>
                <a:solidFill>
                  <a:schemeClr val="tx1"/>
                </a:solidFill>
                <a:latin typeface="Arial" charset="0"/>
              </a:defRPr>
            </a:lvl8pPr>
            <a:lvl9pPr marL="3743576" indent="-220210" defTabSz="914485" eaLnBrk="0" fontAlgn="base" hangingPunct="0">
              <a:spcBef>
                <a:spcPct val="0"/>
              </a:spcBef>
              <a:spcAft>
                <a:spcPct val="0"/>
              </a:spcAft>
              <a:defRPr>
                <a:solidFill>
                  <a:schemeClr val="tx1"/>
                </a:solidFill>
                <a:latin typeface="Arial" charset="0"/>
              </a:defRPr>
            </a:lvl9pPr>
          </a:lstStyle>
          <a:p>
            <a:pPr eaLnBrk="1" hangingPunct="1"/>
            <a:fld id="{9AD9D67E-EF9A-451C-835E-BB91368BF63D}" type="slidenum">
              <a:rPr lang="en-US"/>
              <a:pPr eaLnBrk="1" hangingPunct="1"/>
              <a:t>17</a:t>
            </a:fld>
            <a:endParaRPr lang="en-US"/>
          </a:p>
        </p:txBody>
      </p:sp>
      <p:sp>
        <p:nvSpPr>
          <p:cNvPr id="84995" name="Rectangle 7"/>
          <p:cNvSpPr txBox="1">
            <a:spLocks noGrp="1" noChangeArrowheads="1"/>
          </p:cNvSpPr>
          <p:nvPr/>
        </p:nvSpPr>
        <p:spPr bwMode="auto">
          <a:xfrm>
            <a:off x="3884985" y="8684650"/>
            <a:ext cx="2971496" cy="45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b"/>
          <a:lstStyle>
            <a:lvl1pPr defTabSz="947738" eaLnBrk="0" hangingPunct="0">
              <a:defRPr>
                <a:solidFill>
                  <a:schemeClr val="tx1"/>
                </a:solidFill>
                <a:latin typeface="Arial" charset="0"/>
              </a:defRPr>
            </a:lvl1pPr>
            <a:lvl2pPr marL="742950" indent="-285750" defTabSz="947738" eaLnBrk="0" hangingPunct="0">
              <a:defRPr>
                <a:solidFill>
                  <a:schemeClr val="tx1"/>
                </a:solidFill>
                <a:latin typeface="Arial" charset="0"/>
              </a:defRPr>
            </a:lvl2pPr>
            <a:lvl3pPr marL="1143000" indent="-228600" defTabSz="947738" eaLnBrk="0" hangingPunct="0">
              <a:defRPr>
                <a:solidFill>
                  <a:schemeClr val="tx1"/>
                </a:solidFill>
                <a:latin typeface="Arial" charset="0"/>
              </a:defRPr>
            </a:lvl3pPr>
            <a:lvl4pPr marL="1600200" indent="-228600" defTabSz="947738" eaLnBrk="0" hangingPunct="0">
              <a:defRPr>
                <a:solidFill>
                  <a:schemeClr val="tx1"/>
                </a:solidFill>
                <a:latin typeface="Arial" charset="0"/>
              </a:defRPr>
            </a:lvl4pPr>
            <a:lvl5pPr marL="2057400" indent="-228600" defTabSz="947738" eaLnBrk="0" hangingPunct="0">
              <a:defRPr>
                <a:solidFill>
                  <a:schemeClr val="tx1"/>
                </a:solidFill>
                <a:latin typeface="Arial" charset="0"/>
              </a:defRPr>
            </a:lvl5pPr>
            <a:lvl6pPr marL="2514600" indent="-228600" defTabSz="947738" eaLnBrk="0" fontAlgn="base" hangingPunct="0">
              <a:spcBef>
                <a:spcPct val="0"/>
              </a:spcBef>
              <a:spcAft>
                <a:spcPct val="0"/>
              </a:spcAft>
              <a:defRPr>
                <a:solidFill>
                  <a:schemeClr val="tx1"/>
                </a:solidFill>
                <a:latin typeface="Arial" charset="0"/>
              </a:defRPr>
            </a:lvl6pPr>
            <a:lvl7pPr marL="2971800" indent="-228600" defTabSz="947738" eaLnBrk="0" fontAlgn="base" hangingPunct="0">
              <a:spcBef>
                <a:spcPct val="0"/>
              </a:spcBef>
              <a:spcAft>
                <a:spcPct val="0"/>
              </a:spcAft>
              <a:defRPr>
                <a:solidFill>
                  <a:schemeClr val="tx1"/>
                </a:solidFill>
                <a:latin typeface="Arial" charset="0"/>
              </a:defRPr>
            </a:lvl7pPr>
            <a:lvl8pPr marL="3429000" indent="-228600" defTabSz="947738" eaLnBrk="0" fontAlgn="base" hangingPunct="0">
              <a:spcBef>
                <a:spcPct val="0"/>
              </a:spcBef>
              <a:spcAft>
                <a:spcPct val="0"/>
              </a:spcAft>
              <a:defRPr>
                <a:solidFill>
                  <a:schemeClr val="tx1"/>
                </a:solidFill>
                <a:latin typeface="Arial" charset="0"/>
              </a:defRPr>
            </a:lvl8pPr>
            <a:lvl9pPr marL="3886200" indent="-228600" defTabSz="947738" eaLnBrk="0" fontAlgn="base" hangingPunct="0">
              <a:spcBef>
                <a:spcPct val="0"/>
              </a:spcBef>
              <a:spcAft>
                <a:spcPct val="0"/>
              </a:spcAft>
              <a:defRPr>
                <a:solidFill>
                  <a:schemeClr val="tx1"/>
                </a:solidFill>
                <a:latin typeface="Arial" charset="0"/>
              </a:defRPr>
            </a:lvl9pPr>
          </a:lstStyle>
          <a:p>
            <a:pPr algn="r" eaLnBrk="1" hangingPunct="1"/>
            <a:fld id="{E994D12C-1F40-426D-B407-05EA8E3BAF5A}" type="slidenum">
              <a:rPr lang="en-US" sz="1200"/>
              <a:pPr algn="r" eaLnBrk="1" hangingPunct="1"/>
              <a:t>17</a:t>
            </a:fld>
            <a:endParaRPr lang="en-US" sz="1200"/>
          </a:p>
        </p:txBody>
      </p:sp>
      <p:sp>
        <p:nvSpPr>
          <p:cNvPr id="84996" name="Rectangle 2"/>
          <p:cNvSpPr>
            <a:spLocks noGrp="1" noRot="1" noChangeAspect="1" noChangeArrowheads="1" noTextEdit="1"/>
          </p:cNvSpPr>
          <p:nvPr>
            <p:ph type="sldImg"/>
          </p:nvPr>
        </p:nvSpPr>
        <p:spPr>
          <a:ln/>
        </p:spPr>
      </p:sp>
      <p:sp>
        <p:nvSpPr>
          <p:cNvPr id="849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lstStyle/>
          <a:p>
            <a:pPr eaLnBrk="1" hangingPunct="1"/>
            <a:r>
              <a:rPr lang="en-US" dirty="0" smtClean="0"/>
              <a:t>Placing the components on the right spatial context matters especially when generating soil properties.</a:t>
            </a:r>
            <a:r>
              <a:rPr lang="en-US" baseline="0" dirty="0" smtClean="0"/>
              <a:t> </a:t>
            </a:r>
          </a:p>
          <a:p>
            <a:pPr eaLnBrk="1" hangingPunct="1"/>
            <a:r>
              <a:rPr lang="en-US" baseline="0" dirty="0" smtClean="0"/>
              <a:t>As of today, attributing classes with properties is still more efficient and affordable approach of spatially predicting soil properties compared to using measured data at point locations. We may need a lot of points, and in the next example hopefully it will become clear or self-evident.  </a:t>
            </a:r>
            <a:r>
              <a:rPr lang="en-US" dirty="0" smtClean="0"/>
              <a:t> </a:t>
            </a:r>
          </a:p>
          <a:p>
            <a:pPr eaLnBrk="1" hangingPunct="1"/>
            <a:endParaRPr lang="en-US" dirty="0" smtClean="0"/>
          </a:p>
          <a:p>
            <a:pPr eaLnBrk="1" hangingPunct="1"/>
            <a:r>
              <a:rPr lang="en-US" dirty="0" smtClean="0"/>
              <a:t>In the SSURGO soil depth map we can see clearly the “edge effect” or “Frankenstein effect” and the discontinuity of soil depth with slope position. </a:t>
            </a:r>
          </a:p>
          <a:p>
            <a:pPr eaLnBrk="1" hangingPunct="1"/>
            <a:r>
              <a:rPr lang="en-US" dirty="0" smtClean="0"/>
              <a:t>Big deal one might think but we need to address it for various reasons,</a:t>
            </a:r>
            <a:r>
              <a:rPr lang="en-US" baseline="0" dirty="0" smtClean="0"/>
              <a:t> some being:</a:t>
            </a:r>
            <a:endParaRPr lang="en-US" dirty="0" smtClean="0"/>
          </a:p>
          <a:p>
            <a:pPr eaLnBrk="1" hangingPunct="1"/>
            <a:r>
              <a:rPr lang="en-US" dirty="0" smtClean="0"/>
              <a:t>	</a:t>
            </a:r>
          </a:p>
          <a:p>
            <a:pPr eaLnBrk="1" hangingPunct="1"/>
            <a:r>
              <a:rPr lang="en-US" dirty="0" smtClean="0"/>
              <a:t>	Credibility</a:t>
            </a:r>
          </a:p>
          <a:p>
            <a:pPr eaLnBrk="1" hangingPunct="1"/>
            <a:r>
              <a:rPr lang="en-US" dirty="0" smtClean="0"/>
              <a:t>	Modeling at regional scales</a:t>
            </a:r>
          </a:p>
          <a:p>
            <a:pPr eaLnBrk="1" hangingPunct="1"/>
            <a:r>
              <a:rPr lang="en-US" dirty="0" smtClean="0"/>
              <a:t>	Management regional scales</a:t>
            </a:r>
          </a:p>
          <a:p>
            <a:pPr eaLnBrk="1" hangingPunct="1"/>
            <a:endParaRPr lang="en-US" dirty="0" smtClean="0"/>
          </a:p>
          <a:p>
            <a:pPr eaLnBrk="1" hangingPunct="1"/>
            <a:r>
              <a:rPr lang="en-US" dirty="0" smtClean="0"/>
              <a:t>and more importantly because we know it is not realistic as most of soil properties vary gradually along the slope or other terrain features. We</a:t>
            </a:r>
            <a:r>
              <a:rPr lang="en-US" baseline="0" dirty="0" smtClean="0"/>
              <a:t> all know about Upper and Lower Limits (ranges) about most of the soil properties and how these ranges overlap among many components, which basically admits by default that statistically there are no differences between two components for which the ranges in properties overlap. </a:t>
            </a:r>
            <a:endParaRPr lang="en-US" dirty="0" smtClean="0"/>
          </a:p>
          <a:p>
            <a:pPr eaLnBrk="1" hangingPunct="1"/>
            <a:endParaRPr lang="en-US" dirty="0" smtClean="0"/>
          </a:p>
          <a:p>
            <a:pPr eaLnBrk="1" hangingPunct="1"/>
            <a:r>
              <a:rPr lang="en-US" dirty="0" smtClean="0"/>
              <a:t>When looking at the Continuous soil depth map</a:t>
            </a:r>
            <a:r>
              <a:rPr lang="en-US" baseline="0" dirty="0" smtClean="0"/>
              <a:t> one can see the pattern distribution that matches that of the landscape. This is a landscape known also as loess over sandstone and shale and because it is a relatively old landscape it has developed in three main distinct units (summits, slopes and flood plains).</a:t>
            </a:r>
          </a:p>
          <a:p>
            <a:pPr eaLnBrk="1" hangingPunct="1"/>
            <a:r>
              <a:rPr lang="en-US" baseline="0" dirty="0" smtClean="0"/>
              <a:t>Along the slopes there are sandstone benches (yellow “ribs”) where the soils are very shallow not more than 20 cm if not less. On the other hand the summits (darker) are loess caps with deep soils and floodplains (darker) are also depositional areas with deep soils as well.</a:t>
            </a:r>
          </a:p>
          <a:p>
            <a:pPr eaLnBrk="1" hangingPunct="1"/>
            <a:r>
              <a:rPr lang="en-US" baseline="0" dirty="0" smtClean="0"/>
              <a:t>This spatial representation is closer to the reality at least pattern wise, however, it is important to know how much closer is this map to the measured values (if available).</a:t>
            </a:r>
          </a:p>
          <a:p>
            <a:pPr eaLnBrk="1" hangingPunct="1"/>
            <a:endParaRPr lang="en-US" baseline="0" dirty="0" smtClean="0"/>
          </a:p>
          <a:p>
            <a:pPr eaLnBrk="1" hangingPunct="1"/>
            <a:r>
              <a:rPr lang="en-US" baseline="0" dirty="0" smtClean="0"/>
              <a:t>We indeed did some validation of this map at the green points that were stratified by major landscape positions but that were then randomly assigned within each position. There is a total of 95 points equally distributed among three major landscape positions.</a:t>
            </a:r>
          </a:p>
          <a:p>
            <a:pPr eaLnBrk="1" hangingPunct="1"/>
            <a:endParaRPr lang="en-US" baseline="0" dirty="0" smtClean="0"/>
          </a:p>
          <a:p>
            <a:pPr eaLnBrk="1" hangingPunct="1"/>
            <a:r>
              <a:rPr lang="en-US" baseline="0" dirty="0" smtClean="0"/>
              <a:t> </a:t>
            </a:r>
            <a:endParaRPr lang="en-US" dirty="0" smtClean="0"/>
          </a:p>
          <a:p>
            <a:pPr eaLnBrk="1" hangingPunct="1"/>
            <a:endParaRPr lang="en-US" dirty="0" smtClean="0"/>
          </a:p>
        </p:txBody>
      </p:sp>
    </p:spTree>
    <p:extLst>
      <p:ext uri="{BB962C8B-B14F-4D97-AF65-F5344CB8AC3E}">
        <p14:creationId xmlns:p14="http://schemas.microsoft.com/office/powerpoint/2010/main" val="415213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 of curiosity</a:t>
            </a:r>
            <a:r>
              <a:rPr lang="en-US" baseline="0" dirty="0" smtClean="0"/>
              <a:t> we tried to asses the predicted maps based on OSD, PSS and SSURGO.</a:t>
            </a:r>
          </a:p>
          <a:p>
            <a:endParaRPr lang="en-US" dirty="0" smtClean="0"/>
          </a:p>
          <a:p>
            <a:r>
              <a:rPr lang="en-US" dirty="0" smtClean="0"/>
              <a:t>Overall, the difference between the mean measured and mean predicted depth to lithic/</a:t>
            </a:r>
            <a:r>
              <a:rPr lang="en-US" dirty="0" err="1" smtClean="0"/>
              <a:t>paralithic</a:t>
            </a:r>
            <a:r>
              <a:rPr lang="en-US" dirty="0" smtClean="0"/>
              <a:t> of all data sources combined for all the geo-referenced points was 26 cm and statistically significant. </a:t>
            </a:r>
          </a:p>
          <a:p>
            <a:r>
              <a:rPr lang="en-US" dirty="0" smtClean="0"/>
              <a:t>The mean SSURGO difference for the summit was 95 cm and statistically significant compared to OSD </a:t>
            </a:r>
          </a:p>
          <a:p>
            <a:r>
              <a:rPr lang="en-US" dirty="0" smtClean="0"/>
              <a:t>and continuous terrain attribute soil map.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mean difference for continuous terrain attribute soil map for the </a:t>
            </a:r>
            <a:r>
              <a:rPr lang="en-US" dirty="0" err="1" smtClean="0"/>
              <a:t>toeslope</a:t>
            </a:r>
            <a:r>
              <a:rPr lang="en-US" dirty="0" smtClean="0"/>
              <a:t> was 31 cm which was statistically lower than SSURGO and OSD.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may seem trivial but it another source of uncertainty inserted into the predicted maps simply due to the source differences. Something we as soil scientist are aware of but not most of the outside users.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The Data Files in different formats will be used for this exercise (if time permitted):</a:t>
            </a:r>
          </a:p>
          <a:p>
            <a:r>
              <a:rPr lang="en-US" dirty="0" err="1" smtClean="0"/>
              <a:t>Dillon_Cr_WSH</a:t>
            </a:r>
            <a:r>
              <a:rPr lang="en-US" dirty="0" smtClean="0"/>
              <a:t>_ SD_TA.xlsx</a:t>
            </a:r>
          </a:p>
          <a:p>
            <a:r>
              <a:rPr lang="en-US" dirty="0" err="1" smtClean="0"/>
              <a:t>Dillon_Cr_WSH</a:t>
            </a:r>
            <a:r>
              <a:rPr lang="en-US" dirty="0" smtClean="0"/>
              <a:t>_ SD_TA.txt</a:t>
            </a:r>
          </a:p>
          <a:p>
            <a:r>
              <a:rPr lang="en-US" dirty="0" err="1" smtClean="0"/>
              <a:t>Dillon_Cr_WSH</a:t>
            </a:r>
            <a:r>
              <a:rPr lang="en-US" dirty="0" smtClean="0"/>
              <a:t>_ SD_TA.csv</a:t>
            </a:r>
          </a:p>
          <a:p>
            <a:endParaRPr lang="en-US" dirty="0" smtClean="0"/>
          </a:p>
          <a:p>
            <a:r>
              <a:rPr lang="en-US" dirty="0" smtClean="0"/>
              <a:t>Projection: NAD83 UTM 16N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Exercise: A simple R code to conduct regressions and some residuals and plot them graphically. Other comparisons can be run and be stratified by three major slope positions (</a:t>
            </a:r>
            <a:r>
              <a:rPr lang="en-US" baseline="0" dirty="0" err="1" smtClean="0"/>
              <a:t>Toeslope</a:t>
            </a:r>
            <a:r>
              <a:rPr lang="en-US" baseline="0" dirty="0" smtClean="0"/>
              <a:t>,  Summit, </a:t>
            </a:r>
            <a:r>
              <a:rPr lang="en-US" baseline="0" dirty="0" err="1" smtClean="0"/>
              <a:t>Backslope</a:t>
            </a:r>
            <a:r>
              <a:rPr lang="en-US" baseline="0" dirty="0" smtClean="0"/>
              <a:t>). Print the info to see the model performance.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E63EE22-9080-48D5-AE87-ADEECACF816B}" type="slidenum">
              <a:rPr lang="en-US" smtClean="0"/>
              <a:t>18</a:t>
            </a:fld>
            <a:endParaRPr lang="en-US"/>
          </a:p>
        </p:txBody>
      </p:sp>
    </p:spTree>
    <p:extLst>
      <p:ext uri="{BB962C8B-B14F-4D97-AF65-F5344CB8AC3E}">
        <p14:creationId xmlns:p14="http://schemas.microsoft.com/office/powerpoint/2010/main" val="3977109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move to another model MLR. In this example we predict soil depth based on the relationships with</a:t>
            </a:r>
            <a:r>
              <a:rPr lang="en-US" baseline="0" dirty="0" smtClean="0"/>
              <a:t> terrain attributes.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4D9C179D-3554-41BC-AC19-3AEE0A69A76C}" type="slidenum">
              <a:rPr lang="en-US" smtClean="0"/>
              <a:t>19</a:t>
            </a:fld>
            <a:endParaRPr lang="en-US"/>
          </a:p>
        </p:txBody>
      </p:sp>
    </p:spTree>
    <p:extLst>
      <p:ext uri="{BB962C8B-B14F-4D97-AF65-F5344CB8AC3E}">
        <p14:creationId xmlns:p14="http://schemas.microsoft.com/office/powerpoint/2010/main" val="2829596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looking at the relationships between soil depth and terrain attributes but also between terrain</a:t>
            </a:r>
            <a:r>
              <a:rPr lang="en-US" baseline="0" dirty="0" smtClean="0"/>
              <a:t> attributes themselves at the 95 field observations. All the data is in the files provided as part of this example:</a:t>
            </a:r>
          </a:p>
          <a:p>
            <a:endParaRPr lang="en-US" dirty="0" smtClean="0"/>
          </a:p>
          <a:p>
            <a:r>
              <a:rPr lang="en-US" dirty="0" smtClean="0"/>
              <a:t>Dillon_Cr_WSH_ SD_TA.xlsx</a:t>
            </a:r>
          </a:p>
          <a:p>
            <a:r>
              <a:rPr lang="en-US" dirty="0" smtClean="0"/>
              <a:t>Dillon_Cr_WSH_ SD_TA.txt</a:t>
            </a:r>
          </a:p>
          <a:p>
            <a:r>
              <a:rPr lang="en-US" dirty="0" smtClean="0"/>
              <a:t>Dillon_Cr_WSH_ SD_TA.csv</a:t>
            </a:r>
          </a:p>
          <a:p>
            <a:endParaRPr lang="en-US" dirty="0" smtClean="0"/>
          </a:p>
          <a:p>
            <a:r>
              <a:rPr lang="en-US" dirty="0" smtClean="0"/>
              <a:t>Projection: NAD83 UTM 16N</a:t>
            </a:r>
          </a:p>
          <a:p>
            <a:endParaRPr lang="en-US" baseline="0" dirty="0" smtClean="0"/>
          </a:p>
          <a:p>
            <a:r>
              <a:rPr lang="en-US" baseline="0" dirty="0" smtClean="0"/>
              <a:t>As expected there is a negative relationship between soil depth and slope and that makes perfect sense, I suppose. Notice also how altitude above channel network (</a:t>
            </a:r>
            <a:r>
              <a:rPr lang="en-US" baseline="0" dirty="0" err="1" smtClean="0"/>
              <a:t>aachn</a:t>
            </a:r>
            <a:r>
              <a:rPr lang="en-US" baseline="0" dirty="0" smtClean="0"/>
              <a:t>) and elevation are positively correlated.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20</a:t>
            </a:fld>
            <a:endParaRPr lang="en-US"/>
          </a:p>
        </p:txBody>
      </p:sp>
    </p:spTree>
    <p:extLst>
      <p:ext uri="{BB962C8B-B14F-4D97-AF65-F5344CB8AC3E}">
        <p14:creationId xmlns:p14="http://schemas.microsoft.com/office/powerpoint/2010/main" val="425688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established some common understanding, addressing the sources of the uncertainties is similar</a:t>
            </a:r>
            <a:r>
              <a:rPr lang="en-US" baseline="0" dirty="0" smtClean="0"/>
              <a:t> </a:t>
            </a:r>
            <a:r>
              <a:rPr lang="en-US" baseline="0" smtClean="0"/>
              <a:t>to peeling </a:t>
            </a:r>
            <a:r>
              <a:rPr lang="en-US" baseline="0" dirty="0" smtClean="0"/>
              <a:t>onion rings. There are many layers of uncertainty and each time we measure or make a decision the uncertainty by default follows. </a:t>
            </a:r>
            <a:r>
              <a:rPr lang="en-US" dirty="0" smtClean="0"/>
              <a:t> </a:t>
            </a:r>
          </a:p>
          <a:p>
            <a:endParaRPr lang="en-US" dirty="0" smtClean="0"/>
          </a:p>
          <a:p>
            <a:r>
              <a:rPr lang="en-US" dirty="0" smtClean="0"/>
              <a:t>The question then becomes about the influence of these sources (measurements or decisions) on the uncertainty predictions. </a:t>
            </a:r>
          </a:p>
          <a:p>
            <a:endParaRPr lang="en-US" dirty="0" smtClean="0"/>
          </a:p>
          <a:p>
            <a:r>
              <a:rPr lang="en-US" dirty="0" smtClean="0"/>
              <a:t>More specifically, Can we quantify their magnitude and bias and </a:t>
            </a:r>
          </a:p>
          <a:p>
            <a:r>
              <a:rPr lang="en-US" dirty="0" smtClean="0"/>
              <a:t>how than can these be incorporated into the predictions? </a:t>
            </a:r>
          </a:p>
          <a:p>
            <a:endParaRPr lang="en-US" dirty="0" smtClean="0"/>
          </a:p>
          <a:p>
            <a:r>
              <a:rPr lang="en-US" dirty="0" smtClean="0"/>
              <a:t>The examples that follow elaborate on some of the sources or errors/uncertainties related</a:t>
            </a:r>
            <a:r>
              <a:rPr lang="en-US" baseline="0" dirty="0" smtClean="0"/>
              <a:t> to Soil Survey in particular. We will try to go down the list and provide some quantitative assessment of the errors/uncertainties. </a:t>
            </a:r>
          </a:p>
          <a:p>
            <a:endParaRPr lang="en-US" baseline="0" dirty="0" smtClean="0"/>
          </a:p>
          <a:p>
            <a:r>
              <a:rPr lang="en-US" baseline="0" dirty="0" smtClean="0"/>
              <a:t>We may come short of reasonable solutions, something to think about. </a:t>
            </a:r>
            <a:r>
              <a:rPr lang="en-US" dirty="0" smtClean="0"/>
              <a:t> </a:t>
            </a:r>
          </a:p>
          <a:p>
            <a:endParaRPr lang="en-US" dirty="0"/>
          </a:p>
        </p:txBody>
      </p:sp>
      <p:sp>
        <p:nvSpPr>
          <p:cNvPr id="4" name="Slide Number Placeholder 3"/>
          <p:cNvSpPr>
            <a:spLocks noGrp="1"/>
          </p:cNvSpPr>
          <p:nvPr>
            <p:ph type="sldNum" sz="quarter" idx="10"/>
          </p:nvPr>
        </p:nvSpPr>
        <p:spPr/>
        <p:txBody>
          <a:bodyPr/>
          <a:lstStyle/>
          <a:p>
            <a:fld id="{21A182CB-BE1F-41C4-9485-D079DFD144D2}" type="slidenum">
              <a:rPr lang="en-US" smtClean="0"/>
              <a:pPr/>
              <a:t>3</a:t>
            </a:fld>
            <a:endParaRPr lang="en-US"/>
          </a:p>
        </p:txBody>
      </p:sp>
    </p:spTree>
    <p:extLst>
      <p:ext uri="{BB962C8B-B14F-4D97-AF65-F5344CB8AC3E}">
        <p14:creationId xmlns:p14="http://schemas.microsoft.com/office/powerpoint/2010/main" val="3395656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relationships are present but the strength of them varies for the 90m grid resolution.</a:t>
            </a:r>
          </a:p>
          <a:p>
            <a:endParaRPr lang="en-US" dirty="0" smtClean="0"/>
          </a:p>
          <a:p>
            <a:r>
              <a:rPr lang="en-US" dirty="0" smtClean="0"/>
              <a:t>So, why is this important and what does it mean in terms of data sources to be used for modeling and how does this effect the predictions</a:t>
            </a:r>
            <a:r>
              <a:rPr lang="en-US" baseline="0" dirty="0" smtClean="0"/>
              <a:t> based on MLR.</a:t>
            </a:r>
          </a:p>
          <a:p>
            <a:endParaRPr lang="en-US" baseline="0" dirty="0" smtClean="0"/>
          </a:p>
          <a:p>
            <a:r>
              <a:rPr lang="en-US" baseline="0" dirty="0" smtClean="0"/>
              <a:t>Things to consider:</a:t>
            </a:r>
          </a:p>
          <a:p>
            <a:r>
              <a:rPr lang="en-US" baseline="0" dirty="0" smtClean="0"/>
              <a:t>Number of predictors (parameters); </a:t>
            </a:r>
          </a:p>
          <a:p>
            <a:r>
              <a:rPr lang="en-US" baseline="0" dirty="0" smtClean="0"/>
              <a:t>Their predictive power;</a:t>
            </a:r>
          </a:p>
          <a:p>
            <a:r>
              <a:rPr lang="en-US" baseline="0" dirty="0" smtClean="0"/>
              <a:t>Co-linearity;</a:t>
            </a:r>
          </a:p>
          <a:p>
            <a:r>
              <a:rPr lang="en-US" baseline="0" dirty="0" smtClean="0"/>
              <a:t>Others</a:t>
            </a:r>
          </a:p>
          <a:p>
            <a:endParaRPr lang="en-US" baseline="0" dirty="0" smtClean="0"/>
          </a:p>
          <a:p>
            <a:endParaRPr lang="en-US" baseline="0" dirty="0" smtClean="0"/>
          </a:p>
          <a:p>
            <a:r>
              <a:rPr lang="en-US" baseline="0" dirty="0" smtClean="0"/>
              <a:t>After having a discussion then we move to the next slide.</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21</a:t>
            </a:fld>
            <a:endParaRPr lang="en-US"/>
          </a:p>
        </p:txBody>
      </p:sp>
    </p:spTree>
    <p:extLst>
      <p:ext uri="{BB962C8B-B14F-4D97-AF65-F5344CB8AC3E}">
        <p14:creationId xmlns:p14="http://schemas.microsoft.com/office/powerpoint/2010/main" val="4229980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that there are</a:t>
            </a:r>
            <a:r>
              <a:rPr lang="en-US" baseline="0" dirty="0" smtClean="0"/>
              <a:t> slight differences between the grid resolutions not so much in terms of mean, RMSE and R2 but in terms of the importance of predictive parameters.</a:t>
            </a:r>
          </a:p>
          <a:p>
            <a:endParaRPr lang="en-US" baseline="0" dirty="0" smtClean="0"/>
          </a:p>
          <a:p>
            <a:r>
              <a:rPr lang="en-US" baseline="0" dirty="0" smtClean="0"/>
              <a:t>In other words the models now are different based on the resolution and most likely will generate different predictions. </a:t>
            </a:r>
          </a:p>
          <a:p>
            <a:endParaRPr lang="en-US" baseline="0" dirty="0" smtClean="0"/>
          </a:p>
          <a:p>
            <a:r>
              <a:rPr lang="en-US" baseline="0" dirty="0" smtClean="0"/>
              <a:t>Questions to consider: </a:t>
            </a:r>
          </a:p>
          <a:p>
            <a:r>
              <a:rPr lang="en-US" baseline="0" dirty="0" smtClean="0"/>
              <a:t>Which one to use? </a:t>
            </a:r>
          </a:p>
          <a:p>
            <a:r>
              <a:rPr lang="en-US" baseline="0" dirty="0" smtClean="0"/>
              <a:t>How do we decide which in is better?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22</a:t>
            </a:fld>
            <a:endParaRPr lang="en-US"/>
          </a:p>
        </p:txBody>
      </p:sp>
    </p:spTree>
    <p:extLst>
      <p:ext uri="{BB962C8B-B14F-4D97-AF65-F5344CB8AC3E}">
        <p14:creationId xmlns:p14="http://schemas.microsoft.com/office/powerpoint/2010/main" val="888865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cross-validation</a:t>
            </a:r>
            <a:r>
              <a:rPr lang="en-US" baseline="0" dirty="0" smtClean="0"/>
              <a:t> (or internal one) suggests that the model is very good and explains about 50% of the variability in predictions. The only issue with this validation is that it uses the same data. In other words it is not independent and suffers from “pat your self on the back’ syndrome.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Exercise: A simple R code to explore data (co-linearity etc.), multiple regressions and some residuals and plot them graphically. Print the info to see the model performance.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data set to be used:</a:t>
            </a:r>
          </a:p>
          <a:p>
            <a:r>
              <a:rPr lang="en-US" dirty="0" err="1" smtClean="0"/>
              <a:t>Dillon_Cr_WSH</a:t>
            </a:r>
            <a:r>
              <a:rPr lang="en-US" dirty="0" smtClean="0"/>
              <a:t>_ SD_TA.xlsx</a:t>
            </a:r>
          </a:p>
          <a:p>
            <a:r>
              <a:rPr lang="en-US" dirty="0" err="1" smtClean="0"/>
              <a:t>Dillon_Cr_WSH</a:t>
            </a:r>
            <a:r>
              <a:rPr lang="en-US" dirty="0" smtClean="0"/>
              <a:t>_ SD_TA.txt</a:t>
            </a:r>
          </a:p>
          <a:p>
            <a:r>
              <a:rPr lang="en-US" dirty="0" err="1" smtClean="0"/>
              <a:t>Dillon_Cr_WSH</a:t>
            </a:r>
            <a:r>
              <a:rPr lang="en-US" dirty="0" smtClean="0"/>
              <a:t>_ SD_TA.csv</a:t>
            </a:r>
          </a:p>
          <a:p>
            <a:endParaRPr lang="en-US" dirty="0" smtClean="0"/>
          </a:p>
          <a:p>
            <a:r>
              <a:rPr lang="en-US" dirty="0" smtClean="0"/>
              <a:t>Projection: NAD83 UTM 16N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r>
              <a:rPr lang="en-US" baseline="0" dirty="0" smtClean="0"/>
              <a:t>Questions to consider:</a:t>
            </a:r>
          </a:p>
          <a:p>
            <a:r>
              <a:rPr lang="en-US" baseline="0" dirty="0" smtClean="0"/>
              <a:t>Is this reasonable to do? How would we improve the predictions and what would be a better independent validation approach.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23</a:t>
            </a:fld>
            <a:endParaRPr lang="en-US"/>
          </a:p>
        </p:txBody>
      </p:sp>
    </p:spTree>
    <p:extLst>
      <p:ext uri="{BB962C8B-B14F-4D97-AF65-F5344CB8AC3E}">
        <p14:creationId xmlns:p14="http://schemas.microsoft.com/office/powerpoint/2010/main" val="4196989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move to few  other models:</a:t>
            </a:r>
          </a:p>
          <a:p>
            <a:endParaRPr lang="en-US" dirty="0" smtClean="0"/>
          </a:p>
          <a:p>
            <a:r>
              <a:rPr lang="en-US" dirty="0" smtClean="0"/>
              <a:t>Decision Tree (DT), </a:t>
            </a:r>
          </a:p>
          <a:p>
            <a:r>
              <a:rPr lang="en-US" dirty="0" smtClean="0"/>
              <a:t>Random Forest (RF) and </a:t>
            </a:r>
          </a:p>
          <a:p>
            <a:r>
              <a:rPr lang="en-US" dirty="0" smtClean="0"/>
              <a:t>Kriging. </a:t>
            </a:r>
          </a:p>
          <a:p>
            <a:endParaRPr lang="en-US" dirty="0" smtClean="0"/>
          </a:p>
          <a:p>
            <a:r>
              <a:rPr lang="en-US" dirty="0" smtClean="0"/>
              <a:t>In this examples we predict soil depth based on the relationships with</a:t>
            </a:r>
            <a:r>
              <a:rPr lang="en-US" baseline="0" dirty="0" smtClean="0"/>
              <a:t> terrain attributes.</a:t>
            </a:r>
          </a:p>
          <a:p>
            <a:endParaRPr lang="en-US" baseline="0" dirty="0" smtClean="0"/>
          </a:p>
          <a:p>
            <a:r>
              <a:rPr lang="en-US" baseline="0" dirty="0" smtClean="0"/>
              <a:t>We will use the same data set:</a:t>
            </a:r>
          </a:p>
          <a:p>
            <a:r>
              <a:rPr lang="en-US" dirty="0" smtClean="0"/>
              <a:t>Data Files in different formats:</a:t>
            </a:r>
          </a:p>
          <a:p>
            <a:r>
              <a:rPr lang="en-US" dirty="0" smtClean="0"/>
              <a:t>Dillon_Cr_WSH_ SD_TA.xlsx</a:t>
            </a:r>
          </a:p>
          <a:p>
            <a:r>
              <a:rPr lang="en-US" dirty="0" smtClean="0"/>
              <a:t>Dillon_Cr_WSH_ SD_TA.txt</a:t>
            </a:r>
          </a:p>
          <a:p>
            <a:r>
              <a:rPr lang="en-US" dirty="0" smtClean="0"/>
              <a:t>Dillon_Cr_WSH_ SD_TA.csv</a:t>
            </a:r>
          </a:p>
          <a:p>
            <a:endParaRPr lang="en-US" dirty="0" smtClean="0"/>
          </a:p>
          <a:p>
            <a:r>
              <a:rPr lang="en-US" dirty="0" smtClean="0"/>
              <a:t>Projection: NAD83 UTM 16N</a:t>
            </a:r>
          </a:p>
          <a:p>
            <a:endParaRPr lang="en-US" baseline="0" dirty="0" smtClean="0"/>
          </a:p>
          <a:p>
            <a:r>
              <a:rPr lang="en-US" dirty="0" smtClean="0"/>
              <a:t>Exercise: R</a:t>
            </a:r>
            <a:r>
              <a:rPr lang="en-US" baseline="0" dirty="0" smtClean="0"/>
              <a:t> code to run a single DT, </a:t>
            </a:r>
            <a:r>
              <a:rPr lang="en-US" b="1" baseline="0" dirty="0" smtClean="0"/>
              <a:t>RF</a:t>
            </a:r>
            <a:r>
              <a:rPr lang="en-US" baseline="0" dirty="0" smtClean="0"/>
              <a:t> Kriging/RG, etc. with cross validations.</a:t>
            </a:r>
          </a:p>
          <a:p>
            <a:r>
              <a:rPr lang="en-US" baseline="0" dirty="0" smtClean="0"/>
              <a:t>The only example done is Random Forest (RF) for the next few slides.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4D9C179D-3554-41BC-AC19-3AEE0A69A76C}" type="slidenum">
              <a:rPr lang="en-US" smtClean="0"/>
              <a:t>24</a:t>
            </a:fld>
            <a:endParaRPr lang="en-US"/>
          </a:p>
        </p:txBody>
      </p:sp>
    </p:spTree>
    <p:extLst>
      <p:ext uri="{BB962C8B-B14F-4D97-AF65-F5344CB8AC3E}">
        <p14:creationId xmlns:p14="http://schemas.microsoft.com/office/powerpoint/2010/main" val="3756475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the same approach based on TA. The decision tree is similar to “Rule Setting”, except that in this case we are allowing the DT to make decisions for us based on similarity criteria's.  The results are comparable with MLR but the 5m grid seems to be performing better (higher R2 and smaller RMSE). </a:t>
            </a:r>
          </a:p>
          <a:p>
            <a:endParaRPr lang="en-US" dirty="0" smtClean="0"/>
          </a:p>
          <a:p>
            <a:r>
              <a:rPr lang="en-US" dirty="0" smtClean="0"/>
              <a:t>In this example we used only 5 splits that equals the number of predictors. After the 3rd split the increase in R2 is not as great as before the 3</a:t>
            </a:r>
            <a:r>
              <a:rPr lang="en-US" baseline="30000" dirty="0" smtClean="0"/>
              <a:t>rd</a:t>
            </a:r>
            <a:r>
              <a:rPr lang="en-US" dirty="0" smtClean="0"/>
              <a:t> split and at 5th split R2 levels off.</a:t>
            </a:r>
            <a:r>
              <a:rPr lang="en-US" baseline="0" dirty="0" smtClean="0"/>
              <a:t>  The law of “diminishing return” suggests that it is not worth to increase the number of splits.</a:t>
            </a:r>
          </a:p>
          <a:p>
            <a:endParaRPr lang="en-US" baseline="0" dirty="0" smtClean="0"/>
          </a:p>
          <a:p>
            <a:r>
              <a:rPr lang="en-US" baseline="0" dirty="0" smtClean="0"/>
              <a:t>One could, of course but at the expense of complicating the model and not gaining much in return. </a:t>
            </a:r>
          </a:p>
          <a:p>
            <a:endParaRPr lang="en-US" baseline="0" dirty="0" smtClean="0"/>
          </a:p>
          <a:p>
            <a:r>
              <a:rPr lang="en-US" baseline="0" dirty="0" smtClean="0"/>
              <a:t>Questions to consider:</a:t>
            </a:r>
          </a:p>
          <a:p>
            <a:r>
              <a:rPr lang="en-US" baseline="0" dirty="0" smtClean="0"/>
              <a:t>Would you be better off making those decision yourself like in the past when we would break the slopes from topo or elevation or let the algorithm do it for you?</a:t>
            </a:r>
          </a:p>
          <a:p>
            <a:r>
              <a:rPr lang="en-US" baseline="0" dirty="0" smtClean="0"/>
              <a:t>What could be some of the advantages of both?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25</a:t>
            </a:fld>
            <a:endParaRPr lang="en-US"/>
          </a:p>
        </p:txBody>
      </p:sp>
    </p:spTree>
    <p:extLst>
      <p:ext uri="{BB962C8B-B14F-4D97-AF65-F5344CB8AC3E}">
        <p14:creationId xmlns:p14="http://schemas.microsoft.com/office/powerpoint/2010/main" val="779445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RF is a combination of multiple</a:t>
            </a:r>
            <a:r>
              <a:rPr lang="en-US" baseline="0" dirty="0" smtClean="0"/>
              <a:t> decision trees drawn randomly. </a:t>
            </a:r>
            <a:r>
              <a:rPr lang="en-US" dirty="0" smtClean="0"/>
              <a:t>The RF</a:t>
            </a:r>
            <a:r>
              <a:rPr lang="en-US" baseline="0" dirty="0" smtClean="0"/>
              <a:t> performs similarly to the MLR. Interestingly, it also selects similar predictors. </a:t>
            </a:r>
          </a:p>
          <a:p>
            <a:endParaRPr lang="en-US" baseline="0" dirty="0" smtClean="0"/>
          </a:p>
          <a:p>
            <a:r>
              <a:rPr lang="en-US" baseline="0" dirty="0" smtClean="0"/>
              <a:t>Like in the DT we are letting the algorithm make the decisions for us. We can control the number of trees and as you can see the error after 100 trees stabilizes and does not generally decrease. You can run as many trees as you want but the results may not change that much. Also each time the RF you get slightly different results due to the randomness factored in during the process.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Based on the predictions we then used kriging interpolation to make spatial predictions of soil properties.</a:t>
            </a:r>
          </a:p>
          <a:p>
            <a:endParaRPr lang="en-US" dirty="0" smtClean="0"/>
          </a:p>
          <a:p>
            <a:r>
              <a:rPr lang="en-US" dirty="0" smtClean="0"/>
              <a:t>Exercise:</a:t>
            </a:r>
          </a:p>
          <a:p>
            <a:r>
              <a:rPr lang="en-US" dirty="0" smtClean="0"/>
              <a:t>We will use the data file named:</a:t>
            </a:r>
          </a:p>
          <a:p>
            <a:r>
              <a:rPr lang="en-US" b="1" dirty="0" smtClean="0"/>
              <a:t>Dillon_Cr_WSH_SoilDepth_TA.txt or csv</a:t>
            </a:r>
          </a:p>
          <a:p>
            <a:r>
              <a:rPr lang="en-US" b="0" baseline="0" dirty="0" smtClean="0"/>
              <a:t>and the </a:t>
            </a:r>
            <a:r>
              <a:rPr lang="en-US" b="1" baseline="0" dirty="0" err="1" smtClean="0"/>
              <a:t>DepthDC.R</a:t>
            </a:r>
            <a:r>
              <a:rPr lang="en-US" b="0" baseline="0" dirty="0" smtClean="0"/>
              <a:t> script</a:t>
            </a:r>
            <a:endParaRPr lang="en-US" b="0" dirty="0" smtClean="0"/>
          </a:p>
          <a:p>
            <a:endParaRPr lang="en-US" b="0" dirty="0"/>
          </a:p>
        </p:txBody>
      </p:sp>
      <p:sp>
        <p:nvSpPr>
          <p:cNvPr id="4" name="Slide Number Placeholder 3"/>
          <p:cNvSpPr>
            <a:spLocks noGrp="1"/>
          </p:cNvSpPr>
          <p:nvPr>
            <p:ph type="sldNum" sz="quarter" idx="10"/>
          </p:nvPr>
        </p:nvSpPr>
        <p:spPr/>
        <p:txBody>
          <a:bodyPr/>
          <a:lstStyle/>
          <a:p>
            <a:fld id="{4D9C179D-3554-41BC-AC19-3AEE0A69A76C}" type="slidenum">
              <a:rPr lang="en-US" smtClean="0"/>
              <a:t>26</a:t>
            </a:fld>
            <a:endParaRPr lang="en-US"/>
          </a:p>
        </p:txBody>
      </p:sp>
    </p:spTree>
    <p:extLst>
      <p:ext uri="{BB962C8B-B14F-4D97-AF65-F5344CB8AC3E}">
        <p14:creationId xmlns:p14="http://schemas.microsoft.com/office/powerpoint/2010/main" val="867485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spcBef>
                <a:spcPct val="0"/>
              </a:spcBef>
              <a:spcAft>
                <a:spcPct val="0"/>
              </a:spcAft>
            </a:pPr>
            <a:r>
              <a:rPr lang="en-US" altLang="en-US" b="1" dirty="0" smtClean="0">
                <a:solidFill>
                  <a:srgbClr val="000000"/>
                </a:solidFill>
                <a:latin typeface="Consolas" panose="020B0609020204030204" pitchFamily="49" charset="0"/>
                <a:cs typeface="Consolas" panose="020B0609020204030204" pitchFamily="49" charset="0"/>
              </a:rPr>
              <a:t>1. fit </a:t>
            </a:r>
            <a:r>
              <a:rPr lang="en-US" altLang="en-US" b="1" dirty="0" err="1" smtClean="0">
                <a:solidFill>
                  <a:srgbClr val="000000"/>
                </a:solidFill>
                <a:latin typeface="Consolas" panose="020B0609020204030204" pitchFamily="49" charset="0"/>
                <a:cs typeface="Consolas" panose="020B0609020204030204" pitchFamily="49" charset="0"/>
              </a:rPr>
              <a:t>variogram</a:t>
            </a:r>
            <a:endParaRPr lang="en-US" altLang="en-US" b="1" dirty="0" smtClean="0"/>
          </a:p>
          <a:p>
            <a:pPr lvl="0" eaLnBrk="0" fontAlgn="base" hangingPunct="0">
              <a:spcBef>
                <a:spcPct val="0"/>
              </a:spcBef>
              <a:spcAft>
                <a:spcPct val="0"/>
              </a:spcAft>
            </a:pPr>
            <a:r>
              <a:rPr lang="en-US" altLang="en-US" b="1" dirty="0" smtClean="0">
                <a:solidFill>
                  <a:srgbClr val="000000"/>
                </a:solidFill>
                <a:latin typeface="Consolas" panose="020B0609020204030204" pitchFamily="49" charset="0"/>
                <a:cs typeface="Consolas" panose="020B0609020204030204" pitchFamily="49" charset="0"/>
              </a:rPr>
              <a:t>2. </a:t>
            </a:r>
            <a:r>
              <a:rPr lang="en-US" altLang="en-US" b="1" dirty="0" err="1" smtClean="0">
                <a:solidFill>
                  <a:srgbClr val="000000"/>
                </a:solidFill>
                <a:latin typeface="Consolas" panose="020B0609020204030204" pitchFamily="49" charset="0"/>
                <a:cs typeface="Consolas" panose="020B0609020204030204" pitchFamily="49" charset="0"/>
              </a:rPr>
              <a:t>eval</a:t>
            </a:r>
            <a:r>
              <a:rPr lang="en-US" altLang="en-US" b="1" dirty="0" smtClean="0">
                <a:solidFill>
                  <a:srgbClr val="000000"/>
                </a:solidFill>
                <a:latin typeface="Consolas" panose="020B0609020204030204" pitchFamily="49" charset="0"/>
                <a:cs typeface="Consolas" panose="020B0609020204030204" pitchFamily="49" charset="0"/>
              </a:rPr>
              <a:t> </a:t>
            </a:r>
            <a:r>
              <a:rPr lang="en-US" altLang="en-US" b="1" dirty="0" err="1" smtClean="0">
                <a:solidFill>
                  <a:srgbClr val="000000"/>
                </a:solidFill>
                <a:latin typeface="Consolas" panose="020B0609020204030204" pitchFamily="49" charset="0"/>
                <a:cs typeface="Consolas" panose="020B0609020204030204" pitchFamily="49" charset="0"/>
              </a:rPr>
              <a:t>variogram</a:t>
            </a:r>
            <a:r>
              <a:rPr lang="en-US" altLang="en-US" b="1" dirty="0" smtClean="0">
                <a:solidFill>
                  <a:srgbClr val="000000"/>
                </a:solidFill>
                <a:latin typeface="Consolas" panose="020B0609020204030204" pitchFamily="49" charset="0"/>
                <a:cs typeface="Consolas" panose="020B0609020204030204" pitchFamily="49" charset="0"/>
              </a:rPr>
              <a:t> plausibility</a:t>
            </a:r>
            <a:endParaRPr lang="en-US" altLang="en-US" b="1" dirty="0" smtClean="0"/>
          </a:p>
          <a:p>
            <a:pPr lvl="0" eaLnBrk="0" fontAlgn="base" hangingPunct="0">
              <a:spcBef>
                <a:spcPct val="0"/>
              </a:spcBef>
              <a:spcAft>
                <a:spcPct val="0"/>
              </a:spcAft>
            </a:pPr>
            <a:r>
              <a:rPr lang="en-US" altLang="en-US" b="1" dirty="0" smtClean="0">
                <a:solidFill>
                  <a:srgbClr val="000000"/>
                </a:solidFill>
                <a:latin typeface="Consolas" panose="020B0609020204030204" pitchFamily="49" charset="0"/>
                <a:cs typeface="Consolas" panose="020B0609020204030204" pitchFamily="49" charset="0"/>
              </a:rPr>
              <a:t>3. make </a:t>
            </a:r>
            <a:r>
              <a:rPr lang="en-US" altLang="en-US" b="1" dirty="0" err="1" smtClean="0">
                <a:solidFill>
                  <a:srgbClr val="000000"/>
                </a:solidFill>
                <a:latin typeface="Consolas" panose="020B0609020204030204" pitchFamily="49" charset="0"/>
                <a:cs typeface="Consolas" panose="020B0609020204030204" pitchFamily="49" charset="0"/>
              </a:rPr>
              <a:t>gstat</a:t>
            </a:r>
            <a:r>
              <a:rPr lang="en-US" altLang="en-US" b="1" dirty="0" smtClean="0">
                <a:solidFill>
                  <a:srgbClr val="000000"/>
                </a:solidFill>
                <a:latin typeface="Consolas" panose="020B0609020204030204" pitchFamily="49" charset="0"/>
                <a:cs typeface="Consolas" panose="020B0609020204030204" pitchFamily="49" charset="0"/>
              </a:rPr>
              <a:t> object</a:t>
            </a:r>
            <a:endParaRPr lang="en-US" altLang="en-US" b="1" dirty="0" smtClean="0"/>
          </a:p>
          <a:p>
            <a:pPr lvl="0" eaLnBrk="0" fontAlgn="base" hangingPunct="0">
              <a:spcBef>
                <a:spcPct val="0"/>
              </a:spcBef>
              <a:spcAft>
                <a:spcPct val="0"/>
              </a:spcAft>
            </a:pPr>
            <a:r>
              <a:rPr lang="en-US" altLang="en-US" b="1" dirty="0" smtClean="0">
                <a:solidFill>
                  <a:srgbClr val="000000"/>
                </a:solidFill>
                <a:latin typeface="Consolas" panose="020B0609020204030204" pitchFamily="49" charset="0"/>
                <a:cs typeface="Consolas" panose="020B0609020204030204" pitchFamily="49" charset="0"/>
              </a:rPr>
              <a:t>4. predict (</a:t>
            </a:r>
            <a:r>
              <a:rPr lang="en-US" altLang="en-US" b="1" dirty="0" err="1" smtClean="0">
                <a:solidFill>
                  <a:srgbClr val="000000"/>
                </a:solidFill>
                <a:latin typeface="Consolas" panose="020B0609020204030204" pitchFamily="49" charset="0"/>
                <a:cs typeface="Consolas" panose="020B0609020204030204" pitchFamily="49" charset="0"/>
              </a:rPr>
              <a:t>krige</a:t>
            </a:r>
            <a:r>
              <a:rPr lang="en-US" altLang="en-US" b="1" dirty="0" smtClean="0">
                <a:solidFill>
                  <a:srgbClr val="000000"/>
                </a:solidFill>
                <a:latin typeface="Consolas" panose="020B0609020204030204" pitchFamily="49" charset="0"/>
                <a:cs typeface="Consolas" panose="020B0609020204030204" pitchFamily="49" charset="0"/>
              </a:rPr>
              <a:t>) using the </a:t>
            </a:r>
            <a:r>
              <a:rPr lang="en-US" altLang="en-US" b="1" dirty="0" err="1" smtClean="0">
                <a:solidFill>
                  <a:srgbClr val="000000"/>
                </a:solidFill>
                <a:latin typeface="Consolas" panose="020B0609020204030204" pitchFamily="49" charset="0"/>
                <a:cs typeface="Consolas" panose="020B0609020204030204" pitchFamily="49" charset="0"/>
              </a:rPr>
              <a:t>gstat</a:t>
            </a:r>
            <a:r>
              <a:rPr lang="en-US" altLang="en-US" b="1" dirty="0" smtClean="0">
                <a:solidFill>
                  <a:srgbClr val="000000"/>
                </a:solidFill>
                <a:latin typeface="Consolas" panose="020B0609020204030204" pitchFamily="49" charset="0"/>
                <a:cs typeface="Consolas" panose="020B0609020204030204" pitchFamily="49" charset="0"/>
              </a:rPr>
              <a:t> object</a:t>
            </a:r>
            <a:endParaRPr lang="en-US" altLang="en-US" sz="1800" dirty="0" smtClean="0">
              <a:latin typeface="Arial" panose="020B0604020202020204" pitchFamily="34" charset="0"/>
            </a:endParaRPr>
          </a:p>
          <a:p>
            <a:r>
              <a:rPr lang="en-US" baseline="0" dirty="0" smtClean="0"/>
              <a:t>We will use the same data set:</a:t>
            </a:r>
          </a:p>
          <a:p>
            <a:r>
              <a:rPr lang="en-US" dirty="0" smtClean="0"/>
              <a:t>Data Files in different formats:</a:t>
            </a:r>
          </a:p>
          <a:p>
            <a:r>
              <a:rPr lang="en-US" dirty="0" smtClean="0"/>
              <a:t>Dillon_Cr_WSH_ SD_TA.xlsx</a:t>
            </a:r>
          </a:p>
          <a:p>
            <a:r>
              <a:rPr lang="en-US" dirty="0" smtClean="0"/>
              <a:t>Dillon_Cr_WSH_ SD_TA.txt</a:t>
            </a:r>
          </a:p>
          <a:p>
            <a:r>
              <a:rPr lang="en-US" dirty="0" smtClean="0"/>
              <a:t>Dillon_Cr_WSH_ SD_TA.csv</a:t>
            </a:r>
          </a:p>
          <a:p>
            <a:r>
              <a:rPr lang="en-US" dirty="0" smtClean="0"/>
              <a:t>The columns named: </a:t>
            </a:r>
          </a:p>
          <a:p>
            <a:r>
              <a:rPr lang="en-US" dirty="0" smtClean="0"/>
              <a:t>“Pred_Depth_5m_MLR”</a:t>
            </a:r>
          </a:p>
          <a:p>
            <a:r>
              <a:rPr lang="en-US" dirty="0" smtClean="0"/>
              <a:t>“Pred_Depth_5m_DT”</a:t>
            </a:r>
          </a:p>
          <a:p>
            <a:r>
              <a:rPr lang="en-US" dirty="0" smtClean="0"/>
              <a:t>“Pred_Depth_5m_RF”</a:t>
            </a:r>
          </a:p>
          <a:p>
            <a:r>
              <a:rPr lang="en-US" dirty="0" smtClean="0"/>
              <a:t>are</a:t>
            </a:r>
            <a:r>
              <a:rPr lang="en-US" baseline="0" dirty="0" smtClean="0"/>
              <a:t> the predicted values for soil depth using landscape position and terrain attributes as predictors (derived from 5m grid elevation) based on Multiple Linear Regression (MLR); Decision Tree (DT) and Random Forest (RF).</a:t>
            </a:r>
          </a:p>
          <a:p>
            <a:endParaRPr lang="en-US" baseline="0" dirty="0" smtClean="0"/>
          </a:p>
          <a:p>
            <a:r>
              <a:rPr lang="en-US" baseline="0" dirty="0" smtClean="0"/>
              <a:t>The kriging is based on measured data (“column named “Measured”)</a:t>
            </a:r>
          </a:p>
          <a:p>
            <a:r>
              <a:rPr lang="en-US" baseline="0" dirty="0" smtClean="0"/>
              <a:t>Regression kriging is based on the predicted values from the MLR plus Residuals</a:t>
            </a:r>
          </a:p>
          <a:p>
            <a:r>
              <a:rPr lang="en-US" baseline="0" dirty="0" smtClean="0"/>
              <a:t>Random Forest is based on predicted values from RF plus Residuals.</a:t>
            </a:r>
          </a:p>
          <a:p>
            <a:r>
              <a:rPr lang="en-US" baseline="0" dirty="0" smtClean="0"/>
              <a:t>Soil landscape Model is based on fuzzy logic (</a:t>
            </a:r>
            <a:r>
              <a:rPr lang="en-US" baseline="0" dirty="0" err="1" smtClean="0"/>
              <a:t>ArcSIE</a:t>
            </a:r>
            <a:r>
              <a:rPr lang="en-US" baseline="0" dirty="0" smtClean="0"/>
              <a:t>). You can learn more about this approach from the DSM courses (Intro to DSM and </a:t>
            </a:r>
            <a:r>
              <a:rPr lang="en-US" baseline="0" dirty="0" err="1" smtClean="0"/>
              <a:t>ArcSIE</a:t>
            </a:r>
            <a:r>
              <a:rPr lang="en-US" baseline="0" dirty="0" smtClean="0"/>
              <a:t>). </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27</a:t>
            </a:fld>
            <a:endParaRPr lang="en-US"/>
          </a:p>
        </p:txBody>
      </p:sp>
    </p:spTree>
    <p:extLst>
      <p:ext uri="{BB962C8B-B14F-4D97-AF65-F5344CB8AC3E}">
        <p14:creationId xmlns:p14="http://schemas.microsoft.com/office/powerpoint/2010/main" val="468866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numbers next to the field observations are the measured soil depths.</a:t>
            </a:r>
            <a:r>
              <a:rPr lang="en-US" baseline="0" dirty="0" smtClean="0"/>
              <a:t> Almost all interpolation methods seem to generate similar patterns and ranges in predictive soil depth. </a:t>
            </a:r>
          </a:p>
          <a:p>
            <a:endParaRPr lang="en-US" baseline="0" dirty="0" smtClean="0"/>
          </a:p>
          <a:p>
            <a:r>
              <a:rPr lang="en-US" baseline="0" dirty="0" smtClean="0"/>
              <a:t>All three interpolation methods seem to underestimate soil depth for areas around the watershed and overestimate it on the center. The soil depth map based on soil landscape model seems to make much more sense. </a:t>
            </a:r>
          </a:p>
          <a:p>
            <a:endParaRPr lang="en-US" baseline="0" dirty="0" smtClean="0"/>
          </a:p>
          <a:p>
            <a:r>
              <a:rPr lang="en-US" baseline="0" dirty="0" smtClean="0"/>
              <a:t>This is from just visual inspections, the soil landscape model seems pretty but a pretty map might as well be very wrong so we need to evaluate the property maps by comparing predictions with measured independent values that were not used as input to the models.</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28</a:t>
            </a:fld>
            <a:endParaRPr lang="en-US"/>
          </a:p>
        </p:txBody>
      </p:sp>
    </p:spTree>
    <p:extLst>
      <p:ext uri="{BB962C8B-B14F-4D97-AF65-F5344CB8AC3E}">
        <p14:creationId xmlns:p14="http://schemas.microsoft.com/office/powerpoint/2010/main" val="3297351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results from 4 spatial models</a:t>
            </a:r>
            <a:r>
              <a:rPr lang="en-US" baseline="0" dirty="0" smtClean="0"/>
              <a:t> as we recall from previous slides.</a:t>
            </a:r>
          </a:p>
          <a:p>
            <a:endParaRPr lang="en-US" baseline="0" dirty="0" smtClean="0"/>
          </a:p>
          <a:p>
            <a:r>
              <a:rPr lang="en-US" baseline="0" dirty="0" smtClean="0"/>
              <a:t>Before we evaluate the performance of each model based simply on R2 and RMSE it is worth noticing few things about the graphs themselves.</a:t>
            </a:r>
          </a:p>
          <a:p>
            <a:endParaRPr lang="en-US" baseline="0" dirty="0" smtClean="0"/>
          </a:p>
          <a:p>
            <a:r>
              <a:rPr lang="en-US" baseline="0" dirty="0" smtClean="0"/>
              <a:t>First, The Max-Min difference. It is smaller for all three interpolation methods but not for the soil landscape model. Why? Any guess? The term often used in such situations is “overfitting” or sometimes referred also as “smoothing”.  All four models are to certain extend smoothing but the interpolation models seems to be the biggest offenders. </a:t>
            </a:r>
          </a:p>
          <a:p>
            <a:endParaRPr lang="en-US" baseline="0" dirty="0" smtClean="0"/>
          </a:p>
          <a:p>
            <a:r>
              <a:rPr lang="en-US" baseline="0" dirty="0" smtClean="0"/>
              <a:t>Questions to consider:</a:t>
            </a:r>
          </a:p>
          <a:p>
            <a:r>
              <a:rPr lang="en-US" baseline="0" dirty="0" smtClean="0"/>
              <a:t>Why is this important? </a:t>
            </a:r>
          </a:p>
          <a:p>
            <a:r>
              <a:rPr lang="en-US" baseline="0" dirty="0" smtClean="0"/>
              <a:t>What does it mean for modeling?</a:t>
            </a:r>
          </a:p>
          <a:p>
            <a:r>
              <a:rPr lang="en-US" baseline="0" dirty="0" smtClean="0"/>
              <a:t>How does it effect the RMSE?</a:t>
            </a:r>
          </a:p>
          <a:p>
            <a:r>
              <a:rPr lang="en-US" baseline="0" dirty="0" smtClean="0"/>
              <a:t>Does it seem contradictory that although the R2 for the soil landscape model is the highest the RMSE also is the highest? </a:t>
            </a:r>
          </a:p>
          <a:p>
            <a:r>
              <a:rPr lang="en-US" baseline="0" dirty="0" smtClean="0"/>
              <a:t>How would you decide which model is better? </a:t>
            </a:r>
          </a:p>
          <a:p>
            <a:endParaRPr lang="en-US" baseline="0" dirty="0" smtClean="0"/>
          </a:p>
        </p:txBody>
      </p:sp>
      <p:sp>
        <p:nvSpPr>
          <p:cNvPr id="4" name="Slide Number Placeholder 3"/>
          <p:cNvSpPr>
            <a:spLocks noGrp="1"/>
          </p:cNvSpPr>
          <p:nvPr>
            <p:ph type="sldNum" sz="quarter" idx="10"/>
          </p:nvPr>
        </p:nvSpPr>
        <p:spPr/>
        <p:txBody>
          <a:bodyPr/>
          <a:lstStyle/>
          <a:p>
            <a:fld id="{4D9C179D-3554-41BC-AC19-3AEE0A69A76C}" type="slidenum">
              <a:rPr lang="en-US" smtClean="0"/>
              <a:t>29</a:t>
            </a:fld>
            <a:endParaRPr lang="en-US"/>
          </a:p>
        </p:txBody>
      </p:sp>
    </p:spTree>
    <p:extLst>
      <p:ext uri="{BB962C8B-B14F-4D97-AF65-F5344CB8AC3E}">
        <p14:creationId xmlns:p14="http://schemas.microsoft.com/office/powerpoint/2010/main" val="3801799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we discussed implications on the uncertainty resulting from analytical methods, modeling using </a:t>
            </a:r>
            <a:r>
              <a:rPr lang="en-US" baseline="0" dirty="0" err="1" smtClean="0"/>
              <a:t>ptf</a:t>
            </a:r>
            <a:r>
              <a:rPr lang="en-US" baseline="0" dirty="0" smtClean="0"/>
              <a:t> or spatial models. In the process we also discussed the implications coming from the quality of the data sources and their implications.  We also briefly discussed the reliability of the data sources, using the soil depth example.</a:t>
            </a:r>
          </a:p>
          <a:p>
            <a:endParaRPr lang="en-US" baseline="0" dirty="0" smtClean="0"/>
          </a:p>
          <a:p>
            <a:r>
              <a:rPr lang="en-US" baseline="0" dirty="0" smtClean="0"/>
              <a:t>We now revisit the reliability of the data sources that often are not related to the method of measurement but database transactions. In our case we specifically discuss shortly database transection that have taken place over the years with our soil database.     </a:t>
            </a:r>
            <a:endParaRPr lang="en-US" dirty="0" smtClean="0"/>
          </a:p>
          <a:p>
            <a:endParaRPr lang="en-US" dirty="0"/>
          </a:p>
        </p:txBody>
      </p:sp>
      <p:sp>
        <p:nvSpPr>
          <p:cNvPr id="4" name="Slide Number Placeholder 3"/>
          <p:cNvSpPr>
            <a:spLocks noGrp="1"/>
          </p:cNvSpPr>
          <p:nvPr>
            <p:ph type="sldNum" sz="quarter" idx="10"/>
          </p:nvPr>
        </p:nvSpPr>
        <p:spPr/>
        <p:txBody>
          <a:bodyPr/>
          <a:lstStyle/>
          <a:p>
            <a:fld id="{21A182CB-BE1F-41C4-9485-D079DFD144D2}" type="slidenum">
              <a:rPr lang="en-US" smtClean="0"/>
              <a:pPr/>
              <a:t>30</a:t>
            </a:fld>
            <a:endParaRPr lang="en-US"/>
          </a:p>
        </p:txBody>
      </p:sp>
    </p:spTree>
    <p:extLst>
      <p:ext uri="{BB962C8B-B14F-4D97-AF65-F5344CB8AC3E}">
        <p14:creationId xmlns:p14="http://schemas.microsoft.com/office/powerpoint/2010/main" val="161399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will start with the measured soil properties via analytical methods as they are at the core or foundation of almost</a:t>
            </a:r>
            <a:r>
              <a:rPr lang="en-US" baseline="0" dirty="0" smtClean="0"/>
              <a:t> all our mapping.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three definitions of the error are related to the ability of a</a:t>
            </a:r>
            <a:r>
              <a:rPr lang="en-US" baseline="0" dirty="0" smtClean="0"/>
              <a:t> method to yield a particular number from the same set of samples analyzed by different laboratories (R), different individuals, (RL) and same individual on same sample (r).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SSL participates in the International Soil Exchange, and receives 4 samples quarterly from </a:t>
            </a:r>
            <a:r>
              <a:rPr lang="en-US" dirty="0" err="1" smtClean="0"/>
              <a:t>Wageningen</a:t>
            </a:r>
            <a:r>
              <a:rPr lang="en-US" dirty="0" smtClean="0"/>
              <a:t> University (</a:t>
            </a:r>
            <a:r>
              <a:rPr lang="en-US" dirty="0" err="1" smtClean="0"/>
              <a:t>Wageningen</a:t>
            </a:r>
            <a:r>
              <a:rPr lang="en-US" dirty="0" smtClean="0"/>
              <a:t>, 2010), There are about 20 or so laboratories around the world that participate.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other source of uncertainty of the use of what we call </a:t>
            </a:r>
            <a:r>
              <a:rPr lang="en-US" dirty="0" err="1" smtClean="0"/>
              <a:t>pedotransfer</a:t>
            </a:r>
            <a:r>
              <a:rPr lang="en-US" dirty="0" smtClean="0"/>
              <a:t> functions (</a:t>
            </a:r>
            <a:r>
              <a:rPr lang="en-US" dirty="0" err="1" smtClean="0"/>
              <a:t>ptf</a:t>
            </a:r>
            <a:r>
              <a:rPr lang="en-US" dirty="0" smtClean="0"/>
              <a:t>) to predict (model) a measured soil property from another measured soil property.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will use soil pH as an example from some work that the KSSL did as part of the </a:t>
            </a:r>
            <a:r>
              <a:rPr lang="en-US" dirty="0" err="1" smtClean="0"/>
              <a:t>GlobalSoilMap</a:t>
            </a:r>
            <a:r>
              <a:rPr lang="en-US" dirty="0" smtClean="0"/>
              <a:t> project.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p>
          <a:p>
            <a:endParaRPr lang="en-US" dirty="0"/>
          </a:p>
        </p:txBody>
      </p:sp>
      <p:sp>
        <p:nvSpPr>
          <p:cNvPr id="4" name="Slide Number Placeholder 3"/>
          <p:cNvSpPr>
            <a:spLocks noGrp="1"/>
          </p:cNvSpPr>
          <p:nvPr>
            <p:ph type="sldNum" sz="quarter" idx="10"/>
          </p:nvPr>
        </p:nvSpPr>
        <p:spPr/>
        <p:txBody>
          <a:bodyPr/>
          <a:lstStyle/>
          <a:p>
            <a:fld id="{21A182CB-BE1F-41C4-9485-D079DFD144D2}" type="slidenum">
              <a:rPr lang="en-US" smtClean="0"/>
              <a:pPr/>
              <a:t>4</a:t>
            </a:fld>
            <a:endParaRPr lang="en-US"/>
          </a:p>
        </p:txBody>
      </p:sp>
    </p:spTree>
    <p:extLst>
      <p:ext uri="{BB962C8B-B14F-4D97-AF65-F5344CB8AC3E}">
        <p14:creationId xmlns:p14="http://schemas.microsoft.com/office/powerpoint/2010/main" val="271997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all are familiar with OSD,</a:t>
            </a:r>
            <a:r>
              <a:rPr lang="en-US" baseline="0" dirty="0" smtClean="0"/>
              <a:t> NASIS, published soil surveys and some older folks with SOI- 5 and SOI – 6. They are all cousins by history. Time does not permit to dwell in the past, however we only briefly discuss the implications of such transections in terms of uncertainty.</a:t>
            </a:r>
          </a:p>
          <a:p>
            <a:endParaRPr lang="en-US" baseline="0" dirty="0" smtClean="0"/>
          </a:p>
          <a:p>
            <a:r>
              <a:rPr lang="en-US" baseline="0" dirty="0" smtClean="0"/>
              <a:t>OSD database was one of the first repositories to store lots of information about soil series.</a:t>
            </a:r>
          </a:p>
          <a:p>
            <a:r>
              <a:rPr lang="en-US" baseline="0" dirty="0" smtClean="0"/>
              <a:t>They were recorded based on genetic horizons. </a:t>
            </a:r>
          </a:p>
          <a:p>
            <a:r>
              <a:rPr lang="en-US" baseline="0" dirty="0" smtClean="0"/>
              <a:t>However, for interpretation purposes OSD were translated into SOI-5 and genetic horizons were aggregated and named as layers based on a perceived behavior related to interpretations.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31</a:t>
            </a:fld>
            <a:endParaRPr lang="en-US"/>
          </a:p>
        </p:txBody>
      </p:sp>
    </p:spTree>
    <p:extLst>
      <p:ext uri="{BB962C8B-B14F-4D97-AF65-F5344CB8AC3E}">
        <p14:creationId xmlns:p14="http://schemas.microsoft.com/office/powerpoint/2010/main" val="2057557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 transition some of the SOI-5 properties were populated</a:t>
            </a:r>
            <a:r>
              <a:rPr lang="en-US" baseline="0" dirty="0" smtClean="0"/>
              <a:t> with different methods like shown here for plasticity index and in the next example for CEC.</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32</a:t>
            </a:fld>
            <a:endParaRPr lang="en-US"/>
          </a:p>
        </p:txBody>
      </p:sp>
    </p:spTree>
    <p:extLst>
      <p:ext uri="{BB962C8B-B14F-4D97-AF65-F5344CB8AC3E}">
        <p14:creationId xmlns:p14="http://schemas.microsoft.com/office/powerpoint/2010/main" val="769509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major database</a:t>
            </a:r>
            <a:r>
              <a:rPr lang="en-US" sz="1200" baseline="0" dirty="0" smtClean="0"/>
              <a:t> transactions, at least admitted from several sources and interviews, that took place were: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Top-down Approach using </a:t>
            </a:r>
            <a:r>
              <a:rPr lang="en-US" sz="1200" dirty="0" smtClean="0"/>
              <a:t>Soil Series database (Ames, Iowa) – to assign properties to series or components wherever it was mapped. Then along came NASIS in 1994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 bottom-up approach was recommended by assigning soil properties from a</a:t>
            </a:r>
            <a:r>
              <a:rPr lang="en-US" sz="1200" baseline="0" dirty="0" smtClean="0"/>
              <a:t> combination of field and lab data to better reflect the tacit knowledge of the surveyors.</a:t>
            </a:r>
            <a:r>
              <a:rPr lang="en-US" sz="1200"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1A182CB-BE1F-41C4-9485-D079DFD144D2}" type="slidenum">
              <a:rPr lang="en-US" smtClean="0"/>
              <a:pPr/>
              <a:t>34</a:t>
            </a:fld>
            <a:endParaRPr lang="en-US"/>
          </a:p>
        </p:txBody>
      </p:sp>
    </p:spTree>
    <p:extLst>
      <p:ext uri="{BB962C8B-B14F-4D97-AF65-F5344CB8AC3E}">
        <p14:creationId xmlns:p14="http://schemas.microsoft.com/office/powerpoint/2010/main" val="2310222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an example of how this was executed.</a:t>
            </a:r>
          </a:p>
          <a:p>
            <a:r>
              <a:rPr lang="en-US" baseline="0" dirty="0" smtClean="0"/>
              <a:t>SOI-6 is used to select t</a:t>
            </a:r>
            <a:r>
              <a:rPr lang="en-US" dirty="0" smtClean="0"/>
              <a:t>he appropriate phases (surface textures, slope, range site, corps) from SOI-5. </a:t>
            </a:r>
          </a:p>
          <a:p>
            <a:r>
              <a:rPr lang="en-US" dirty="0" smtClean="0"/>
              <a:t>Not all the layers were selected and the depths were modified to represent local conditions.</a:t>
            </a:r>
          </a:p>
          <a:p>
            <a:endParaRPr lang="en-US" baseline="0" dirty="0" smtClean="0"/>
          </a:p>
          <a:p>
            <a:r>
              <a:rPr lang="en-US" baseline="0" dirty="0" smtClean="0"/>
              <a:t>Again the purpose of this transaction was to reflect the tacit/local knowledge captured by correlation documentations/field observations. </a:t>
            </a:r>
          </a:p>
          <a:p>
            <a:endParaRPr lang="en-US" baseline="0" dirty="0" smtClean="0"/>
          </a:p>
          <a:p>
            <a:r>
              <a:rPr lang="en-US" baseline="0" dirty="0" smtClean="0"/>
              <a:t>However, in the process, a source of uncertainty was created by selecting specific properties and transferring them to another form and more importantly adjusting the numbers to modify the local conditions.  </a:t>
            </a:r>
          </a:p>
        </p:txBody>
      </p:sp>
      <p:sp>
        <p:nvSpPr>
          <p:cNvPr id="4" name="Slide Number Placeholder 3"/>
          <p:cNvSpPr>
            <a:spLocks noGrp="1"/>
          </p:cNvSpPr>
          <p:nvPr>
            <p:ph type="sldNum" sz="quarter" idx="10"/>
          </p:nvPr>
        </p:nvSpPr>
        <p:spPr/>
        <p:txBody>
          <a:bodyPr/>
          <a:lstStyle/>
          <a:p>
            <a:fld id="{21A182CB-BE1F-41C4-9485-D079DFD144D2}" type="slidenum">
              <a:rPr lang="en-US" smtClean="0"/>
              <a:pPr/>
              <a:t>35</a:t>
            </a:fld>
            <a:endParaRPr lang="en-US"/>
          </a:p>
        </p:txBody>
      </p:sp>
    </p:spTree>
    <p:extLst>
      <p:ext uri="{BB962C8B-B14F-4D97-AF65-F5344CB8AC3E}">
        <p14:creationId xmlns:p14="http://schemas.microsoft.com/office/powerpoint/2010/main" val="3632832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unintended consequences</a:t>
            </a:r>
            <a:r>
              <a:rPr lang="en-US" baseline="0" dirty="0" smtClean="0"/>
              <a:t> of this were</a:t>
            </a:r>
          </a:p>
          <a:p>
            <a:r>
              <a:rPr lang="en-US" baseline="0" dirty="0" smtClean="0"/>
              <a:t>	The circulation of many data sources for the same set of soil properties,</a:t>
            </a:r>
          </a:p>
          <a:p>
            <a:r>
              <a:rPr lang="en-US" baseline="0" dirty="0" smtClean="0"/>
              <a:t>	Inconsistent population of the databases via a mixture of lab, field and tacit knowledge (aka pull out of your hat 	approach).</a:t>
            </a:r>
          </a:p>
          <a:p>
            <a:r>
              <a:rPr lang="en-US" baseline="0" dirty="0" smtClean="0"/>
              <a:t>	Poor documentation of the transects that took place decision being made and on and on. </a:t>
            </a:r>
          </a:p>
          <a:p>
            <a:endParaRPr lang="en-US" baseline="0" dirty="0" smtClean="0"/>
          </a:p>
          <a:p>
            <a:r>
              <a:rPr lang="en-US" baseline="0" dirty="0" smtClean="0"/>
              <a:t>The bottom-line is that all these decisions do have a direct impact on the uncertainty of our predictions.</a:t>
            </a:r>
          </a:p>
          <a:p>
            <a:endParaRPr lang="en-US" baseline="0" dirty="0" smtClean="0"/>
          </a:p>
          <a:p>
            <a:r>
              <a:rPr lang="en-US" baseline="0" dirty="0" smtClean="0"/>
              <a:t>How do we asses these impact quantitatively? There is not one single solution and people can argue in favor of one approach versus another. This is beyond the scope of our focus so we take one approach by comparing populated values on NASIS/SSURGO with measured ones.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36</a:t>
            </a:fld>
            <a:endParaRPr lang="en-US"/>
          </a:p>
        </p:txBody>
      </p:sp>
    </p:spTree>
    <p:extLst>
      <p:ext uri="{BB962C8B-B14F-4D97-AF65-F5344CB8AC3E}">
        <p14:creationId xmlns:p14="http://schemas.microsoft.com/office/powerpoint/2010/main" val="2976497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purpose, we selected the soil series with more than</a:t>
            </a:r>
            <a:r>
              <a:rPr lang="en-US" baseline="0" dirty="0" smtClean="0"/>
              <a:t> 1 million acres mapped in hopes to have a sample size of measured </a:t>
            </a:r>
            <a:r>
              <a:rPr lang="en-US" baseline="0" dirty="0" err="1" smtClean="0"/>
              <a:t>pedon</a:t>
            </a:r>
            <a:r>
              <a:rPr lang="en-US" baseline="0" dirty="0" smtClean="0"/>
              <a:t> data big enough to allow for the calculation of some simple statistics such as mean and standard deviations.</a:t>
            </a:r>
          </a:p>
          <a:p>
            <a:endParaRPr lang="en-US" baseline="0" dirty="0" smtClean="0"/>
          </a:p>
          <a:p>
            <a:r>
              <a:rPr lang="en-US" baseline="0" dirty="0" smtClean="0"/>
              <a:t>The idea is to compare the measured mean and +/- 2 standards deviations from the measured data and compare them with the estimated RV and upper and lower limits to asses how far numerically are these statistics from each other.</a:t>
            </a:r>
          </a:p>
          <a:p>
            <a:endParaRPr lang="en-US" baseline="0" dirty="0" smtClean="0"/>
          </a:p>
          <a:p>
            <a:r>
              <a:rPr lang="en-US" baseline="0" dirty="0" smtClean="0"/>
              <a:t>In a sense, it may not be a fair comparison, but under the circumstances it may tell us something about where these NASIS populated data came from. </a:t>
            </a:r>
          </a:p>
          <a:p>
            <a:endParaRPr lang="en-US" baseline="0" dirty="0" smtClean="0"/>
          </a:p>
          <a:p>
            <a:r>
              <a:rPr lang="en-US" baseline="0" dirty="0" smtClean="0"/>
              <a:t>So, Why is this important? Think of users taking these data and running other models from them.</a:t>
            </a:r>
          </a:p>
          <a:p>
            <a:endParaRPr lang="en-US" baseline="0" dirty="0" smtClean="0"/>
          </a:p>
          <a:p>
            <a:r>
              <a:rPr lang="en-US" baseline="0" dirty="0" smtClean="0"/>
              <a:t>We revisit our soil pH example.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37</a:t>
            </a:fld>
            <a:endParaRPr lang="en-US"/>
          </a:p>
        </p:txBody>
      </p:sp>
    </p:spTree>
    <p:extLst>
      <p:ext uri="{BB962C8B-B14F-4D97-AF65-F5344CB8AC3E}">
        <p14:creationId xmlns:p14="http://schemas.microsoft.com/office/powerpoint/2010/main" val="2806942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comparison includes all the observations and does not differentiate between horizons. </a:t>
            </a:r>
          </a:p>
          <a:p>
            <a:r>
              <a:rPr lang="en-US" dirty="0" smtClean="0"/>
              <a:t>Ideally,</a:t>
            </a:r>
            <a:r>
              <a:rPr lang="en-US" baseline="0" dirty="0" smtClean="0"/>
              <a:t> we would prefer to do it on a 1:1 basis comparisons where the estimated values from one horizon matches that of measured values for the same horizon. For reasons explained previously this is not possible so in this sense the comparison is not fair. So we instead included all the observations. </a:t>
            </a:r>
            <a:endParaRPr lang="en-US" dirty="0" smtClean="0"/>
          </a:p>
          <a:p>
            <a:endParaRPr lang="en-US" dirty="0" smtClean="0"/>
          </a:p>
          <a:p>
            <a:r>
              <a:rPr lang="en-US" dirty="0" smtClean="0"/>
              <a:t>Thus is may not have a lot of use, other</a:t>
            </a:r>
            <a:r>
              <a:rPr lang="en-US" baseline="0" dirty="0" smtClean="0"/>
              <a:t> than overall there seem to be a consistency in populating the RV with the arithmetic mean of the UL and LL. </a:t>
            </a:r>
          </a:p>
          <a:p>
            <a:endParaRPr lang="en-US" baseline="0" dirty="0" smtClean="0"/>
          </a:p>
          <a:p>
            <a:r>
              <a:rPr lang="en-US" baseline="0" dirty="0" smtClean="0"/>
              <a:t>It still does not address the question about where die the RV and UL and LL came from? </a:t>
            </a:r>
            <a:r>
              <a:rPr lang="en-US" dirty="0" smtClean="0"/>
              <a:t> </a:t>
            </a:r>
            <a:endParaRPr lang="en-US" dirty="0"/>
          </a:p>
        </p:txBody>
      </p:sp>
      <p:sp>
        <p:nvSpPr>
          <p:cNvPr id="4" name="Slide Number Placeholder 3"/>
          <p:cNvSpPr>
            <a:spLocks noGrp="1"/>
          </p:cNvSpPr>
          <p:nvPr>
            <p:ph type="sldNum" sz="quarter" idx="10"/>
          </p:nvPr>
        </p:nvSpPr>
        <p:spPr/>
        <p:txBody>
          <a:bodyPr/>
          <a:lstStyle/>
          <a:p>
            <a:fld id="{21A182CB-BE1F-41C4-9485-D079DFD144D2}" type="slidenum">
              <a:rPr lang="en-US" smtClean="0"/>
              <a:pPr/>
              <a:t>38</a:t>
            </a:fld>
            <a:endParaRPr lang="en-US"/>
          </a:p>
        </p:txBody>
      </p:sp>
    </p:spTree>
    <p:extLst>
      <p:ext uri="{BB962C8B-B14F-4D97-AF65-F5344CB8AC3E}">
        <p14:creationId xmlns:p14="http://schemas.microsoft.com/office/powerpoint/2010/main" val="1190464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for simplicity the UL and LL and RV are compared  wit the mean and +/- 2 </a:t>
            </a:r>
            <a:r>
              <a:rPr lang="en-US" dirty="0" err="1" smtClean="0"/>
              <a:t>StDev</a:t>
            </a:r>
            <a:r>
              <a:rPr lang="en-US" dirty="0" smtClean="0"/>
              <a:t> from </a:t>
            </a:r>
            <a:r>
              <a:rPr lang="en-US" dirty="0" err="1" smtClean="0"/>
              <a:t>pedon</a:t>
            </a:r>
            <a:r>
              <a:rPr lang="en-US" baseline="0" dirty="0" smtClean="0"/>
              <a:t> data.</a:t>
            </a:r>
          </a:p>
          <a:p>
            <a:endParaRPr lang="en-US" baseline="0" dirty="0" smtClean="0"/>
          </a:p>
          <a:p>
            <a:r>
              <a:rPr lang="en-US" baseline="0" dirty="0" smtClean="0"/>
              <a:t>It is re-assuring to see that the values are not far from each other, however, this is a source of uncertainty introduced in our data in addition to the errors associated with measurement themselves.</a:t>
            </a:r>
            <a:r>
              <a:rPr lang="en-US" dirty="0" smtClean="0"/>
              <a:t> </a:t>
            </a:r>
          </a:p>
          <a:p>
            <a:endParaRPr lang="en-US" dirty="0" smtClean="0"/>
          </a:p>
          <a:p>
            <a:r>
              <a:rPr lang="en-US" dirty="0" smtClean="0"/>
              <a:t>We</a:t>
            </a:r>
            <a:r>
              <a:rPr lang="en-US" baseline="0" dirty="0" smtClean="0"/>
              <a:t> are in the business of spatial modeling and these errors/uncertainty will be carried to the next stage where we are trying to predicts soil properties spatially between points.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39</a:t>
            </a:fld>
            <a:endParaRPr lang="en-US"/>
          </a:p>
        </p:txBody>
      </p:sp>
    </p:spTree>
    <p:extLst>
      <p:ext uri="{BB962C8B-B14F-4D97-AF65-F5344CB8AC3E}">
        <p14:creationId xmlns:p14="http://schemas.microsoft.com/office/powerpoint/2010/main" val="6005615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Clay is another interesting example as many NASIS tables</a:t>
            </a:r>
            <a:r>
              <a:rPr lang="en-US" baseline="0" dirty="0" smtClean="0"/>
              <a:t> have been populated with field measured textures. </a:t>
            </a:r>
          </a:p>
          <a:p>
            <a:endParaRPr lang="en-US" baseline="0" dirty="0" smtClean="0"/>
          </a:p>
          <a:p>
            <a:r>
              <a:rPr lang="en-US" baseline="0" dirty="0" smtClean="0"/>
              <a:t>Again trying to be fair to the comparison and avoid as much as possible any sources of variability the surface horizons were compared.   </a:t>
            </a:r>
          </a:p>
          <a:p>
            <a:endParaRPr lang="en-US" baseline="0" dirty="0" smtClean="0"/>
          </a:p>
          <a:p>
            <a:r>
              <a:rPr lang="en-US" baseline="0" dirty="0" smtClean="0"/>
              <a:t>In this example is appears that on average the field soil scientist were off by 5.3% for clay content. </a:t>
            </a:r>
          </a:p>
          <a:p>
            <a:endParaRPr lang="en-US" baseline="0" dirty="0" smtClean="0"/>
          </a:p>
          <a:p>
            <a:r>
              <a:rPr lang="en-US" baseline="0" dirty="0" smtClean="0"/>
              <a:t>Are you surprised? </a:t>
            </a:r>
          </a:p>
          <a:p>
            <a:endParaRPr lang="en-US" baseline="0" dirty="0" smtClean="0"/>
          </a:p>
          <a:p>
            <a:r>
              <a:rPr lang="en-US" baseline="0" dirty="0" smtClean="0"/>
              <a:t>Why some of the data on the SSURGO RV appear to be lines instead of randomly spread out like the measured ones?</a:t>
            </a:r>
          </a:p>
          <a:p>
            <a:endParaRPr lang="en-US" baseline="0" dirty="0" smtClean="0"/>
          </a:p>
          <a:p>
            <a:r>
              <a:rPr lang="en-US" baseline="0" dirty="0" smtClean="0"/>
              <a:t>Recall the same for the soil </a:t>
            </a:r>
            <a:r>
              <a:rPr lang="en-US" baseline="0" dirty="0" err="1" smtClean="0"/>
              <a:t>pH.</a:t>
            </a:r>
            <a:endParaRPr lang="en-US" baseline="0" dirty="0" smtClean="0"/>
          </a:p>
          <a:p>
            <a:endParaRPr lang="en-US" baseline="0" dirty="0" smtClean="0"/>
          </a:p>
          <a:p>
            <a:r>
              <a:rPr lang="en-US" baseline="0" dirty="0" smtClean="0"/>
              <a:t>How does this effect the uncertainty?</a:t>
            </a:r>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40</a:t>
            </a:fld>
            <a:endParaRPr lang="en-US"/>
          </a:p>
        </p:txBody>
      </p:sp>
    </p:spTree>
    <p:extLst>
      <p:ext uri="{BB962C8B-B14F-4D97-AF65-F5344CB8AC3E}">
        <p14:creationId xmlns:p14="http://schemas.microsoft.com/office/powerpoint/2010/main" val="6712865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like the soil pH example there seem to be a good agreement between estimated and measured values.</a:t>
            </a:r>
          </a:p>
          <a:p>
            <a:endParaRPr lang="en-US" dirty="0" smtClean="0"/>
          </a:p>
          <a:p>
            <a:r>
              <a:rPr lang="en-US" dirty="0" smtClean="0"/>
              <a:t>The spatial</a:t>
            </a:r>
            <a:r>
              <a:rPr lang="en-US" baseline="0" dirty="0" smtClean="0"/>
              <a:t> predictions are obviously sensitive to such deviations from the measured values. </a:t>
            </a:r>
          </a:p>
          <a:p>
            <a:endParaRPr lang="en-US" baseline="0" dirty="0" smtClean="0"/>
          </a:p>
        </p:txBody>
      </p:sp>
      <p:sp>
        <p:nvSpPr>
          <p:cNvPr id="4" name="Slide Number Placeholder 3"/>
          <p:cNvSpPr>
            <a:spLocks noGrp="1"/>
          </p:cNvSpPr>
          <p:nvPr>
            <p:ph type="sldNum" sz="quarter" idx="10"/>
          </p:nvPr>
        </p:nvSpPr>
        <p:spPr/>
        <p:txBody>
          <a:bodyPr/>
          <a:lstStyle/>
          <a:p>
            <a:fld id="{4D9C179D-3554-41BC-AC19-3AEE0A69A76C}" type="slidenum">
              <a:rPr lang="en-US" smtClean="0"/>
              <a:t>41</a:t>
            </a:fld>
            <a:endParaRPr lang="en-US"/>
          </a:p>
        </p:txBody>
      </p:sp>
    </p:spTree>
    <p:extLst>
      <p:ext uri="{BB962C8B-B14F-4D97-AF65-F5344CB8AC3E}">
        <p14:creationId xmlns:p14="http://schemas.microsoft.com/office/powerpoint/2010/main" val="1744377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KSSL</a:t>
            </a:r>
            <a:r>
              <a:rPr lang="en-US" baseline="0" dirty="0" smtClean="0"/>
              <a:t> uses 1:1 water and 1:2 caCl2 to measure soil </a:t>
            </a:r>
            <a:r>
              <a:rPr lang="en-US" baseline="0" dirty="0" err="1" smtClean="0"/>
              <a:t>pH.</a:t>
            </a:r>
            <a:r>
              <a:rPr lang="en-US" baseline="0" dirty="0" smtClean="0"/>
              <a:t> The </a:t>
            </a:r>
            <a:r>
              <a:rPr lang="en-US" baseline="0" dirty="0" err="1" smtClean="0"/>
              <a:t>GlobalSoilMap</a:t>
            </a:r>
            <a:r>
              <a:rPr lang="en-US" baseline="0" dirty="0" smtClean="0"/>
              <a:t> specifies that the soil pH would be 1:5 water. So we determine the soil pH 1:5 on samples that had previously been measured for pH 1:1 wand 1:2 CaCl2 and conducted a regression analysis. </a:t>
            </a:r>
          </a:p>
          <a:p>
            <a:endParaRPr lang="en-US" baseline="0" dirty="0" smtClean="0"/>
          </a:p>
          <a:p>
            <a:r>
              <a:rPr lang="en-US" baseline="0" dirty="0" smtClean="0"/>
              <a:t>As you can see the RMSE between predicted soil pH 1:5 W using soil pH 1:1 W is 0.44 pH units almost half unit.  When considering the range of pH (3-11) 0.44 unit could be significant or not depending on what decision we would make, for example liming. </a:t>
            </a:r>
          </a:p>
          <a:p>
            <a:endParaRPr lang="en-US" baseline="0" dirty="0" smtClean="0"/>
          </a:p>
          <a:p>
            <a:r>
              <a:rPr lang="en-US" baseline="0" dirty="0" smtClean="0"/>
              <a:t>And this is only one simple model we used to predict soil pH 1:5 W. </a:t>
            </a:r>
          </a:p>
          <a:p>
            <a:endParaRPr lang="en-US" baseline="0" dirty="0" smtClean="0"/>
          </a:p>
          <a:p>
            <a:r>
              <a:rPr lang="en-US" baseline="0" dirty="0" smtClean="0"/>
              <a:t>How does this RMSE compares to the errors associated with the difference between and within laboratories?</a:t>
            </a:r>
          </a:p>
          <a:p>
            <a:endParaRPr lang="en-US" baseline="0" dirty="0" smtClean="0"/>
          </a:p>
          <a:p>
            <a:r>
              <a:rPr lang="en-US" baseline="0" dirty="0" smtClean="0"/>
              <a:t>Exercise: A simple R code to run a regression and some residuals and plot them graphically. Print the info to see the model performance.</a:t>
            </a:r>
          </a:p>
          <a:p>
            <a:r>
              <a:rPr lang="en-US" b="1" u="sng" baseline="0" dirty="0" smtClean="0"/>
              <a:t>Use: “</a:t>
            </a:r>
            <a:r>
              <a:rPr lang="en-US" b="1" u="sng" baseline="0" dirty="0" err="1" smtClean="0"/>
              <a:t>pH_ptf.R</a:t>
            </a:r>
            <a:r>
              <a:rPr lang="en-US" b="1" u="sng" baseline="0" dirty="0" smtClean="0"/>
              <a:t>” Script and pH Data_PTF.csv or txt</a:t>
            </a:r>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5</a:t>
            </a:fld>
            <a:endParaRPr lang="en-US"/>
          </a:p>
        </p:txBody>
      </p:sp>
    </p:spTree>
    <p:extLst>
      <p:ext uri="{BB962C8B-B14F-4D97-AF65-F5344CB8AC3E}">
        <p14:creationId xmlns:p14="http://schemas.microsoft.com/office/powerpoint/2010/main" val="3055390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Recently, it has become obvious that the location accuracy of </a:t>
            </a:r>
            <a:r>
              <a:rPr lang="en-US" baseline="0" dirty="0" err="1" smtClean="0"/>
              <a:t>pedon</a:t>
            </a:r>
            <a:r>
              <a:rPr lang="en-US" baseline="0" dirty="0" smtClean="0"/>
              <a:t> data is not something to be taken for granted.</a:t>
            </a:r>
          </a:p>
          <a:p>
            <a:r>
              <a:rPr lang="en-US" baseline="0" dirty="0" smtClean="0"/>
              <a:t>There is an on-going work on this.</a:t>
            </a:r>
            <a:endParaRPr lang="en-US" dirty="0" smtClean="0"/>
          </a:p>
          <a:p>
            <a:endParaRPr lang="en-US" dirty="0"/>
          </a:p>
        </p:txBody>
      </p:sp>
      <p:sp>
        <p:nvSpPr>
          <p:cNvPr id="4" name="Slide Number Placeholder 3"/>
          <p:cNvSpPr>
            <a:spLocks noGrp="1"/>
          </p:cNvSpPr>
          <p:nvPr>
            <p:ph type="sldNum" sz="quarter" idx="10"/>
          </p:nvPr>
        </p:nvSpPr>
        <p:spPr/>
        <p:txBody>
          <a:bodyPr/>
          <a:lstStyle/>
          <a:p>
            <a:fld id="{21A182CB-BE1F-41C4-9485-D079DFD144D2}" type="slidenum">
              <a:rPr lang="en-US" smtClean="0"/>
              <a:pPr/>
              <a:t>42</a:t>
            </a:fld>
            <a:endParaRPr lang="en-US"/>
          </a:p>
        </p:txBody>
      </p:sp>
    </p:spTree>
    <p:extLst>
      <p:ext uri="{BB962C8B-B14F-4D97-AF65-F5344CB8AC3E}">
        <p14:creationId xmlns:p14="http://schemas.microsoft.com/office/powerpoint/2010/main" val="13425493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lumMod val="50000"/>
                  </a:schemeClr>
                </a:solidFill>
                <a:effectLst/>
                <a:latin typeface="+mn-lt"/>
                <a:ea typeface="+mn-ea"/>
                <a:cs typeface="+mn-cs"/>
              </a:rPr>
              <a:t>In spatial predictions, especially </a:t>
            </a:r>
            <a:r>
              <a:rPr lang="en-US" sz="1200" kern="1200" dirty="0" err="1" smtClean="0">
                <a:solidFill>
                  <a:schemeClr val="tx1">
                    <a:lumMod val="50000"/>
                  </a:schemeClr>
                </a:solidFill>
                <a:effectLst/>
                <a:latin typeface="+mn-lt"/>
                <a:ea typeface="+mn-ea"/>
                <a:cs typeface="+mn-cs"/>
              </a:rPr>
              <a:t>geostatistics</a:t>
            </a:r>
            <a:r>
              <a:rPr lang="en-US" sz="1200" kern="1200" dirty="0" smtClean="0">
                <a:solidFill>
                  <a:schemeClr val="tx1">
                    <a:lumMod val="50000"/>
                  </a:schemeClr>
                </a:solidFill>
                <a:effectLst/>
                <a:latin typeface="+mn-lt"/>
                <a:ea typeface="+mn-ea"/>
                <a:cs typeface="+mn-cs"/>
              </a:rPr>
              <a:t> this is very influential on the outcome of the predictions.</a:t>
            </a:r>
            <a:r>
              <a:rPr lang="en-US" sz="1200" kern="1200" baseline="0" dirty="0" smtClean="0">
                <a:solidFill>
                  <a:schemeClr val="tx1">
                    <a:lumMod val="50000"/>
                  </a:schemeClr>
                </a:solidFill>
                <a:effectLst/>
                <a:latin typeface="+mn-lt"/>
                <a:ea typeface="+mn-ea"/>
                <a:cs typeface="+mn-cs"/>
              </a:rPr>
              <a:t> Recall the Dillon Creek watershed. In that example there may have not been enough data points for a meaningful interpolation. Adding more layers to the uncertainty some of the points are not to where they are supposed to be. This may or may not be important depending on what we are trying to predict and at what scale. We will not get to this but just a question to consider.  </a:t>
            </a:r>
            <a:endParaRPr lang="en-US" sz="1200" kern="1200" dirty="0" smtClean="0">
              <a:solidFill>
                <a:schemeClr val="tx1">
                  <a:lumMod val="50000"/>
                </a:schemeClr>
              </a:solidFill>
              <a:effectLst/>
              <a:latin typeface="+mn-lt"/>
              <a:ea typeface="+mn-ea"/>
              <a:cs typeface="+mn-cs"/>
            </a:endParaRPr>
          </a:p>
          <a:p>
            <a:endParaRPr lang="en-US" sz="1200" kern="1200" baseline="0" dirty="0" smtClean="0">
              <a:solidFill>
                <a:schemeClr val="tx1">
                  <a:lumMod val="50000"/>
                </a:schemeClr>
              </a:solidFill>
              <a:effectLst/>
              <a:latin typeface="+mn-lt"/>
              <a:ea typeface="+mn-ea"/>
              <a:cs typeface="+mn-cs"/>
            </a:endParaRPr>
          </a:p>
          <a:p>
            <a:endParaRPr lang="en-US" sz="1200" kern="1200" baseline="0" dirty="0" smtClean="0">
              <a:solidFill>
                <a:schemeClr val="tx1">
                  <a:lumMod val="50000"/>
                </a:schemeClr>
              </a:solidFill>
              <a:effectLst/>
              <a:latin typeface="+mn-lt"/>
              <a:ea typeface="+mn-ea"/>
              <a:cs typeface="+mn-cs"/>
            </a:endParaRPr>
          </a:p>
          <a:p>
            <a:r>
              <a:rPr lang="en-US" sz="1200" kern="1200" baseline="0" dirty="0" smtClean="0">
                <a:solidFill>
                  <a:schemeClr val="tx1">
                    <a:lumMod val="50000"/>
                  </a:schemeClr>
                </a:solidFill>
                <a:effectLst/>
                <a:latin typeface="+mn-lt"/>
                <a:ea typeface="+mn-ea"/>
                <a:cs typeface="+mn-cs"/>
              </a:rPr>
              <a:t>Questions:</a:t>
            </a:r>
          </a:p>
          <a:p>
            <a:r>
              <a:rPr lang="en-US" sz="1200" kern="1200" baseline="0" dirty="0" smtClean="0">
                <a:solidFill>
                  <a:schemeClr val="tx1">
                    <a:lumMod val="50000"/>
                  </a:schemeClr>
                </a:solidFill>
                <a:effectLst/>
                <a:latin typeface="+mn-lt"/>
                <a:ea typeface="+mn-ea"/>
                <a:cs typeface="+mn-cs"/>
              </a:rPr>
              <a:t>Can you think of a case where few data points would be adequate and another one where even a highly dense data point might not be enough for reliable prediction./ Don’t get hung up on the word “reliable”.</a:t>
            </a:r>
          </a:p>
          <a:p>
            <a:endParaRPr lang="en-US" sz="1200" kern="1200" baseline="0" dirty="0" smtClean="0">
              <a:solidFill>
                <a:schemeClr val="tx1">
                  <a:lumMod val="50000"/>
                </a:schemeClr>
              </a:solidFill>
              <a:effectLst/>
              <a:latin typeface="+mn-lt"/>
              <a:ea typeface="+mn-ea"/>
              <a:cs typeface="+mn-cs"/>
            </a:endParaRPr>
          </a:p>
          <a:p>
            <a:r>
              <a:rPr lang="en-US" sz="1200" kern="1200" dirty="0" smtClean="0">
                <a:solidFill>
                  <a:schemeClr val="tx1">
                    <a:lumMod val="50000"/>
                  </a:schemeClr>
                </a:solidFill>
                <a:effectLst/>
                <a:latin typeface="+mn-lt"/>
                <a:ea typeface="+mn-ea"/>
                <a:cs typeface="+mn-cs"/>
              </a:rPr>
              <a:t>In this example from Indiana few NASIS pedon points have coordinates that place them outside of the state and even the country. </a:t>
            </a:r>
          </a:p>
          <a:p>
            <a:endParaRPr lang="en-US" sz="1200" kern="1200" dirty="0" smtClean="0">
              <a:solidFill>
                <a:schemeClr val="tx1">
                  <a:lumMod val="50000"/>
                </a:schemeClr>
              </a:solidFill>
              <a:effectLst/>
              <a:latin typeface="+mn-lt"/>
              <a:ea typeface="+mn-ea"/>
              <a:cs typeface="+mn-cs"/>
            </a:endParaRPr>
          </a:p>
          <a:p>
            <a:r>
              <a:rPr lang="en-US" sz="1200" kern="1200" dirty="0" smtClean="0">
                <a:solidFill>
                  <a:schemeClr val="tx1">
                    <a:lumMod val="50000"/>
                  </a:schemeClr>
                </a:solidFill>
                <a:effectLst/>
                <a:latin typeface="+mn-lt"/>
                <a:ea typeface="+mn-ea"/>
                <a:cs typeface="+mn-cs"/>
              </a:rPr>
              <a:t>Some errors could not be corrected with confidence therefore, these points were eliminated from the study. </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43</a:t>
            </a:fld>
            <a:endParaRPr lang="en-US"/>
          </a:p>
        </p:txBody>
      </p:sp>
    </p:spTree>
    <p:extLst>
      <p:ext uri="{BB962C8B-B14F-4D97-AF65-F5344CB8AC3E}">
        <p14:creationId xmlns:p14="http://schemas.microsoft.com/office/powerpoint/2010/main" val="2085217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r>
              <a:rPr lang="en-US" sz="1200" kern="1200" dirty="0" smtClean="0">
                <a:solidFill>
                  <a:schemeClr val="tx1">
                    <a:lumMod val="50000"/>
                  </a:schemeClr>
                </a:solidFill>
                <a:effectLst/>
                <a:latin typeface="+mn-lt"/>
                <a:ea typeface="+mn-ea"/>
                <a:cs typeface="+mn-cs"/>
              </a:rPr>
              <a:t>The first thing we looked at was the PLSS influence</a:t>
            </a:r>
            <a:r>
              <a:rPr lang="en-US" sz="1200" kern="1200" baseline="0" dirty="0" smtClean="0">
                <a:solidFill>
                  <a:schemeClr val="tx1">
                    <a:lumMod val="50000"/>
                  </a:schemeClr>
                </a:solidFill>
                <a:effectLst/>
                <a:latin typeface="+mn-lt"/>
                <a:ea typeface="+mn-ea"/>
                <a:cs typeface="+mn-cs"/>
              </a:rPr>
              <a:t> since we use that grid to locate the </a:t>
            </a:r>
            <a:r>
              <a:rPr lang="en-US" sz="1200" kern="1200" baseline="0" dirty="0" err="1" smtClean="0">
                <a:solidFill>
                  <a:schemeClr val="tx1">
                    <a:lumMod val="50000"/>
                  </a:schemeClr>
                </a:solidFill>
                <a:effectLst/>
                <a:latin typeface="+mn-lt"/>
                <a:ea typeface="+mn-ea"/>
                <a:cs typeface="+mn-cs"/>
              </a:rPr>
              <a:t>pedons</a:t>
            </a:r>
            <a:r>
              <a:rPr lang="en-US" sz="1200" kern="1200" baseline="0" dirty="0" smtClean="0">
                <a:solidFill>
                  <a:schemeClr val="tx1">
                    <a:lumMod val="50000"/>
                  </a:schemeClr>
                </a:solidFill>
                <a:effectLst/>
                <a:latin typeface="+mn-lt"/>
                <a:ea typeface="+mn-ea"/>
                <a:cs typeface="+mn-cs"/>
              </a:rPr>
              <a:t> using PLSS descriptors. </a:t>
            </a:r>
          </a:p>
          <a:p>
            <a:pPr marL="0" indent="0">
              <a:buFontTx/>
              <a:buNone/>
            </a:pPr>
            <a:endParaRPr lang="en-US" sz="1200" kern="1200" baseline="0" dirty="0" smtClean="0">
              <a:solidFill>
                <a:schemeClr val="tx1">
                  <a:lumMod val="50000"/>
                </a:schemeClr>
              </a:solidFill>
              <a:effectLst/>
              <a:latin typeface="+mn-lt"/>
              <a:ea typeface="+mn-ea"/>
              <a:cs typeface="+mn-cs"/>
            </a:endParaRPr>
          </a:p>
          <a:p>
            <a:pPr marL="0" indent="0">
              <a:buFontTx/>
              <a:buNone/>
            </a:pPr>
            <a:r>
              <a:rPr lang="en-US" sz="1200" kern="1200" baseline="0" dirty="0" smtClean="0">
                <a:solidFill>
                  <a:schemeClr val="tx1">
                    <a:lumMod val="50000"/>
                  </a:schemeClr>
                </a:solidFill>
                <a:effectLst/>
                <a:latin typeface="+mn-lt"/>
                <a:ea typeface="+mn-ea"/>
                <a:cs typeface="+mn-cs"/>
              </a:rPr>
              <a:t>So, there is a great variability in terms of distances between PLSS and NRCS. For less than half of the samples (40%) the distance varies from 0-10 m and for about 38% of the </a:t>
            </a:r>
            <a:r>
              <a:rPr lang="en-US" sz="1200" kern="1200" baseline="0" dirty="0" err="1" smtClean="0">
                <a:solidFill>
                  <a:schemeClr val="tx1">
                    <a:lumMod val="50000"/>
                  </a:schemeClr>
                </a:solidFill>
                <a:effectLst/>
                <a:latin typeface="+mn-lt"/>
                <a:ea typeface="+mn-ea"/>
                <a:cs typeface="+mn-cs"/>
              </a:rPr>
              <a:t>pedons</a:t>
            </a:r>
            <a:r>
              <a:rPr lang="en-US" sz="1200" kern="1200" baseline="0" dirty="0" smtClean="0">
                <a:solidFill>
                  <a:schemeClr val="tx1">
                    <a:lumMod val="50000"/>
                  </a:schemeClr>
                </a:solidFill>
                <a:effectLst/>
                <a:latin typeface="+mn-lt"/>
                <a:ea typeface="+mn-ea"/>
                <a:cs typeface="+mn-cs"/>
              </a:rPr>
              <a:t> the distance goes from 10-500 m and only about 22% the </a:t>
            </a:r>
            <a:r>
              <a:rPr lang="en-US" sz="1200" kern="1200" baseline="0" dirty="0" err="1" smtClean="0">
                <a:solidFill>
                  <a:schemeClr val="tx1">
                    <a:lumMod val="50000"/>
                  </a:schemeClr>
                </a:solidFill>
                <a:effectLst/>
                <a:latin typeface="+mn-lt"/>
                <a:ea typeface="+mn-ea"/>
                <a:cs typeface="+mn-cs"/>
              </a:rPr>
              <a:t>diatance</a:t>
            </a:r>
            <a:r>
              <a:rPr lang="en-US" sz="1200" kern="1200" baseline="0" dirty="0" smtClean="0">
                <a:solidFill>
                  <a:schemeClr val="tx1">
                    <a:lumMod val="50000"/>
                  </a:schemeClr>
                </a:solidFill>
                <a:effectLst/>
                <a:latin typeface="+mn-lt"/>
                <a:ea typeface="+mn-ea"/>
                <a:cs typeface="+mn-cs"/>
              </a:rPr>
              <a:t> varies from 0.5 km to 5 km. </a:t>
            </a:r>
          </a:p>
          <a:p>
            <a:pPr marL="0" indent="0">
              <a:buFontTx/>
              <a:buNone/>
            </a:pPr>
            <a:endParaRPr lang="en-US" sz="1200" kern="1200" baseline="0" dirty="0" smtClean="0">
              <a:solidFill>
                <a:schemeClr val="tx1">
                  <a:lumMod val="50000"/>
                </a:schemeClr>
              </a:solidFill>
              <a:effectLst/>
              <a:latin typeface="+mn-lt"/>
              <a:ea typeface="+mn-ea"/>
              <a:cs typeface="+mn-cs"/>
            </a:endParaRPr>
          </a:p>
          <a:p>
            <a:pPr marL="0" indent="0">
              <a:buFontTx/>
              <a:buNone/>
            </a:pPr>
            <a:endParaRPr lang="en-US" sz="1200" kern="1200" dirty="0">
              <a:solidFill>
                <a:schemeClr val="tx1">
                  <a:lumMod val="50000"/>
                </a:schemeClr>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A2CC701-D80A-463B-8415-A85485312088}" type="slidenum">
              <a:rPr lang="en-US" smtClean="0"/>
              <a:t>44</a:t>
            </a:fld>
            <a:endParaRPr lang="en-US"/>
          </a:p>
        </p:txBody>
      </p:sp>
    </p:spTree>
    <p:extLst>
      <p:ext uri="{BB962C8B-B14F-4D97-AF65-F5344CB8AC3E}">
        <p14:creationId xmlns:p14="http://schemas.microsoft.com/office/powerpoint/2010/main" val="260489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lumMod val="50000"/>
                  </a:schemeClr>
                </a:solidFill>
                <a:effectLst/>
                <a:latin typeface="+mn-lt"/>
                <a:ea typeface="+mn-ea"/>
                <a:cs typeface="+mn-cs"/>
              </a:rPr>
              <a:t>Spatially we can see where the differences are larger.</a:t>
            </a:r>
          </a:p>
          <a:p>
            <a:endParaRPr lang="en-US" sz="1200" kern="1200" dirty="0" smtClean="0">
              <a:solidFill>
                <a:schemeClr val="tx1">
                  <a:lumMod val="50000"/>
                </a:schemeClr>
              </a:solidFill>
              <a:effectLst/>
              <a:latin typeface="+mn-lt"/>
              <a:ea typeface="+mn-ea"/>
              <a:cs typeface="+mn-cs"/>
            </a:endParaRPr>
          </a:p>
          <a:p>
            <a:r>
              <a:rPr lang="en-US" sz="1200" kern="1200" dirty="0" smtClean="0">
                <a:solidFill>
                  <a:schemeClr val="tx1">
                    <a:lumMod val="50000"/>
                  </a:schemeClr>
                </a:solidFill>
                <a:effectLst/>
                <a:latin typeface="+mn-lt"/>
                <a:ea typeface="+mn-ea"/>
                <a:cs typeface="+mn-cs"/>
              </a:rPr>
              <a:t>Questions to consider:</a:t>
            </a:r>
          </a:p>
          <a:p>
            <a:r>
              <a:rPr lang="en-US" sz="1200" kern="1200" dirty="0" smtClean="0">
                <a:solidFill>
                  <a:schemeClr val="tx1">
                    <a:lumMod val="50000"/>
                  </a:schemeClr>
                </a:solidFill>
                <a:effectLst/>
                <a:latin typeface="+mn-lt"/>
                <a:ea typeface="+mn-ea"/>
                <a:cs typeface="+mn-cs"/>
              </a:rPr>
              <a:t>How does this affect interpolations?</a:t>
            </a:r>
          </a:p>
          <a:p>
            <a:r>
              <a:rPr lang="en-US" sz="1200" kern="1200" dirty="0" smtClean="0">
                <a:solidFill>
                  <a:schemeClr val="tx1">
                    <a:lumMod val="50000"/>
                  </a:schemeClr>
                </a:solidFill>
                <a:effectLst/>
                <a:latin typeface="+mn-lt"/>
                <a:ea typeface="+mn-ea"/>
                <a:cs typeface="+mn-cs"/>
              </a:rPr>
              <a:t>Where</a:t>
            </a:r>
            <a:r>
              <a:rPr lang="en-US" sz="1200" kern="1200" baseline="0" dirty="0" smtClean="0">
                <a:solidFill>
                  <a:schemeClr val="tx1">
                    <a:lumMod val="50000"/>
                  </a:schemeClr>
                </a:solidFill>
                <a:effectLst/>
                <a:latin typeface="+mn-lt"/>
                <a:ea typeface="+mn-ea"/>
                <a:cs typeface="+mn-cs"/>
              </a:rPr>
              <a:t> would this discrepancy between locations would be critical and where it might not matter?</a:t>
            </a:r>
          </a:p>
          <a:p>
            <a:r>
              <a:rPr lang="en-US" sz="1200" kern="1200" baseline="0" dirty="0" smtClean="0">
                <a:solidFill>
                  <a:schemeClr val="tx1">
                    <a:lumMod val="50000"/>
                  </a:schemeClr>
                </a:solidFill>
                <a:effectLst/>
                <a:latin typeface="+mn-lt"/>
                <a:ea typeface="+mn-ea"/>
                <a:cs typeface="+mn-cs"/>
              </a:rPr>
              <a:t>Consider the scale and soil property.</a:t>
            </a:r>
          </a:p>
          <a:p>
            <a:endParaRPr lang="en-US" sz="1200" kern="1200" baseline="0" dirty="0" smtClean="0">
              <a:solidFill>
                <a:schemeClr val="tx1">
                  <a:lumMod val="50000"/>
                </a:schemeClr>
              </a:solidFill>
              <a:effectLst/>
              <a:latin typeface="+mn-lt"/>
              <a:ea typeface="+mn-ea"/>
              <a:cs typeface="+mn-cs"/>
            </a:endParaRPr>
          </a:p>
          <a:p>
            <a:r>
              <a:rPr lang="en-US" sz="1200" kern="1200" baseline="0" dirty="0" smtClean="0">
                <a:solidFill>
                  <a:schemeClr val="tx1">
                    <a:lumMod val="50000"/>
                  </a:schemeClr>
                </a:solidFill>
                <a:effectLst/>
                <a:latin typeface="+mn-lt"/>
                <a:ea typeface="+mn-ea"/>
                <a:cs typeface="+mn-cs"/>
              </a:rPr>
              <a:t>Can this be fixed? And if yes How?</a:t>
            </a:r>
          </a:p>
          <a:p>
            <a:endParaRPr lang="en-US" sz="1200" kern="1200" baseline="0" dirty="0" smtClean="0">
              <a:solidFill>
                <a:schemeClr val="tx1">
                  <a:lumMod val="50000"/>
                </a:schemeClr>
              </a:solidFill>
              <a:effectLst/>
              <a:latin typeface="+mn-lt"/>
              <a:ea typeface="+mn-ea"/>
              <a:cs typeface="+mn-cs"/>
            </a:endParaRPr>
          </a:p>
          <a:p>
            <a:r>
              <a:rPr lang="en-US" sz="1200" kern="1200" baseline="0" dirty="0" smtClean="0">
                <a:solidFill>
                  <a:schemeClr val="tx1">
                    <a:lumMod val="50000"/>
                  </a:schemeClr>
                </a:solidFill>
                <a:effectLst/>
                <a:latin typeface="+mn-lt"/>
                <a:ea typeface="+mn-ea"/>
                <a:cs typeface="+mn-cs"/>
              </a:rPr>
              <a:t>There are ways but some of them may require a lot of work.</a:t>
            </a:r>
            <a:r>
              <a:rPr lang="en-US" sz="1200" kern="1200" dirty="0" smtClean="0">
                <a:solidFill>
                  <a:schemeClr val="tx1">
                    <a:lumMod val="50000"/>
                  </a:schemeClr>
                </a:solidFill>
                <a:effectLst/>
                <a:latin typeface="+mn-lt"/>
                <a:ea typeface="+mn-ea"/>
                <a:cs typeface="+mn-cs"/>
              </a:rPr>
              <a:t> </a:t>
            </a:r>
            <a:endParaRPr lang="en-US" sz="1200" kern="1200" dirty="0">
              <a:solidFill>
                <a:schemeClr val="tx1">
                  <a:lumMod val="50000"/>
                </a:schemeClr>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A2CC701-D80A-463B-8415-A85485312088}" type="slidenum">
              <a:rPr lang="en-US" smtClean="0"/>
              <a:t>45</a:t>
            </a:fld>
            <a:endParaRPr lang="en-US"/>
          </a:p>
        </p:txBody>
      </p:sp>
    </p:spTree>
    <p:extLst>
      <p:ext uri="{BB962C8B-B14F-4D97-AF65-F5344CB8AC3E}">
        <p14:creationId xmlns:p14="http://schemas.microsoft.com/office/powerpoint/2010/main" val="4482954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approach developed and is still</a:t>
            </a:r>
            <a:r>
              <a:rPr lang="en-US" baseline="0" dirty="0" smtClean="0"/>
              <a:t> in progress is to extract information related to terrain attributes and landscape features from the current locations and compare them with the descriptions and see for mismatches. Ideally an independent sours of measured point data would best but not realistic and affordable.</a:t>
            </a:r>
          </a:p>
          <a:p>
            <a:endParaRPr lang="en-US" baseline="0" dirty="0" smtClean="0"/>
          </a:p>
          <a:p>
            <a:r>
              <a:rPr lang="en-US" baseline="0" dirty="0" smtClean="0"/>
              <a:t>It is tedious work and requires a lot of prior knowledge. </a:t>
            </a:r>
          </a:p>
          <a:p>
            <a:endParaRPr lang="en-US" baseline="0" dirty="0" smtClean="0"/>
          </a:p>
          <a:p>
            <a:r>
              <a:rPr lang="en-US" baseline="0" dirty="0" smtClean="0"/>
              <a:t>Question for discussions: </a:t>
            </a:r>
          </a:p>
          <a:p>
            <a:r>
              <a:rPr lang="en-US" baseline="0" dirty="0" smtClean="0"/>
              <a:t>Is this worth pursuing?</a:t>
            </a:r>
          </a:p>
          <a:p>
            <a:r>
              <a:rPr lang="en-US" baseline="0" dirty="0" smtClean="0"/>
              <a:t>Before you rule YES or NO or MAYBE consider the “law of diminishing return”. In other words consider the investment for each site to be visited, sampled and analyzed and what we gain potentially by correcting them.</a:t>
            </a:r>
          </a:p>
          <a:p>
            <a:r>
              <a:rPr lang="en-US" baseline="0" dirty="0" smtClean="0"/>
              <a:t>Does it really matter in the end given all sources of uncertainty we discussed?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46</a:t>
            </a:fld>
            <a:endParaRPr lang="en-US"/>
          </a:p>
        </p:txBody>
      </p:sp>
    </p:spTree>
    <p:extLst>
      <p:ext uri="{BB962C8B-B14F-4D97-AF65-F5344CB8AC3E}">
        <p14:creationId xmlns:p14="http://schemas.microsoft.com/office/powerpoint/2010/main" val="1274162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Question: This is more of</a:t>
            </a:r>
            <a:r>
              <a:rPr lang="en-US" baseline="0" dirty="0" smtClean="0"/>
              <a:t> a Philosophical take on the Uncertainty. Picture a single spherical or ellipsoid line is a model of an infinite probabilities of the electron’s position around the nucleus. </a:t>
            </a:r>
            <a:endParaRPr lang="en-US" dirty="0" smtClean="0"/>
          </a:p>
          <a:p>
            <a:endParaRPr lang="en-US" baseline="0" dirty="0" smtClean="0"/>
          </a:p>
          <a:p>
            <a:r>
              <a:rPr lang="en-US" baseline="0" dirty="0" smtClean="0"/>
              <a:t>What does this atom structure tells about the Uncertainty?</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47</a:t>
            </a:fld>
            <a:endParaRPr lang="en-US"/>
          </a:p>
        </p:txBody>
      </p:sp>
    </p:spTree>
    <p:extLst>
      <p:ext uri="{BB962C8B-B14F-4D97-AF65-F5344CB8AC3E}">
        <p14:creationId xmlns:p14="http://schemas.microsoft.com/office/powerpoint/2010/main" val="1799011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biggest source of error as expected is the between laboratory analysis. The second offender is the </a:t>
            </a:r>
            <a:r>
              <a:rPr lang="en-US" baseline="0" dirty="0" err="1" smtClean="0"/>
              <a:t>ptf</a:t>
            </a:r>
            <a:r>
              <a:rPr lang="en-US" baseline="0" dirty="0" smtClean="0"/>
              <a:t> then the last one as expected is repeated analysis on the same sample by the same individual (precision).</a:t>
            </a:r>
          </a:p>
          <a:p>
            <a:endParaRPr lang="en-US" baseline="0" dirty="0" smtClean="0"/>
          </a:p>
          <a:p>
            <a:r>
              <a:rPr lang="en-US" baseline="0" dirty="0" smtClean="0"/>
              <a:t>We have established that there are errors associated with analytical methods and that is not surprising, but that should give us some perspective right from the start about future transections and predictions we will make based on these measured data. </a:t>
            </a:r>
          </a:p>
          <a:p>
            <a:endParaRPr lang="en-US" baseline="0" dirty="0" smtClean="0"/>
          </a:p>
          <a:p>
            <a:endParaRPr lang="en-US" baseline="0" dirty="0" smtClean="0"/>
          </a:p>
          <a:p>
            <a:endParaRPr lang="en-US" baseline="0"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FEEFCF06-B640-4B96-A7B0-F83AB26316D3}"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859305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717">
              <a:defRPr/>
            </a:pPr>
            <a:r>
              <a:rPr lang="en-US" dirty="0" smtClean="0"/>
              <a:t>One of the charges of the </a:t>
            </a:r>
            <a:r>
              <a:rPr lang="en-US" dirty="0" err="1" smtClean="0"/>
              <a:t>GlobalSoilMap</a:t>
            </a:r>
            <a:r>
              <a:rPr lang="en-US" dirty="0" smtClean="0"/>
              <a:t> project is to generate the property maps for standard depths up to 2 m. In</a:t>
            </a:r>
            <a:r>
              <a:rPr lang="en-US" baseline="0" dirty="0" smtClean="0"/>
              <a:t> order to generate such maps for specified depths the </a:t>
            </a:r>
            <a:r>
              <a:rPr lang="en-US" baseline="0" dirty="0" err="1" smtClean="0"/>
              <a:t>Spline</a:t>
            </a:r>
            <a:r>
              <a:rPr lang="en-US" baseline="0" dirty="0" smtClean="0"/>
              <a:t> approach has been proposed. In essence the </a:t>
            </a:r>
            <a:r>
              <a:rPr lang="en-US" baseline="0" dirty="0" err="1" smtClean="0"/>
              <a:t>spline</a:t>
            </a:r>
            <a:r>
              <a:rPr lang="en-US" baseline="0" dirty="0" smtClean="0"/>
              <a:t> is a quadratic function that forces the line through the measured or estimated data points for soil properties. This creates a continuous representation of the soil property with depth by interpolating between measured/estimated data points.</a:t>
            </a:r>
          </a:p>
          <a:p>
            <a:pPr defTabSz="931717">
              <a:defRPr/>
            </a:pPr>
            <a:endParaRPr lang="en-US" baseline="0" dirty="0" smtClean="0"/>
          </a:p>
          <a:p>
            <a:pPr defTabSz="931717">
              <a:defRPr/>
            </a:pPr>
            <a:r>
              <a:rPr lang="en-US" baseline="0" dirty="0" smtClean="0"/>
              <a:t>As simple and attractive this approach is for many reasons, it also introduces again uncertainty. This is no different from the previous </a:t>
            </a:r>
            <a:r>
              <a:rPr lang="en-US" baseline="0" dirty="0" err="1" smtClean="0"/>
              <a:t>ptf</a:t>
            </a:r>
            <a:r>
              <a:rPr lang="en-US" baseline="0" dirty="0" smtClean="0"/>
              <a:t> example. </a:t>
            </a:r>
            <a:r>
              <a:rPr lang="en-US" dirty="0" smtClean="0"/>
              <a:t>  </a:t>
            </a:r>
          </a:p>
          <a:p>
            <a:endParaRPr lang="en-US" dirty="0"/>
          </a:p>
        </p:txBody>
      </p:sp>
      <p:sp>
        <p:nvSpPr>
          <p:cNvPr id="4" name="Slide Number Placeholder 3"/>
          <p:cNvSpPr>
            <a:spLocks noGrp="1"/>
          </p:cNvSpPr>
          <p:nvPr>
            <p:ph type="sldNum" sz="quarter" idx="10"/>
          </p:nvPr>
        </p:nvSpPr>
        <p:spPr/>
        <p:txBody>
          <a:bodyPr/>
          <a:lstStyle/>
          <a:p>
            <a:fld id="{70554B60-C505-498D-9323-67F827A41782}" type="slidenum">
              <a:rPr lang="en-US" smtClean="0"/>
              <a:pPr/>
              <a:t>7</a:t>
            </a:fld>
            <a:endParaRPr lang="en-US"/>
          </a:p>
        </p:txBody>
      </p:sp>
    </p:spTree>
    <p:extLst>
      <p:ext uri="{BB962C8B-B14F-4D97-AF65-F5344CB8AC3E}">
        <p14:creationId xmlns:p14="http://schemas.microsoft.com/office/powerpoint/2010/main" val="2169607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stick with the soil pH example to simplify things.</a:t>
            </a:r>
          </a:p>
          <a:p>
            <a:endParaRPr lang="en-US" dirty="0" smtClean="0"/>
          </a:p>
          <a:p>
            <a:r>
              <a:rPr lang="en-US" dirty="0" smtClean="0"/>
              <a:t>Here we compare the soil pH values from STATSGO2 for the standard depths generated through Spline versus those generated by slicing the same </a:t>
            </a:r>
            <a:r>
              <a:rPr lang="en-US" dirty="0" err="1" smtClean="0"/>
              <a:t>pedon</a:t>
            </a:r>
            <a:r>
              <a:rPr lang="en-US" dirty="0" smtClean="0"/>
              <a:t> data at the specified GSM.</a:t>
            </a:r>
          </a:p>
          <a:p>
            <a:endParaRPr lang="en-US" dirty="0" smtClean="0"/>
          </a:p>
          <a:p>
            <a:r>
              <a:rPr lang="en-US" dirty="0" smtClean="0"/>
              <a:t>The x</a:t>
            </a:r>
            <a:r>
              <a:rPr lang="en-US" baseline="0" dirty="0" smtClean="0"/>
              <a:t> axis shows the soil pH values from slicing, while the y-axis the pH values from spline.</a:t>
            </a:r>
          </a:p>
          <a:p>
            <a:endParaRPr lang="en-US" dirty="0" smtClean="0"/>
          </a:p>
          <a:p>
            <a:r>
              <a:rPr lang="en-US" dirty="0" smtClean="0"/>
              <a:t>Notice how the RMSE increases with depth. This introduces another source of uncertainty. Of course, we still have to compare them with the measured values from </a:t>
            </a:r>
            <a:r>
              <a:rPr lang="en-US" dirty="0" err="1" smtClean="0"/>
              <a:t>pedons</a:t>
            </a:r>
            <a:r>
              <a:rPr lang="en-US" dirty="0" smtClean="0"/>
              <a:t>, but the thing to emphasize here is that</a:t>
            </a:r>
            <a:r>
              <a:rPr lang="en-US" baseline="0" dirty="0" smtClean="0"/>
              <a:t> this modeling is similar to the database transactions done many times within our databases especially NASIS. We will show this with other examples later.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Exercise: A simple R code to run a regression and some residuals and plot them graphically. Print the info to see the relationships.</a:t>
            </a:r>
          </a:p>
          <a:p>
            <a:r>
              <a:rPr lang="en-US" dirty="0" smtClean="0"/>
              <a:t>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8</a:t>
            </a:fld>
            <a:endParaRPr lang="en-US"/>
          </a:p>
        </p:txBody>
      </p:sp>
    </p:spTree>
    <p:extLst>
      <p:ext uri="{BB962C8B-B14F-4D97-AF65-F5344CB8AC3E}">
        <p14:creationId xmlns:p14="http://schemas.microsoft.com/office/powerpoint/2010/main" val="1539901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 are not considering spatial predictions and how do they influence the uncertainty and predictions.</a:t>
            </a:r>
          </a:p>
          <a:p>
            <a:endParaRPr lang="en-US" dirty="0" smtClean="0"/>
          </a:p>
          <a:p>
            <a:r>
              <a:rPr lang="en-US" dirty="0" smtClean="0"/>
              <a:t>We have been in the spatial prediction business for a very long time. Our SSURGO maps are a good example of such qualitative/class models. Soil taxonomy is another model build on a combination of words and numbers applied in space. </a:t>
            </a:r>
          </a:p>
          <a:p>
            <a:endParaRPr lang="en-US" dirty="0" smtClean="0"/>
          </a:p>
          <a:p>
            <a:r>
              <a:rPr lang="en-US" dirty="0" smtClean="0"/>
              <a:t>The only things that seems to change/evolve is the approaches to modeling which very much are determined by the status of knowledge and availability of data input.</a:t>
            </a:r>
          </a:p>
          <a:p>
            <a:endParaRPr lang="en-US" dirty="0" smtClean="0"/>
          </a:p>
          <a:p>
            <a:r>
              <a:rPr lang="en-US" dirty="0" smtClean="0"/>
              <a:t>So spatial</a:t>
            </a:r>
            <a:r>
              <a:rPr lang="en-US" baseline="0" dirty="0" smtClean="0"/>
              <a:t> modeling is as good as data itself and the user’s brain. </a:t>
            </a:r>
            <a:r>
              <a:rPr lang="en-US" dirty="0" smtClean="0"/>
              <a:t> </a:t>
            </a:r>
          </a:p>
          <a:p>
            <a:endParaRPr lang="en-US" dirty="0" smtClean="0"/>
          </a:p>
          <a:p>
            <a:r>
              <a:rPr lang="en-US" dirty="0" smtClean="0"/>
              <a:t>We will start with elevation data and walk through steps</a:t>
            </a:r>
            <a:r>
              <a:rPr lang="en-US" baseline="0" dirty="0" smtClean="0"/>
              <a:t> to build a predictive model either class or property based</a:t>
            </a:r>
            <a:r>
              <a:rPr lang="en-US" dirty="0" smtClean="0"/>
              <a:t>.  In the process we hope to elaborate on sources of uncertainty and how we could potentially address some of them.</a:t>
            </a:r>
          </a:p>
        </p:txBody>
      </p:sp>
      <p:sp>
        <p:nvSpPr>
          <p:cNvPr id="4" name="Slide Number Placeholder 3"/>
          <p:cNvSpPr>
            <a:spLocks noGrp="1"/>
          </p:cNvSpPr>
          <p:nvPr>
            <p:ph type="sldNum" sz="quarter" idx="10"/>
          </p:nvPr>
        </p:nvSpPr>
        <p:spPr/>
        <p:txBody>
          <a:bodyPr/>
          <a:lstStyle/>
          <a:p>
            <a:fld id="{21A182CB-BE1F-41C4-9485-D079DFD144D2}" type="slidenum">
              <a:rPr lang="en-US" smtClean="0"/>
              <a:pPr/>
              <a:t>9</a:t>
            </a:fld>
            <a:endParaRPr lang="en-US"/>
          </a:p>
        </p:txBody>
      </p:sp>
    </p:spTree>
    <p:extLst>
      <p:ext uri="{BB962C8B-B14F-4D97-AF65-F5344CB8AC3E}">
        <p14:creationId xmlns:p14="http://schemas.microsoft.com/office/powerpoint/2010/main" val="1291853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first with spatial data or data sources.</a:t>
            </a:r>
          </a:p>
          <a:p>
            <a:r>
              <a:rPr lang="en-US" dirty="0" smtClean="0"/>
              <a:t> </a:t>
            </a:r>
          </a:p>
          <a:p>
            <a:r>
              <a:rPr lang="en-US" dirty="0" smtClean="0"/>
              <a:t>This is Dillon</a:t>
            </a:r>
            <a:r>
              <a:rPr lang="en-US" baseline="0" dirty="0" smtClean="0"/>
              <a:t> Creek HUC 12 watershed in MLRA 127 in southern Indiana. </a:t>
            </a:r>
          </a:p>
          <a:p>
            <a:endParaRPr lang="en-US" baseline="0" dirty="0" smtClean="0"/>
          </a:p>
          <a:p>
            <a:r>
              <a:rPr lang="en-US" baseline="0" dirty="0" smtClean="0"/>
              <a:t>We extracted elevation data to 95 georeferenced points with measured soil depth to </a:t>
            </a:r>
            <a:r>
              <a:rPr lang="en-US" baseline="0" dirty="0" err="1" smtClean="0"/>
              <a:t>paralithic</a:t>
            </a:r>
            <a:r>
              <a:rPr lang="en-US" baseline="0" dirty="0" smtClean="0"/>
              <a:t>.</a:t>
            </a:r>
          </a:p>
          <a:p>
            <a:endParaRPr lang="en-US" baseline="0" dirty="0" smtClean="0"/>
          </a:p>
          <a:p>
            <a:r>
              <a:rPr lang="en-US" baseline="0" dirty="0" smtClean="0"/>
              <a:t>The RMSE between 5 and 90 m grid resolution is about 3.3 m. </a:t>
            </a:r>
          </a:p>
          <a:p>
            <a:endParaRPr lang="en-US" baseline="0" dirty="0" smtClean="0"/>
          </a:p>
          <a:p>
            <a:r>
              <a:rPr lang="en-US" baseline="0" dirty="0" smtClean="0"/>
              <a:t>That may not seem too bad, well until we start thinking about deriving some derivatives from the elevation. </a:t>
            </a:r>
          </a:p>
          <a:p>
            <a:endParaRPr lang="en-US" baseline="0" dirty="0" smtClean="0"/>
          </a:p>
          <a:p>
            <a:r>
              <a:rPr lang="en-US" dirty="0" smtClean="0"/>
              <a:t>Data Files in different formats:</a:t>
            </a:r>
          </a:p>
          <a:p>
            <a:r>
              <a:rPr lang="en-US" dirty="0" smtClean="0"/>
              <a:t>Dillon_Cr_WSH_ SD_TA.xlsx</a:t>
            </a:r>
          </a:p>
          <a:p>
            <a:r>
              <a:rPr lang="en-US" dirty="0" smtClean="0"/>
              <a:t>Dillon_Cr_WSH_ SD_TA.txt</a:t>
            </a:r>
          </a:p>
          <a:p>
            <a:r>
              <a:rPr lang="en-US" dirty="0" smtClean="0"/>
              <a:t>Dillon_Cr_WSH_ SD_TA.csv</a:t>
            </a:r>
          </a:p>
          <a:p>
            <a:endParaRPr lang="en-US" dirty="0" smtClean="0"/>
          </a:p>
          <a:p>
            <a:r>
              <a:rPr lang="en-US" dirty="0" smtClean="0"/>
              <a:t>Projection: NAD83 UTM 16N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Exercise: A simple R code to explore data (co-linearity etc.), multiple regressions and some residuals and plot them graphically. Print the info to see the model performance.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10</a:t>
            </a:fld>
            <a:endParaRPr lang="en-US"/>
          </a:p>
        </p:txBody>
      </p:sp>
    </p:spTree>
    <p:extLst>
      <p:ext uri="{BB962C8B-B14F-4D97-AF65-F5344CB8AC3E}">
        <p14:creationId xmlns:p14="http://schemas.microsoft.com/office/powerpoint/2010/main" val="743903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9EC6ED1-2BB6-4F32-9AD3-13E57F71EE54}"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851006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EC6ED1-2BB6-4F32-9AD3-13E57F71EE54}"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2167526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EC6ED1-2BB6-4F32-9AD3-13E57F71EE54}"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169193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FF8DD9-D736-4308-A636-A623ABAC39B5}" type="datetimeFigureOut">
              <a:rPr lang="en-US" smtClean="0">
                <a:solidFill>
                  <a:prstClr val="black">
                    <a:tint val="75000"/>
                  </a:prstClr>
                </a:solidFill>
              </a:rPr>
              <a:pPr/>
              <a:t>3/10/2017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5180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FF8DD9-D736-4308-A636-A623ABAC39B5}" type="datetimeFigureOut">
              <a:rPr lang="en-US" smtClean="0">
                <a:solidFill>
                  <a:prstClr val="black">
                    <a:tint val="75000"/>
                  </a:prstClr>
                </a:solidFill>
              </a:rPr>
              <a:pPr/>
              <a:t>3/10/2017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9049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FF8DD9-D736-4308-A636-A623ABAC39B5}" type="datetimeFigureOut">
              <a:rPr lang="en-US" smtClean="0">
                <a:solidFill>
                  <a:prstClr val="black">
                    <a:tint val="75000"/>
                  </a:prstClr>
                </a:solidFill>
              </a:rPr>
              <a:pPr/>
              <a:t>3/10/2017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3437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FF8DD9-D736-4308-A636-A623ABAC39B5}" type="datetimeFigureOut">
              <a:rPr lang="en-US" smtClean="0">
                <a:solidFill>
                  <a:prstClr val="black">
                    <a:tint val="75000"/>
                  </a:prstClr>
                </a:solidFill>
              </a:rPr>
              <a:pPr/>
              <a:t>3/10/2017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8224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FF8DD9-D736-4308-A636-A623ABAC39B5}" type="datetimeFigureOut">
              <a:rPr lang="en-US" smtClean="0">
                <a:solidFill>
                  <a:prstClr val="black">
                    <a:tint val="75000"/>
                  </a:prstClr>
                </a:solidFill>
              </a:rPr>
              <a:pPr/>
              <a:t>3/10/2017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0055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FF8DD9-D736-4308-A636-A623ABAC39B5}" type="datetimeFigureOut">
              <a:rPr lang="en-US" smtClean="0">
                <a:solidFill>
                  <a:prstClr val="black">
                    <a:tint val="75000"/>
                  </a:prstClr>
                </a:solidFill>
              </a:rPr>
              <a:pPr/>
              <a:t>3/10/2017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0519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FF8DD9-D736-4308-A636-A623ABAC39B5}" type="datetimeFigureOut">
              <a:rPr lang="en-US" smtClean="0">
                <a:solidFill>
                  <a:prstClr val="black">
                    <a:tint val="75000"/>
                  </a:prstClr>
                </a:solidFill>
              </a:rPr>
              <a:pPr/>
              <a:t>3/10/2017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0765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FF8DD9-D736-4308-A636-A623ABAC39B5}" type="datetimeFigureOut">
              <a:rPr lang="en-US" smtClean="0">
                <a:solidFill>
                  <a:prstClr val="black">
                    <a:tint val="75000"/>
                  </a:prstClr>
                </a:solidFill>
              </a:rPr>
              <a:pPr/>
              <a:t>3/10/2017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4838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EC6ED1-2BB6-4F32-9AD3-13E57F71EE54}"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38082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FF8DD9-D736-4308-A636-A623ABAC39B5}" type="datetimeFigureOut">
              <a:rPr lang="en-US" smtClean="0">
                <a:solidFill>
                  <a:prstClr val="black">
                    <a:tint val="75000"/>
                  </a:prstClr>
                </a:solidFill>
              </a:rPr>
              <a:pPr/>
              <a:t>3/10/2017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3400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FF8DD9-D736-4308-A636-A623ABAC39B5}" type="datetimeFigureOut">
              <a:rPr lang="en-US" smtClean="0">
                <a:solidFill>
                  <a:prstClr val="black">
                    <a:tint val="75000"/>
                  </a:prstClr>
                </a:solidFill>
              </a:rPr>
              <a:pPr/>
              <a:t>3/10/2017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64575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FF8DD9-D736-4308-A636-A623ABAC39B5}" type="datetimeFigureOut">
              <a:rPr lang="en-US" smtClean="0">
                <a:solidFill>
                  <a:prstClr val="black">
                    <a:tint val="75000"/>
                  </a:prstClr>
                </a:solidFill>
              </a:rPr>
              <a:pPr/>
              <a:t>3/10/2017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7505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EC6ED1-2BB6-4F32-9AD3-13E57F71EE54}"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771550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EC6ED1-2BB6-4F32-9AD3-13E57F71EE54}"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414448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9EC6ED1-2BB6-4F32-9AD3-13E57F71EE54}" type="datetimeFigureOut">
              <a:rPr lang="en-US" smtClean="0"/>
              <a:t>3/10/2017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4122931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9EC6ED1-2BB6-4F32-9AD3-13E57F71EE54}" type="datetimeFigureOut">
              <a:rPr lang="en-US" smtClean="0"/>
              <a:t>3/10/2017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215861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EC6ED1-2BB6-4F32-9AD3-13E57F71EE54}" type="datetimeFigureOut">
              <a:rPr lang="en-US" smtClean="0"/>
              <a:t>3/10/2017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1651461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EC6ED1-2BB6-4F32-9AD3-13E57F71EE54}"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1387498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EC6ED1-2BB6-4F32-9AD3-13E57F71EE54}"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386401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EC6ED1-2BB6-4F32-9AD3-13E57F71EE54}" type="datetimeFigureOut">
              <a:rPr lang="en-US" smtClean="0"/>
              <a:t>3/10/2017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979B4-31D3-4F4E-829D-5EA585EDAABE}" type="slidenum">
              <a:rPr lang="en-US" smtClean="0"/>
              <a:t>‹#›</a:t>
            </a:fld>
            <a:endParaRPr lang="en-US"/>
          </a:p>
        </p:txBody>
      </p:sp>
    </p:spTree>
    <p:extLst>
      <p:ext uri="{BB962C8B-B14F-4D97-AF65-F5344CB8AC3E}">
        <p14:creationId xmlns:p14="http://schemas.microsoft.com/office/powerpoint/2010/main" val="611095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FF8DD9-D736-4308-A636-A623ABAC39B5}" type="datetimeFigureOut">
              <a:rPr lang="en-US" smtClean="0">
                <a:solidFill>
                  <a:prstClr val="black">
                    <a:tint val="75000"/>
                  </a:prstClr>
                </a:solidFill>
              </a:rPr>
              <a:pPr/>
              <a:t>3/10/2017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59974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tiff"/></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24.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6.emf"/><Relationship Id="rId5" Type="http://schemas.openxmlformats.org/officeDocument/2006/relationships/oleObject" Target="../embeddings/Microsoft_Excel_97-2003_Worksheet1.xls"/><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36.xml.rels><?xml version="1.0" encoding="UTF-8" standalone="yes"?>
<Relationships xmlns="http://schemas.openxmlformats.org/package/2006/relationships"><Relationship Id="rId3" Type="http://schemas.openxmlformats.org/officeDocument/2006/relationships/hyperlink" Target="http://soildatamart.nrcs.usda.gov/"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oils.usda.gov/survey/geography/statsgo/" TargetMode="External"/><Relationship Id="rId4" Type="http://schemas.openxmlformats.org/officeDocument/2006/relationships/hyperlink" Target="http://soils.usda.gov/survey/geography/ssurgo/"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package" Target="../embeddings/Microsoft_Excel_Worksheet1.xlsx"/><Relationship Id="rId3" Type="http://schemas.openxmlformats.org/officeDocument/2006/relationships/notesSlide" Target="../notesSlides/notesSlide38.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59.emf"/></Relationships>
</file>

<file path=ppt/slides/_rels/slide41.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chart" Target="../charts/chart4.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hyperlink" Target="https://www.google.com/search?tbs=simg:m00&amp;tbnid=LX6p6Lw9jHm10M:&amp;docid=2W5UjZh5sb-lJM&amp;tbm=isch" TargetMode="External"/><Relationship Id="rId3" Type="http://schemas.openxmlformats.org/officeDocument/2006/relationships/image" Target="../media/image66.jpg"/><Relationship Id="rId7" Type="http://schemas.openxmlformats.org/officeDocument/2006/relationships/hyperlink" Target="http://www.google.com/url?sa=i&amp;rct=j&amp;q=&amp;esrc=s&amp;source=images&amp;cd=&amp;cad=rja&amp;uact=8&amp;ved=0ahUKEwiw9YXPwfDKAhVGOD4KHXGpC8YQjB0IBg&amp;url=http://www.sciencebuddies.org/science-fair-projects/project_ideas/Phys_p087.shtml&amp;psig=AFQjCNGo3ksO-XJxiMNohLqGw8n4g0R0mA&amp;ust=1455307580628324"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www.google.com/search?tbs=sbi:cs&amp;tbnid=hjM2OIJpSoN54M:&amp;docid=7Eq-9X_BH5gz5M" TargetMode="External"/><Relationship Id="rId5" Type="http://schemas.openxmlformats.org/officeDocument/2006/relationships/hyperlink" Target="https://www.google.com/search?tbs=simg:m00&amp;tbnid=hjM2OIJpSoN54M:&amp;docid=7Eq-9X_BH5gz5M&amp;tbm=isch" TargetMode="External"/><Relationship Id="rId10" Type="http://schemas.openxmlformats.org/officeDocument/2006/relationships/image" Target="../media/image67.jpg"/><Relationship Id="rId4" Type="http://schemas.openxmlformats.org/officeDocument/2006/relationships/hyperlink" Target="https://www.google.com/url?sa=i&amp;rct=j&amp;q=&amp;esrc=s&amp;source=images&amp;cd=&amp;cad=rja&amp;uact=8&amp;ved=0ahUKEwjopdmswfDKAhWIrD4KHWU5BFcQjB0IBg&amp;url=https://www.thinglink.com/scene/695791718993231872&amp;psig=AFQjCNGo3ksO-XJxiMNohLqGw8n4g0R0mA&amp;ust=1455307580628324" TargetMode="External"/><Relationship Id="rId9" Type="http://schemas.openxmlformats.org/officeDocument/2006/relationships/hyperlink" Target="https://www.google.com/search?tbs=sbi:cs&amp;tbnid=LX6p6Lw9jHm10M:&amp;docid=2W5UjZh5sb-lJM" TargetMode="Externa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652" y="1060173"/>
            <a:ext cx="8812696" cy="766763"/>
          </a:xfrm>
        </p:spPr>
        <p:txBody>
          <a:bodyPr>
            <a:normAutofit/>
          </a:bodyPr>
          <a:lstStyle/>
          <a:p>
            <a:r>
              <a:rPr lang="en-US" sz="4400" dirty="0" smtClean="0"/>
              <a:t>Uncertainty, Validation and Modeling</a:t>
            </a:r>
            <a:endParaRPr lang="en-US" sz="4400" dirty="0"/>
          </a:p>
        </p:txBody>
      </p:sp>
    </p:spTree>
    <p:extLst>
      <p:ext uri="{BB962C8B-B14F-4D97-AF65-F5344CB8AC3E}">
        <p14:creationId xmlns:p14="http://schemas.microsoft.com/office/powerpoint/2010/main" val="401148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25838" y="2879758"/>
            <a:ext cx="5418162" cy="3978242"/>
          </a:xfrm>
          <a:prstGeom prst="rect">
            <a:avLst/>
          </a:prstGeom>
        </p:spPr>
      </p:pic>
      <p:pic>
        <p:nvPicPr>
          <p:cNvPr id="3" name="Picture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95487" y="111668"/>
            <a:ext cx="5427392" cy="3987471"/>
          </a:xfrm>
          <a:prstGeom prst="rect">
            <a:avLst/>
          </a:prstGeom>
        </p:spPr>
      </p:pic>
      <p:sp>
        <p:nvSpPr>
          <p:cNvPr id="2" name="TextBox 1"/>
          <p:cNvSpPr txBox="1"/>
          <p:nvPr/>
        </p:nvSpPr>
        <p:spPr>
          <a:xfrm>
            <a:off x="4886142" y="221585"/>
            <a:ext cx="4135027" cy="646331"/>
          </a:xfrm>
          <a:prstGeom prst="rect">
            <a:avLst/>
          </a:prstGeom>
          <a:noFill/>
        </p:spPr>
        <p:txBody>
          <a:bodyPr wrap="square" rtlCol="0">
            <a:spAutoFit/>
          </a:bodyPr>
          <a:lstStyle/>
          <a:p>
            <a:pPr algn="ctr"/>
            <a:r>
              <a:rPr lang="en-US" b="1" dirty="0" smtClean="0"/>
              <a:t>Elevation is one of the Primary Data Source for Digital Soil Mapping  </a:t>
            </a:r>
            <a:endParaRPr lang="en-US" b="1" dirty="0"/>
          </a:p>
        </p:txBody>
      </p:sp>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4063620"/>
            <a:ext cx="3725838" cy="2794379"/>
          </a:xfrm>
          <a:prstGeom prst="rect">
            <a:avLst/>
          </a:prstGeom>
        </p:spPr>
      </p:pic>
      <p:sp>
        <p:nvSpPr>
          <p:cNvPr id="10" name="TextBox 9"/>
          <p:cNvSpPr txBox="1"/>
          <p:nvPr/>
        </p:nvSpPr>
        <p:spPr>
          <a:xfrm>
            <a:off x="598549" y="4130215"/>
            <a:ext cx="1503206" cy="523220"/>
          </a:xfrm>
          <a:prstGeom prst="rect">
            <a:avLst/>
          </a:prstGeom>
          <a:noFill/>
        </p:spPr>
        <p:txBody>
          <a:bodyPr wrap="square" rtlCol="0">
            <a:spAutoFit/>
          </a:bodyPr>
          <a:lstStyle/>
          <a:p>
            <a:r>
              <a:rPr lang="en-US" sz="1400" b="1" dirty="0" smtClean="0"/>
              <a:t>R2 = 0.98</a:t>
            </a:r>
          </a:p>
          <a:p>
            <a:r>
              <a:rPr lang="en-US" sz="1400" b="1" dirty="0" smtClean="0"/>
              <a:t>RMSE = 3.30</a:t>
            </a:r>
          </a:p>
        </p:txBody>
      </p:sp>
      <p:sp>
        <p:nvSpPr>
          <p:cNvPr id="11" name="TextBox 10"/>
          <p:cNvSpPr txBox="1"/>
          <p:nvPr/>
        </p:nvSpPr>
        <p:spPr>
          <a:xfrm>
            <a:off x="5179646" y="867916"/>
            <a:ext cx="3964354" cy="1200329"/>
          </a:xfrm>
          <a:prstGeom prst="rect">
            <a:avLst/>
          </a:prstGeom>
          <a:noFill/>
        </p:spPr>
        <p:txBody>
          <a:bodyPr wrap="square" rtlCol="0">
            <a:spAutoFit/>
          </a:bodyPr>
          <a:lstStyle/>
          <a:p>
            <a:r>
              <a:rPr lang="en-US" b="1" dirty="0" smtClean="0"/>
              <a:t>For NOW assume that the Elevation is accurate and that we only have ONE data source (2005 High resolution aerial Image – Indiana example)</a:t>
            </a:r>
            <a:endParaRPr lang="en-US" b="1" dirty="0"/>
          </a:p>
        </p:txBody>
      </p:sp>
      <p:sp>
        <p:nvSpPr>
          <p:cNvPr id="4" name="Rectangle 3"/>
          <p:cNvSpPr/>
          <p:nvPr/>
        </p:nvSpPr>
        <p:spPr>
          <a:xfrm>
            <a:off x="5859146" y="2012337"/>
            <a:ext cx="2775632" cy="923330"/>
          </a:xfrm>
          <a:prstGeom prst="rect">
            <a:avLst/>
          </a:prstGeom>
        </p:spPr>
        <p:txBody>
          <a:bodyPr wrap="none">
            <a:spAutoFit/>
          </a:bodyPr>
          <a:lstStyle/>
          <a:p>
            <a:r>
              <a:rPr lang="en-US" dirty="0"/>
              <a:t>Dillon_Cr_WSH_ </a:t>
            </a:r>
            <a:r>
              <a:rPr lang="en-US" dirty="0" smtClean="0"/>
              <a:t>SD_TA.xlsx</a:t>
            </a:r>
            <a:endParaRPr lang="en-US" dirty="0"/>
          </a:p>
          <a:p>
            <a:r>
              <a:rPr lang="en-US" dirty="0"/>
              <a:t>Dillon_Cr_WSH_ </a:t>
            </a:r>
            <a:r>
              <a:rPr lang="en-US" dirty="0" smtClean="0"/>
              <a:t>SD_TA.txt</a:t>
            </a:r>
            <a:endParaRPr lang="en-US" dirty="0"/>
          </a:p>
          <a:p>
            <a:r>
              <a:rPr lang="en-US" dirty="0" smtClean="0"/>
              <a:t>Dillon_Cr_WSH</a:t>
            </a:r>
            <a:r>
              <a:rPr lang="en-US" dirty="0"/>
              <a:t>_ </a:t>
            </a:r>
            <a:r>
              <a:rPr lang="en-US" dirty="0" smtClean="0"/>
              <a:t>SD_TA.csv</a:t>
            </a:r>
            <a:endParaRPr lang="en-US" dirty="0"/>
          </a:p>
        </p:txBody>
      </p:sp>
    </p:spTree>
    <p:extLst>
      <p:ext uri="{BB962C8B-B14F-4D97-AF65-F5344CB8AC3E}">
        <p14:creationId xmlns:p14="http://schemas.microsoft.com/office/powerpoint/2010/main" val="3349298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25838" y="2879758"/>
            <a:ext cx="5418162" cy="3996703"/>
          </a:xfrm>
          <a:prstGeom prst="rect">
            <a:avLst/>
          </a:prstGeom>
        </p:spPr>
      </p:pic>
      <p:pic>
        <p:nvPicPr>
          <p:cNvPr id="12" name="Picture 1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46813" y="51973"/>
            <a:ext cx="5476066" cy="4032544"/>
          </a:xfrm>
          <a:prstGeom prst="rect">
            <a:avLst/>
          </a:prstGeom>
        </p:spPr>
      </p:pic>
      <p:sp>
        <p:nvSpPr>
          <p:cNvPr id="6" name="TextBox 5"/>
          <p:cNvSpPr txBox="1"/>
          <p:nvPr/>
        </p:nvSpPr>
        <p:spPr>
          <a:xfrm>
            <a:off x="4708478" y="222200"/>
            <a:ext cx="3930554" cy="646331"/>
          </a:xfrm>
          <a:prstGeom prst="rect">
            <a:avLst/>
          </a:prstGeom>
          <a:noFill/>
        </p:spPr>
        <p:txBody>
          <a:bodyPr wrap="square" rtlCol="0">
            <a:spAutoFit/>
          </a:bodyPr>
          <a:lstStyle/>
          <a:p>
            <a:pPr algn="ctr"/>
            <a:r>
              <a:rPr lang="en-US" b="1" dirty="0" smtClean="0"/>
              <a:t>Slope is one of the first derivatives of Elevation</a:t>
            </a:r>
            <a:endParaRPr lang="en-US" b="1" dirty="0"/>
          </a:p>
        </p:txBody>
      </p:sp>
      <p:pic>
        <p:nvPicPr>
          <p:cNvPr id="4" name="Picture 3"/>
          <p:cNvPicPr>
            <a:picLocks noChangeAspect="1"/>
          </p:cNvPicPr>
          <p:nvPr/>
        </p:nvPicPr>
        <p:blipFill>
          <a:blip r:embed="rId5"/>
          <a:stretch>
            <a:fillRect/>
          </a:stretch>
        </p:blipFill>
        <p:spPr>
          <a:xfrm>
            <a:off x="0" y="4065829"/>
            <a:ext cx="3753374" cy="2829320"/>
          </a:xfrm>
          <a:prstGeom prst="rect">
            <a:avLst/>
          </a:prstGeom>
        </p:spPr>
      </p:pic>
      <p:sp>
        <p:nvSpPr>
          <p:cNvPr id="14" name="TextBox 13"/>
          <p:cNvSpPr txBox="1"/>
          <p:nvPr/>
        </p:nvSpPr>
        <p:spPr>
          <a:xfrm>
            <a:off x="598549" y="4130215"/>
            <a:ext cx="1503206" cy="523220"/>
          </a:xfrm>
          <a:prstGeom prst="rect">
            <a:avLst/>
          </a:prstGeom>
          <a:noFill/>
        </p:spPr>
        <p:txBody>
          <a:bodyPr wrap="square" rtlCol="0">
            <a:spAutoFit/>
          </a:bodyPr>
          <a:lstStyle/>
          <a:p>
            <a:r>
              <a:rPr lang="en-US" sz="1400" b="1" dirty="0" smtClean="0"/>
              <a:t>R2 = 0.38</a:t>
            </a:r>
          </a:p>
          <a:p>
            <a:r>
              <a:rPr lang="en-US" sz="1400" b="1" dirty="0" smtClean="0"/>
              <a:t>RMSE = 6.0</a:t>
            </a:r>
          </a:p>
        </p:txBody>
      </p:sp>
      <p:grpSp>
        <p:nvGrpSpPr>
          <p:cNvPr id="15" name="Group 14"/>
          <p:cNvGrpSpPr/>
          <p:nvPr/>
        </p:nvGrpSpPr>
        <p:grpSpPr>
          <a:xfrm>
            <a:off x="5162573" y="936771"/>
            <a:ext cx="3856272" cy="603451"/>
            <a:chOff x="2224762" y="741071"/>
            <a:chExt cx="3856272" cy="603451"/>
          </a:xfrm>
        </p:grpSpPr>
        <p:sp>
          <p:nvSpPr>
            <p:cNvPr id="16" name="TextBox 15"/>
            <p:cNvSpPr txBox="1"/>
            <p:nvPr/>
          </p:nvSpPr>
          <p:spPr>
            <a:xfrm>
              <a:off x="2224762" y="846203"/>
              <a:ext cx="1247748" cy="338554"/>
            </a:xfrm>
            <a:prstGeom prst="rect">
              <a:avLst/>
            </a:prstGeom>
            <a:noFill/>
          </p:spPr>
          <p:txBody>
            <a:bodyPr wrap="square" rtlCol="0">
              <a:spAutoFit/>
            </a:bodyPr>
            <a:lstStyle/>
            <a:p>
              <a:r>
                <a:rPr lang="en-US" sz="1600" b="1" dirty="0" smtClean="0"/>
                <a:t>Slope (%)  = </a:t>
              </a:r>
              <a:endParaRPr lang="en-US" sz="1600" b="1" dirty="0"/>
            </a:p>
          </p:txBody>
        </p:sp>
        <p:sp>
          <p:nvSpPr>
            <p:cNvPr id="17" name="TextBox 16"/>
            <p:cNvSpPr txBox="1"/>
            <p:nvPr/>
          </p:nvSpPr>
          <p:spPr>
            <a:xfrm>
              <a:off x="3439481" y="741071"/>
              <a:ext cx="2408392" cy="338554"/>
            </a:xfrm>
            <a:prstGeom prst="rect">
              <a:avLst/>
            </a:prstGeom>
            <a:noFill/>
          </p:spPr>
          <p:txBody>
            <a:bodyPr wrap="square" rtlCol="0">
              <a:spAutoFit/>
            </a:bodyPr>
            <a:lstStyle/>
            <a:p>
              <a:pPr algn="ctr"/>
              <a:r>
                <a:rPr lang="en-US" sz="1600" b="1" dirty="0" smtClean="0"/>
                <a:t>Rise (change in elevation)</a:t>
              </a:r>
            </a:p>
          </p:txBody>
        </p:sp>
        <p:sp>
          <p:nvSpPr>
            <p:cNvPr id="18" name="TextBox 17"/>
            <p:cNvSpPr txBox="1"/>
            <p:nvPr/>
          </p:nvSpPr>
          <p:spPr>
            <a:xfrm>
              <a:off x="3183164" y="1005968"/>
              <a:ext cx="1969407" cy="338554"/>
            </a:xfrm>
            <a:prstGeom prst="rect">
              <a:avLst/>
            </a:prstGeom>
            <a:noFill/>
          </p:spPr>
          <p:txBody>
            <a:bodyPr wrap="square" rtlCol="0">
              <a:spAutoFit/>
            </a:bodyPr>
            <a:lstStyle/>
            <a:p>
              <a:pPr algn="ctr"/>
              <a:r>
                <a:rPr lang="en-US" sz="1600" b="1" dirty="0" smtClean="0"/>
                <a:t>Run (distance)</a:t>
              </a:r>
            </a:p>
          </p:txBody>
        </p:sp>
        <p:cxnSp>
          <p:nvCxnSpPr>
            <p:cNvPr id="19" name="Straight Connector 18"/>
            <p:cNvCxnSpPr/>
            <p:nvPr/>
          </p:nvCxnSpPr>
          <p:spPr>
            <a:xfrm>
              <a:off x="3405414" y="1040283"/>
              <a:ext cx="26756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6434919" y="1979157"/>
            <a:ext cx="1583870" cy="461665"/>
          </a:xfrm>
          <a:prstGeom prst="rect">
            <a:avLst/>
          </a:prstGeom>
          <a:noFill/>
        </p:spPr>
        <p:txBody>
          <a:bodyPr wrap="square" rtlCol="0">
            <a:spAutoFit/>
          </a:bodyPr>
          <a:lstStyle/>
          <a:p>
            <a:pPr algn="ctr"/>
            <a:r>
              <a:rPr lang="en-US" sz="2400" b="1" dirty="0" smtClean="0"/>
              <a:t>So WHAT?</a:t>
            </a:r>
            <a:endParaRPr lang="en-US" sz="2400" b="1" dirty="0"/>
          </a:p>
        </p:txBody>
      </p:sp>
    </p:spTree>
    <p:extLst>
      <p:ext uri="{BB962C8B-B14F-4D97-AF65-F5344CB8AC3E}">
        <p14:creationId xmlns:p14="http://schemas.microsoft.com/office/powerpoint/2010/main" val="32870405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365126"/>
            <a:ext cx="8512233" cy="1325563"/>
          </a:xfrm>
        </p:spPr>
        <p:txBody>
          <a:bodyPr>
            <a:normAutofit/>
          </a:bodyPr>
          <a:lstStyle/>
          <a:p>
            <a:pPr algn="ctr"/>
            <a:r>
              <a:rPr lang="en-US" dirty="0" smtClean="0"/>
              <a:t>Peeling the Errors/Uncertainty Layers </a:t>
            </a:r>
            <a:endParaRPr lang="en-US" dirty="0"/>
          </a:p>
        </p:txBody>
      </p:sp>
      <p:sp>
        <p:nvSpPr>
          <p:cNvPr id="3" name="Content Placeholder 2"/>
          <p:cNvSpPr>
            <a:spLocks noGrp="1"/>
          </p:cNvSpPr>
          <p:nvPr>
            <p:ph idx="1"/>
          </p:nvPr>
        </p:nvSpPr>
        <p:spPr>
          <a:xfrm>
            <a:off x="628650" y="1825625"/>
            <a:ext cx="7886700" cy="4724804"/>
          </a:xfrm>
        </p:spPr>
        <p:txBody>
          <a:bodyPr>
            <a:normAutofit fontScale="92500" lnSpcReduction="20000"/>
          </a:bodyPr>
          <a:lstStyle/>
          <a:p>
            <a:r>
              <a:rPr lang="en-US" dirty="0" smtClean="0"/>
              <a:t>Possible sources of Errors:</a:t>
            </a:r>
          </a:p>
          <a:p>
            <a:pPr lvl="1"/>
            <a:r>
              <a:rPr lang="en-US" dirty="0" smtClean="0"/>
              <a:t>Laboratory methods (precision estimates):</a:t>
            </a:r>
          </a:p>
          <a:p>
            <a:pPr lvl="2"/>
            <a:r>
              <a:rPr lang="en-US" dirty="0"/>
              <a:t>Between </a:t>
            </a:r>
            <a:r>
              <a:rPr lang="en-US" dirty="0" smtClean="0"/>
              <a:t>Laboratories </a:t>
            </a:r>
            <a:r>
              <a:rPr lang="en-US" dirty="0"/>
              <a:t>Reproducibility </a:t>
            </a:r>
            <a:r>
              <a:rPr lang="en-US" dirty="0" smtClean="0"/>
              <a:t>(R);</a:t>
            </a:r>
          </a:p>
          <a:p>
            <a:pPr lvl="2"/>
            <a:r>
              <a:rPr lang="en-US" dirty="0" smtClean="0"/>
              <a:t>Within Laboratory:</a:t>
            </a:r>
          </a:p>
          <a:p>
            <a:pPr lvl="3"/>
            <a:r>
              <a:rPr lang="en-US" dirty="0" smtClean="0"/>
              <a:t>Reproducibility (R</a:t>
            </a:r>
            <a:r>
              <a:rPr lang="en-US" baseline="-25000" dirty="0" smtClean="0"/>
              <a:t>L</a:t>
            </a:r>
            <a:r>
              <a:rPr lang="en-US" dirty="0" smtClean="0"/>
              <a:t>);</a:t>
            </a:r>
          </a:p>
          <a:p>
            <a:pPr lvl="3"/>
            <a:r>
              <a:rPr lang="en-US" dirty="0" smtClean="0"/>
              <a:t>Repeatability (r).</a:t>
            </a:r>
          </a:p>
          <a:p>
            <a:pPr lvl="1"/>
            <a:r>
              <a:rPr lang="en-US" dirty="0" smtClean="0"/>
              <a:t>Field methods</a:t>
            </a:r>
          </a:p>
          <a:p>
            <a:endParaRPr lang="en-US" sz="1100" dirty="0" smtClean="0"/>
          </a:p>
          <a:p>
            <a:r>
              <a:rPr lang="en-US" dirty="0" smtClean="0"/>
              <a:t>Possible sources of Uncertainty (Modeling):</a:t>
            </a:r>
          </a:p>
          <a:p>
            <a:pPr lvl="1"/>
            <a:r>
              <a:rPr lang="en-US" dirty="0" err="1"/>
              <a:t>Pedotransfer</a:t>
            </a:r>
            <a:r>
              <a:rPr lang="en-US" dirty="0"/>
              <a:t> Functions (</a:t>
            </a:r>
            <a:r>
              <a:rPr lang="en-US" dirty="0" err="1"/>
              <a:t>ptf</a:t>
            </a:r>
            <a:r>
              <a:rPr lang="en-US" dirty="0"/>
              <a:t>);</a:t>
            </a:r>
          </a:p>
          <a:p>
            <a:pPr lvl="1"/>
            <a:r>
              <a:rPr lang="en-US" dirty="0" smtClean="0"/>
              <a:t>Spatial Data; </a:t>
            </a:r>
          </a:p>
          <a:p>
            <a:pPr lvl="1"/>
            <a:r>
              <a:rPr lang="en-US" b="1" u="sng" dirty="0" smtClean="0"/>
              <a:t>Spatial Predictions (Mapping)</a:t>
            </a:r>
            <a:r>
              <a:rPr lang="en-US" dirty="0" smtClean="0"/>
              <a:t>;</a:t>
            </a:r>
          </a:p>
          <a:p>
            <a:pPr lvl="1"/>
            <a:r>
              <a:rPr lang="en-US" dirty="0" smtClean="0"/>
              <a:t>Database Transactions;  </a:t>
            </a:r>
            <a:endParaRPr lang="en-US" dirty="0"/>
          </a:p>
          <a:p>
            <a:pPr lvl="1"/>
            <a:r>
              <a:rPr lang="en-US" dirty="0" err="1" smtClean="0"/>
              <a:t>Pedon</a:t>
            </a:r>
            <a:r>
              <a:rPr lang="en-US" dirty="0" smtClean="0"/>
              <a:t> Accuracy Locations (PLS </a:t>
            </a:r>
            <a:r>
              <a:rPr lang="en-US" dirty="0" err="1" smtClean="0"/>
              <a:t>vs</a:t>
            </a:r>
            <a:r>
              <a:rPr lang="en-US" dirty="0" smtClean="0"/>
              <a:t> GPS);</a:t>
            </a:r>
          </a:p>
          <a:p>
            <a:pPr lvl="1"/>
            <a:r>
              <a:rPr lang="en-US" dirty="0" smtClean="0"/>
              <a:t>Interpretations (ongoing).</a:t>
            </a:r>
          </a:p>
          <a:p>
            <a:pPr lvl="1"/>
            <a:endParaRPr lang="en-US" dirty="0" smtClean="0"/>
          </a:p>
        </p:txBody>
      </p:sp>
    </p:spTree>
    <p:extLst>
      <p:ext uri="{BB962C8B-B14F-4D97-AF65-F5344CB8AC3E}">
        <p14:creationId xmlns:p14="http://schemas.microsoft.com/office/powerpoint/2010/main" val="19666008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2522"/>
            <a:ext cx="7886700" cy="6725478"/>
          </a:xfrm>
        </p:spPr>
        <p:txBody>
          <a:bodyPr>
            <a:normAutofit fontScale="92500" lnSpcReduction="10000"/>
          </a:bodyPr>
          <a:lstStyle/>
          <a:p>
            <a:r>
              <a:rPr lang="en-US" b="1" u="sng" dirty="0" smtClean="0"/>
              <a:t>Spatial Predictions (Mapping):</a:t>
            </a:r>
          </a:p>
          <a:p>
            <a:pPr lvl="1"/>
            <a:r>
              <a:rPr lang="en-US" b="1" u="sng" dirty="0" smtClean="0"/>
              <a:t>Class (SSURGO-</a:t>
            </a:r>
            <a:r>
              <a:rPr lang="en-US" b="1" u="sng" dirty="0" err="1" smtClean="0"/>
              <a:t>smu</a:t>
            </a:r>
            <a:r>
              <a:rPr lang="en-US" b="1" u="sng" dirty="0" smtClean="0"/>
              <a:t> / Continuous (Soil Properties)</a:t>
            </a:r>
            <a:r>
              <a:rPr lang="en-US" dirty="0" smtClean="0"/>
              <a:t>  </a:t>
            </a:r>
          </a:p>
          <a:p>
            <a:pPr lvl="1"/>
            <a:r>
              <a:rPr lang="en-US" dirty="0" smtClean="0"/>
              <a:t>Multiple Linear Regression (MLR)</a:t>
            </a:r>
          </a:p>
          <a:p>
            <a:pPr lvl="1"/>
            <a:r>
              <a:rPr lang="en-US" dirty="0" smtClean="0"/>
              <a:t>Decision Trees (DT)</a:t>
            </a:r>
          </a:p>
          <a:p>
            <a:pPr lvl="1"/>
            <a:r>
              <a:rPr lang="en-US" dirty="0" smtClean="0"/>
              <a:t>Random Forest (RF)</a:t>
            </a:r>
          </a:p>
          <a:p>
            <a:pPr lvl="1"/>
            <a:r>
              <a:rPr lang="en-US" dirty="0" smtClean="0"/>
              <a:t>Kriging/Regression Kriging (K/RK)</a:t>
            </a:r>
          </a:p>
          <a:p>
            <a:pPr marL="457200" lvl="1" indent="0">
              <a:buNone/>
            </a:pPr>
            <a:endParaRPr lang="en-US" sz="1200" dirty="0" smtClean="0"/>
          </a:p>
          <a:p>
            <a:r>
              <a:rPr lang="en-US" dirty="0" smtClean="0"/>
              <a:t>Validations (Internal)</a:t>
            </a:r>
          </a:p>
          <a:p>
            <a:pPr lvl="1"/>
            <a:r>
              <a:rPr lang="en-US" dirty="0" smtClean="0"/>
              <a:t>Cross Validation (</a:t>
            </a:r>
            <a:r>
              <a:rPr lang="en-US" dirty="0"/>
              <a:t>re-sampling) </a:t>
            </a:r>
            <a:r>
              <a:rPr lang="en-US" dirty="0" smtClean="0"/>
              <a:t>mostly for validating </a:t>
            </a:r>
            <a:r>
              <a:rPr lang="en-US" dirty="0"/>
              <a:t>a predictive </a:t>
            </a:r>
            <a:r>
              <a:rPr lang="en-US" dirty="0" smtClean="0"/>
              <a:t>model for </a:t>
            </a:r>
            <a:r>
              <a:rPr lang="en-US" dirty="0"/>
              <a:t>deciding how many predictor variables to use in </a:t>
            </a:r>
            <a:r>
              <a:rPr lang="en-US" dirty="0" smtClean="0"/>
              <a:t>regression.</a:t>
            </a:r>
          </a:p>
          <a:p>
            <a:pPr lvl="2"/>
            <a:r>
              <a:rPr lang="en-US" dirty="0" smtClean="0"/>
              <a:t>Out of bag (full model)</a:t>
            </a:r>
          </a:p>
          <a:p>
            <a:pPr lvl="2"/>
            <a:r>
              <a:rPr lang="en-US" dirty="0" smtClean="0"/>
              <a:t>Leave-one-out (similar to Jackknife)</a:t>
            </a:r>
            <a:endParaRPr lang="en-US" dirty="0"/>
          </a:p>
          <a:p>
            <a:pPr lvl="2"/>
            <a:r>
              <a:rPr lang="en-US" b="1" u="sng" dirty="0" smtClean="0"/>
              <a:t>K-fold</a:t>
            </a:r>
          </a:p>
          <a:p>
            <a:pPr lvl="2"/>
            <a:endParaRPr lang="en-US" sz="900" dirty="0" smtClean="0"/>
          </a:p>
          <a:p>
            <a:pPr lvl="1"/>
            <a:r>
              <a:rPr lang="en-US" dirty="0" smtClean="0"/>
              <a:t>Bootstrap </a:t>
            </a:r>
            <a:r>
              <a:rPr lang="en-US" dirty="0"/>
              <a:t>and Jackknife </a:t>
            </a:r>
            <a:r>
              <a:rPr lang="en-US" dirty="0" smtClean="0"/>
              <a:t>mostly to estimate </a:t>
            </a:r>
            <a:r>
              <a:rPr lang="en-US" dirty="0"/>
              <a:t>the bias and standard error (variance) of a </a:t>
            </a:r>
            <a:r>
              <a:rPr lang="en-US" dirty="0" smtClean="0"/>
              <a:t>statistic (mean, median, r, etc. by leaving </a:t>
            </a:r>
            <a:r>
              <a:rPr lang="en-US" dirty="0"/>
              <a:t>out one or more observations at a time from the sample </a:t>
            </a:r>
            <a:r>
              <a:rPr lang="en-US" dirty="0" smtClean="0"/>
              <a:t>set i.e. Variability between sub-samples.</a:t>
            </a:r>
            <a:r>
              <a:rPr lang="nl-NL" dirty="0"/>
              <a:t> Bootstrap </a:t>
            </a:r>
            <a:r>
              <a:rPr lang="nl-NL" dirty="0" smtClean="0"/>
              <a:t>is random </a:t>
            </a:r>
            <a:r>
              <a:rPr lang="nl-NL" dirty="0"/>
              <a:t>variation of </a:t>
            </a:r>
            <a:r>
              <a:rPr lang="nl-NL" dirty="0" smtClean="0"/>
              <a:t>Jackknife.</a:t>
            </a:r>
          </a:p>
          <a:p>
            <a:pPr marL="457200" lvl="1" indent="0">
              <a:buNone/>
            </a:pPr>
            <a:endParaRPr lang="en-US" sz="1100" dirty="0" smtClean="0"/>
          </a:p>
          <a:p>
            <a:pPr lvl="1"/>
            <a:r>
              <a:rPr lang="en-US" dirty="0" smtClean="0"/>
              <a:t>Random subsampling (without replacement)</a:t>
            </a:r>
          </a:p>
        </p:txBody>
      </p:sp>
    </p:spTree>
    <p:extLst>
      <p:ext uri="{BB962C8B-B14F-4D97-AF65-F5344CB8AC3E}">
        <p14:creationId xmlns:p14="http://schemas.microsoft.com/office/powerpoint/2010/main" val="37275035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7" name="Picture 7"/>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66"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76600" y="5943600"/>
            <a:ext cx="331788"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65"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52400" y="6400800"/>
            <a:ext cx="3048000"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68" name="Picture 8"/>
          <p:cNvPicPr>
            <a:picLocks noChangeAspect="1" noChangeArrowheads="1"/>
          </p:cNvPicPr>
          <p:nvPr/>
        </p:nvPicPr>
        <p:blipFill>
          <a:blip r:embed="rId6" cstate="email">
            <a:extLst>
              <a:ext uri="{28A0092B-C50C-407E-A947-70E740481C1C}">
                <a14:useLocalDpi xmlns:a14="http://schemas.microsoft.com/office/drawing/2010/main"/>
              </a:ext>
            </a:extLst>
          </a:blip>
          <a:srcRect t="6750" r="72633" b="45711"/>
          <a:stretch>
            <a:fillRect/>
          </a:stretch>
        </p:blipFill>
        <p:spPr bwMode="auto">
          <a:xfrm>
            <a:off x="0" y="228600"/>
            <a:ext cx="3048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69" name="Picture 9"/>
          <p:cNvPicPr>
            <a:picLocks noChangeAspect="1" noChangeArrowheads="1"/>
          </p:cNvPicPr>
          <p:nvPr/>
        </p:nvPicPr>
        <p:blipFill>
          <a:blip r:embed="rId6" cstate="email">
            <a:extLst>
              <a:ext uri="{28A0092B-C50C-407E-A947-70E740481C1C}">
                <a14:useLocalDpi xmlns:a14="http://schemas.microsoft.com/office/drawing/2010/main"/>
              </a:ext>
            </a:extLst>
          </a:blip>
          <a:srcRect t="58841" r="70702"/>
          <a:stretch>
            <a:fillRect/>
          </a:stretch>
        </p:blipFill>
        <p:spPr bwMode="auto">
          <a:xfrm>
            <a:off x="1828800" y="228600"/>
            <a:ext cx="457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70" name="Picture 10"/>
          <p:cNvPicPr>
            <a:picLocks noChangeAspect="1" noChangeArrowheads="1"/>
          </p:cNvPicPr>
          <p:nvPr/>
        </p:nvPicPr>
        <p:blipFill>
          <a:blip r:embed="rId7" cstate="email">
            <a:extLst>
              <a:ext uri="{28A0092B-C50C-407E-A947-70E740481C1C}">
                <a14:useLocalDpi xmlns:a14="http://schemas.microsoft.com/office/drawing/2010/main"/>
              </a:ext>
            </a:extLst>
          </a:blip>
          <a:srcRect l="7953" t="6418" r="17747" b="45711"/>
          <a:stretch>
            <a:fillRect/>
          </a:stretch>
        </p:blipFill>
        <p:spPr bwMode="auto">
          <a:xfrm>
            <a:off x="381000" y="228600"/>
            <a:ext cx="12954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71" name="Picture 11"/>
          <p:cNvPicPr>
            <a:picLocks noChangeAspect="1" noChangeArrowheads="1"/>
          </p:cNvPicPr>
          <p:nvPr/>
        </p:nvPicPr>
        <p:blipFill>
          <a:blip r:embed="rId7" cstate="email">
            <a:extLst>
              <a:ext uri="{28A0092B-C50C-407E-A947-70E740481C1C}">
                <a14:useLocalDpi xmlns:a14="http://schemas.microsoft.com/office/drawing/2010/main"/>
              </a:ext>
            </a:extLst>
          </a:blip>
          <a:srcRect l="8812" t="58919"/>
          <a:stretch>
            <a:fillRect/>
          </a:stretch>
        </p:blipFill>
        <p:spPr bwMode="auto">
          <a:xfrm>
            <a:off x="2362200" y="228600"/>
            <a:ext cx="17526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72" name="Text Box 12"/>
          <p:cNvSpPr txBox="1">
            <a:spLocks noChangeArrowheads="1"/>
          </p:cNvSpPr>
          <p:nvPr/>
        </p:nvSpPr>
        <p:spPr bwMode="auto">
          <a:xfrm>
            <a:off x="-76200" y="0"/>
            <a:ext cx="609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b="1"/>
              <a:t>Symbol</a:t>
            </a:r>
          </a:p>
        </p:txBody>
      </p:sp>
      <p:sp>
        <p:nvSpPr>
          <p:cNvPr id="117775" name="Text Box 15"/>
          <p:cNvSpPr txBox="1">
            <a:spLocks noChangeArrowheads="1"/>
          </p:cNvSpPr>
          <p:nvPr/>
        </p:nvSpPr>
        <p:spPr bwMode="auto">
          <a:xfrm>
            <a:off x="609600" y="0"/>
            <a:ext cx="6858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b="1"/>
              <a:t>Map Unit</a:t>
            </a:r>
          </a:p>
        </p:txBody>
      </p:sp>
      <p:sp>
        <p:nvSpPr>
          <p:cNvPr id="117777" name="Text Box 17"/>
          <p:cNvSpPr txBox="1">
            <a:spLocks noChangeArrowheads="1"/>
          </p:cNvSpPr>
          <p:nvPr/>
        </p:nvSpPr>
        <p:spPr bwMode="auto">
          <a:xfrm>
            <a:off x="152400" y="2286000"/>
            <a:ext cx="1447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b="1"/>
              <a:t>Dubois County</a:t>
            </a:r>
          </a:p>
        </p:txBody>
      </p:sp>
      <p:sp>
        <p:nvSpPr>
          <p:cNvPr id="117778" name="Text Box 18"/>
          <p:cNvSpPr txBox="1">
            <a:spLocks noChangeArrowheads="1"/>
          </p:cNvSpPr>
          <p:nvPr/>
        </p:nvSpPr>
        <p:spPr bwMode="auto">
          <a:xfrm>
            <a:off x="2133600" y="1965325"/>
            <a:ext cx="1447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b="1"/>
              <a:t>Orange County</a:t>
            </a:r>
          </a:p>
        </p:txBody>
      </p:sp>
      <p:sp>
        <p:nvSpPr>
          <p:cNvPr id="117779" name="Text Box 19"/>
          <p:cNvSpPr txBox="1">
            <a:spLocks noChangeArrowheads="1"/>
          </p:cNvSpPr>
          <p:nvPr/>
        </p:nvSpPr>
        <p:spPr bwMode="auto">
          <a:xfrm>
            <a:off x="1752600" y="0"/>
            <a:ext cx="609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b="1"/>
              <a:t>Symbol</a:t>
            </a:r>
          </a:p>
        </p:txBody>
      </p:sp>
      <p:sp>
        <p:nvSpPr>
          <p:cNvPr id="117780" name="Text Box 20"/>
          <p:cNvSpPr txBox="1">
            <a:spLocks noChangeArrowheads="1"/>
          </p:cNvSpPr>
          <p:nvPr/>
        </p:nvSpPr>
        <p:spPr bwMode="auto">
          <a:xfrm>
            <a:off x="2438400" y="0"/>
            <a:ext cx="6858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b="1"/>
              <a:t>Map Unit</a:t>
            </a:r>
          </a:p>
        </p:txBody>
      </p:sp>
      <p:sp>
        <p:nvSpPr>
          <p:cNvPr id="2" name="TextBox 1"/>
          <p:cNvSpPr txBox="1"/>
          <p:nvPr/>
        </p:nvSpPr>
        <p:spPr>
          <a:xfrm>
            <a:off x="6945313" y="569249"/>
            <a:ext cx="2057400" cy="461665"/>
          </a:xfrm>
          <a:prstGeom prst="rect">
            <a:avLst/>
          </a:prstGeom>
          <a:noFill/>
        </p:spPr>
        <p:txBody>
          <a:bodyPr wrap="square" rtlCol="0">
            <a:spAutoFit/>
          </a:bodyPr>
          <a:lstStyle/>
          <a:p>
            <a:pPr algn="ctr"/>
            <a:r>
              <a:rPr lang="en-US" sz="2400" b="1" dirty="0" smtClean="0"/>
              <a:t>SSURGO SMU</a:t>
            </a:r>
            <a:endParaRPr lang="en-US" sz="2400" b="1" dirty="0"/>
          </a:p>
        </p:txBody>
      </p:sp>
    </p:spTree>
    <p:extLst>
      <p:ext uri="{BB962C8B-B14F-4D97-AF65-F5344CB8AC3E}">
        <p14:creationId xmlns:p14="http://schemas.microsoft.com/office/powerpoint/2010/main" val="35021669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endParaRPr lang="en-US"/>
          </a:p>
        </p:txBody>
      </p:sp>
      <p:pic>
        <p:nvPicPr>
          <p:cNvPr id="11878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91" name="Picture 7"/>
          <p:cNvPicPr>
            <a:picLocks noChangeAspect="1" noChangeArrowheads="1"/>
          </p:cNvPicPr>
          <p:nvPr/>
        </p:nvPicPr>
        <p:blipFill>
          <a:blip r:embed="rId4" cstate="email">
            <a:extLst>
              <a:ext uri="{28A0092B-C50C-407E-A947-70E740481C1C}">
                <a14:useLocalDpi xmlns:a14="http://schemas.microsoft.com/office/drawing/2010/main"/>
              </a:ext>
            </a:extLst>
          </a:blip>
          <a:srcRect t="18231"/>
          <a:stretch>
            <a:fillRect/>
          </a:stretch>
        </p:blipFill>
        <p:spPr bwMode="auto">
          <a:xfrm>
            <a:off x="152400" y="484253"/>
            <a:ext cx="2819400" cy="2258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93" name="Picture 9"/>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76600" y="5943600"/>
            <a:ext cx="331788"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94" name="Picture 10"/>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52400" y="6400800"/>
            <a:ext cx="3048000"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4" name="Text Box 8"/>
          <p:cNvSpPr txBox="1">
            <a:spLocks noChangeArrowheads="1"/>
          </p:cNvSpPr>
          <p:nvPr/>
        </p:nvSpPr>
        <p:spPr bwMode="auto">
          <a:xfrm>
            <a:off x="1143332" y="0"/>
            <a:ext cx="45983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sz="2400" b="1" dirty="0" smtClean="0"/>
              <a:t>Disaggregated-Harmonized SMU</a:t>
            </a:r>
            <a:endParaRPr lang="en-US" sz="2400" b="1" dirty="0"/>
          </a:p>
        </p:txBody>
      </p:sp>
    </p:spTree>
    <p:extLst>
      <p:ext uri="{BB962C8B-B14F-4D97-AF65-F5344CB8AC3E}">
        <p14:creationId xmlns:p14="http://schemas.microsoft.com/office/powerpoint/2010/main" val="6516836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F1C24AD8-FB37-40D7-990F-4D7E69AB1DDF}" type="slidenum">
              <a:rPr lang="en-US"/>
              <a:pPr/>
              <a:t>16</a:t>
            </a:fld>
            <a:endParaRPr lang="en-US"/>
          </a:p>
        </p:txBody>
      </p:sp>
      <p:sp>
        <p:nvSpPr>
          <p:cNvPr id="33794" name="Rectangle 2"/>
          <p:cNvSpPr>
            <a:spLocks noGrp="1" noChangeArrowheads="1"/>
          </p:cNvSpPr>
          <p:nvPr>
            <p:ph type="title" idx="4294967295"/>
          </p:nvPr>
        </p:nvSpPr>
        <p:spPr>
          <a:xfrm>
            <a:off x="2324100" y="686727"/>
            <a:ext cx="4495800" cy="639762"/>
          </a:xfrm>
        </p:spPr>
        <p:txBody>
          <a:bodyPr>
            <a:normAutofit fontScale="90000"/>
          </a:bodyPr>
          <a:lstStyle/>
          <a:p>
            <a:pPr algn="ctr"/>
            <a:r>
              <a:rPr lang="en-US" b="1" dirty="0"/>
              <a:t>Validation </a:t>
            </a:r>
          </a:p>
        </p:txBody>
      </p:sp>
      <p:graphicFrame>
        <p:nvGraphicFramePr>
          <p:cNvPr id="35844" name="Group 4"/>
          <p:cNvGraphicFramePr>
            <a:graphicFrameLocks noGrp="1"/>
          </p:cNvGraphicFramePr>
          <p:nvPr>
            <p:extLst>
              <p:ext uri="{D42A27DB-BD31-4B8C-83A1-F6EECF244321}">
                <p14:modId xmlns:p14="http://schemas.microsoft.com/office/powerpoint/2010/main" val="4098202781"/>
              </p:ext>
            </p:extLst>
          </p:nvPr>
        </p:nvGraphicFramePr>
        <p:xfrm>
          <a:off x="861390" y="1832585"/>
          <a:ext cx="7685025" cy="3249729"/>
        </p:xfrm>
        <a:graphic>
          <a:graphicData uri="http://schemas.openxmlformats.org/drawingml/2006/table">
            <a:tbl>
              <a:tblPr/>
              <a:tblGrid>
                <a:gridCol w="2711831"/>
                <a:gridCol w="2180146"/>
                <a:gridCol w="1329055"/>
                <a:gridCol w="1463993"/>
              </a:tblGrid>
              <a:tr h="456206">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Soil Series within SMU </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Landscape Position</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Accuracy Assessment</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456206">
                <a:tc vMerge="1">
                  <a:txBody>
                    <a:bodyPr/>
                    <a:lstStyle/>
                    <a:p>
                      <a:endParaRPr lang="en-US"/>
                    </a:p>
                  </a:txBody>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SSURGO-User</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Times New Roman" pitchFamily="18" charset="0"/>
                          <a:cs typeface="Times New Roman" pitchFamily="18" charset="0"/>
                        </a:rPr>
                        <a:t>ArcSIE</a:t>
                      </a: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-Producer</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6206">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cs typeface="Times New Roman" pitchFamily="18" charset="0"/>
                        </a:rPr>
                        <a:t>Dillon Creek (Dubois and Orange Counties)</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r h="51249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Tilsit/Bedford/Apallona/Johnsburg</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Ridgetop</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0.72</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0.86</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62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Gilpin/Wellston/</a:t>
                      </a:r>
                      <a:r>
                        <a:rPr kumimoji="0" lang="en-US" sz="1400" b="0" i="0" u="none" strike="noStrike" cap="none" normalizeH="0" baseline="0" dirty="0" err="1" smtClean="0">
                          <a:ln>
                            <a:noFill/>
                          </a:ln>
                          <a:solidFill>
                            <a:schemeClr val="tx1"/>
                          </a:solidFill>
                          <a:effectLst/>
                          <a:latin typeface="Times New Roman" pitchFamily="18" charset="0"/>
                          <a:cs typeface="Times New Roman" pitchFamily="18" charset="0"/>
                        </a:rPr>
                        <a:t>Adyeville</a:t>
                      </a: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1400" b="0" i="0" u="none" strike="noStrike" cap="none" normalizeH="0" baseline="0" dirty="0" err="1" smtClean="0">
                          <a:ln>
                            <a:noFill/>
                          </a:ln>
                          <a:solidFill>
                            <a:schemeClr val="tx1"/>
                          </a:solidFill>
                          <a:effectLst/>
                          <a:latin typeface="Times New Roman" pitchFamily="18" charset="0"/>
                          <a:cs typeface="Times New Roman" pitchFamily="18" charset="0"/>
                        </a:rPr>
                        <a:t>Ebal</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Ridgetop/Shoulder</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0.80</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0.75</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62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Rock Outcrops/Steep Slopes</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Times New Roman" pitchFamily="18" charset="0"/>
                          <a:cs typeface="Times New Roman" pitchFamily="18" charset="0"/>
                        </a:rPr>
                        <a:t>Sideslope</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1.00</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0.90</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62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Pekin/Bartle</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Stream Terrace/Flood Plain</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0.79</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0.74</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3835" name="Text Box 44"/>
          <p:cNvSpPr txBox="1">
            <a:spLocks noChangeArrowheads="1"/>
          </p:cNvSpPr>
          <p:nvPr/>
        </p:nvSpPr>
        <p:spPr bwMode="auto">
          <a:xfrm>
            <a:off x="3530253" y="5198910"/>
            <a:ext cx="2290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Bef>
                <a:spcPct val="50000"/>
              </a:spcBef>
            </a:pPr>
            <a:r>
              <a:rPr lang="en-US" b="1" dirty="0"/>
              <a:t>At </a:t>
            </a:r>
            <a:r>
              <a:rPr lang="en-US" b="1" dirty="0" smtClean="0"/>
              <a:t>Soil Class </a:t>
            </a:r>
            <a:r>
              <a:rPr lang="en-US" b="1" dirty="0"/>
              <a:t>Level </a:t>
            </a:r>
          </a:p>
        </p:txBody>
      </p:sp>
      <p:sp>
        <p:nvSpPr>
          <p:cNvPr id="33837" name="Text Box 46"/>
          <p:cNvSpPr txBox="1">
            <a:spLocks noChangeArrowheads="1"/>
          </p:cNvSpPr>
          <p:nvPr/>
        </p:nvSpPr>
        <p:spPr bwMode="auto">
          <a:xfrm>
            <a:off x="3458817" y="5565622"/>
            <a:ext cx="236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Bef>
                <a:spcPct val="50000"/>
              </a:spcBef>
            </a:pPr>
            <a:r>
              <a:rPr lang="en-US" sz="1400" dirty="0"/>
              <a:t>(Kappa Coefficient = 0.76)</a:t>
            </a:r>
          </a:p>
        </p:txBody>
      </p:sp>
      <p:sp>
        <p:nvSpPr>
          <p:cNvPr id="16" name="Title 1"/>
          <p:cNvSpPr txBox="1">
            <a:spLocks/>
          </p:cNvSpPr>
          <p:nvPr/>
        </p:nvSpPr>
        <p:spPr>
          <a:xfrm>
            <a:off x="457200" y="180634"/>
            <a:ext cx="8229600" cy="691037"/>
          </a:xfrm>
          <a:prstGeom prst="rect">
            <a:avLst/>
          </a:prstGeom>
        </p:spPr>
        <p:txBody>
          <a:bodyP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165917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51" descr="Dillon_Creek_SSURGO_SoLIM_Lith_5m"/>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5753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Text Box 463"/>
          <p:cNvSpPr txBox="1">
            <a:spLocks noChangeArrowheads="1"/>
          </p:cNvSpPr>
          <p:nvPr/>
        </p:nvSpPr>
        <p:spPr bwMode="auto">
          <a:xfrm>
            <a:off x="1790700" y="228600"/>
            <a:ext cx="1828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1600" b="1" dirty="0" smtClean="0"/>
              <a:t>SSURGO</a:t>
            </a:r>
            <a:endParaRPr lang="en-US" sz="1600" b="1" dirty="0"/>
          </a:p>
        </p:txBody>
      </p:sp>
      <p:sp>
        <p:nvSpPr>
          <p:cNvPr id="37897" name="Text Box 464"/>
          <p:cNvSpPr txBox="1">
            <a:spLocks noChangeArrowheads="1"/>
          </p:cNvSpPr>
          <p:nvPr/>
        </p:nvSpPr>
        <p:spPr bwMode="auto">
          <a:xfrm>
            <a:off x="2019300" y="35052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1600" b="1" dirty="0" smtClean="0"/>
              <a:t>Continuous</a:t>
            </a:r>
            <a:endParaRPr lang="en-US" sz="1600" b="1" dirty="0"/>
          </a:p>
        </p:txBody>
      </p:sp>
      <p:sp>
        <p:nvSpPr>
          <p:cNvPr id="2" name="Rectangle 1"/>
          <p:cNvSpPr/>
          <p:nvPr/>
        </p:nvSpPr>
        <p:spPr>
          <a:xfrm>
            <a:off x="6022565" y="4267200"/>
            <a:ext cx="2902360" cy="2308324"/>
          </a:xfrm>
          <a:prstGeom prst="rect">
            <a:avLst/>
          </a:prstGeom>
        </p:spPr>
        <p:txBody>
          <a:bodyPr wrap="square">
            <a:spAutoFit/>
          </a:bodyPr>
          <a:lstStyle/>
          <a:p>
            <a:r>
              <a:rPr lang="en-US" b="1" dirty="0" smtClean="0"/>
              <a:t>Depth </a:t>
            </a:r>
            <a:r>
              <a:rPr lang="en-US" b="1" dirty="0"/>
              <a:t>to Lithic/</a:t>
            </a:r>
            <a:r>
              <a:rPr lang="en-US" b="1" dirty="0" err="1"/>
              <a:t>Paralithic</a:t>
            </a:r>
            <a:r>
              <a:rPr lang="en-US" b="1" dirty="0"/>
              <a:t> was measured for </a:t>
            </a:r>
            <a:r>
              <a:rPr lang="en-US" b="1" dirty="0" smtClean="0"/>
              <a:t>95 </a:t>
            </a:r>
            <a:r>
              <a:rPr lang="en-US" b="1" dirty="0"/>
              <a:t>georeferenced points stratified by major slope position (summit/shoulder, </a:t>
            </a:r>
            <a:r>
              <a:rPr lang="en-US" b="1" dirty="0" err="1"/>
              <a:t>sideslope</a:t>
            </a:r>
            <a:r>
              <a:rPr lang="en-US" b="1" dirty="0"/>
              <a:t>, and </a:t>
            </a:r>
            <a:r>
              <a:rPr lang="en-US" b="1" dirty="0" err="1"/>
              <a:t>toeslope</a:t>
            </a:r>
            <a:r>
              <a:rPr lang="en-US" b="1" dirty="0"/>
              <a:t>), but collected randomly within each slope position.</a:t>
            </a:r>
          </a:p>
        </p:txBody>
      </p:sp>
      <p:sp>
        <p:nvSpPr>
          <p:cNvPr id="3" name="TextBox 2"/>
          <p:cNvSpPr txBox="1"/>
          <p:nvPr/>
        </p:nvSpPr>
        <p:spPr>
          <a:xfrm>
            <a:off x="6221796" y="532393"/>
            <a:ext cx="2287998" cy="461665"/>
          </a:xfrm>
          <a:prstGeom prst="rect">
            <a:avLst/>
          </a:prstGeom>
          <a:noFill/>
        </p:spPr>
        <p:txBody>
          <a:bodyPr wrap="square" rtlCol="0">
            <a:spAutoFit/>
          </a:bodyPr>
          <a:lstStyle/>
          <a:p>
            <a:pPr algn="ctr"/>
            <a:r>
              <a:rPr lang="en-US" sz="2400" b="1" dirty="0" smtClean="0"/>
              <a:t>Validation</a:t>
            </a:r>
            <a:endParaRPr lang="en-US" sz="2400" b="1" dirty="0"/>
          </a:p>
        </p:txBody>
      </p:sp>
      <p:sp>
        <p:nvSpPr>
          <p:cNvPr id="4" name="TextBox 3"/>
          <p:cNvSpPr txBox="1"/>
          <p:nvPr/>
        </p:nvSpPr>
        <p:spPr>
          <a:xfrm>
            <a:off x="6149565" y="1151596"/>
            <a:ext cx="2648360" cy="1200329"/>
          </a:xfrm>
          <a:prstGeom prst="rect">
            <a:avLst/>
          </a:prstGeom>
          <a:noFill/>
        </p:spPr>
        <p:txBody>
          <a:bodyPr wrap="square" rtlCol="0">
            <a:spAutoFit/>
          </a:bodyPr>
          <a:lstStyle/>
          <a:p>
            <a:r>
              <a:rPr lang="en-US" b="1" dirty="0" smtClean="0"/>
              <a:t>Just like SSURGO soil polygon maps some ground truth is necessary for QA/QC. </a:t>
            </a:r>
            <a:endParaRPr lang="en-US" b="1" dirty="0"/>
          </a:p>
        </p:txBody>
      </p:sp>
      <p:sp>
        <p:nvSpPr>
          <p:cNvPr id="5" name="Rectangle 4"/>
          <p:cNvSpPr/>
          <p:nvPr/>
        </p:nvSpPr>
        <p:spPr>
          <a:xfrm>
            <a:off x="6066393" y="3505200"/>
            <a:ext cx="2731532" cy="646331"/>
          </a:xfrm>
          <a:prstGeom prst="rect">
            <a:avLst/>
          </a:prstGeom>
        </p:spPr>
        <p:txBody>
          <a:bodyPr wrap="square">
            <a:spAutoFit/>
          </a:bodyPr>
          <a:lstStyle/>
          <a:p>
            <a:pPr algn="ctr"/>
            <a:r>
              <a:rPr lang="en-US" b="1" dirty="0"/>
              <a:t>Dillon Creek Watershed Study Case</a:t>
            </a:r>
            <a:endParaRPr lang="en-US" dirty="0"/>
          </a:p>
        </p:txBody>
      </p:sp>
    </p:spTree>
    <p:extLst>
      <p:ext uri="{BB962C8B-B14F-4D97-AF65-F5344CB8AC3E}">
        <p14:creationId xmlns:p14="http://schemas.microsoft.com/office/powerpoint/2010/main" val="40840708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p:cNvGraphicFramePr>
            <a:graphicFrameLocks noChangeAspect="1"/>
          </p:cNvGraphicFramePr>
          <p:nvPr>
            <p:extLst>
              <p:ext uri="{D42A27DB-BD31-4B8C-83A1-F6EECF244321}">
                <p14:modId xmlns:p14="http://schemas.microsoft.com/office/powerpoint/2010/main" val="415957098"/>
              </p:ext>
            </p:extLst>
          </p:nvPr>
        </p:nvGraphicFramePr>
        <p:xfrm>
          <a:off x="957470" y="1832582"/>
          <a:ext cx="7046913" cy="3273425"/>
        </p:xfrm>
        <a:graphic>
          <a:graphicData uri="http://schemas.openxmlformats.org/presentationml/2006/ole">
            <mc:AlternateContent xmlns:mc="http://schemas.openxmlformats.org/markup-compatibility/2006">
              <mc:Choice xmlns:v="urn:schemas-microsoft-com:vml" Requires="v">
                <p:oleObj spid="_x0000_s1066" name="Worksheet" r:id="rId5" imgW="5495855" imgH="2552580" progId="Excel.Sheet.8">
                  <p:embed/>
                </p:oleObj>
              </mc:Choice>
              <mc:Fallback>
                <p:oleObj name="Worksheet" r:id="rId5" imgW="5495855" imgH="2552580" progId="Excel.Sheet.8">
                  <p:embed/>
                  <p:pic>
                    <p:nvPicPr>
                      <p:cNvPr id="0" name=""/>
                      <p:cNvPicPr>
                        <a:picLocks noChangeAspect="1" noChangeArrowheads="1"/>
                      </p:cNvPicPr>
                      <p:nvPr/>
                    </p:nvPicPr>
                    <p:blipFill>
                      <a:blip r:embed="rId6"/>
                      <a:srcRect/>
                      <a:stretch>
                        <a:fillRect/>
                      </a:stretch>
                    </p:blipFill>
                    <p:spPr bwMode="auto">
                      <a:xfrm>
                        <a:off x="957470" y="1832582"/>
                        <a:ext cx="7046913" cy="327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Slide Number Placeholder 3"/>
          <p:cNvSpPr>
            <a:spLocks noGrp="1"/>
          </p:cNvSpPr>
          <p:nvPr>
            <p:ph type="sldNum" sz="quarter" idx="12"/>
          </p:nvPr>
        </p:nvSpPr>
        <p:spPr>
          <a:xfrm>
            <a:off x="5358020" y="4701195"/>
            <a:ext cx="2057400" cy="365125"/>
          </a:xfrm>
        </p:spPr>
        <p:txBody>
          <a:bodyPr/>
          <a:lstStyle/>
          <a:p>
            <a:fld id="{F1C24AD8-FB37-40D7-990F-4D7E69AB1DDF}" type="slidenum">
              <a:rPr lang="en-US"/>
              <a:pPr/>
              <a:t>18</a:t>
            </a:fld>
            <a:endParaRPr lang="en-US"/>
          </a:p>
        </p:txBody>
      </p:sp>
      <p:sp>
        <p:nvSpPr>
          <p:cNvPr id="33794" name="Rectangle 2"/>
          <p:cNvSpPr>
            <a:spLocks noGrp="1" noChangeArrowheads="1"/>
          </p:cNvSpPr>
          <p:nvPr>
            <p:ph type="title" idx="4294967295"/>
          </p:nvPr>
        </p:nvSpPr>
        <p:spPr>
          <a:xfrm>
            <a:off x="2324100" y="686727"/>
            <a:ext cx="4495800" cy="639762"/>
          </a:xfrm>
        </p:spPr>
        <p:txBody>
          <a:bodyPr>
            <a:normAutofit fontScale="90000"/>
          </a:bodyPr>
          <a:lstStyle/>
          <a:p>
            <a:pPr algn="ctr"/>
            <a:r>
              <a:rPr lang="en-US" b="1" dirty="0"/>
              <a:t>Validation </a:t>
            </a:r>
          </a:p>
        </p:txBody>
      </p:sp>
      <p:sp>
        <p:nvSpPr>
          <p:cNvPr id="33836" name="Text Box 45"/>
          <p:cNvSpPr txBox="1">
            <a:spLocks noChangeArrowheads="1"/>
          </p:cNvSpPr>
          <p:nvPr/>
        </p:nvSpPr>
        <p:spPr bwMode="auto">
          <a:xfrm>
            <a:off x="3091070" y="5106007"/>
            <a:ext cx="29552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Bef>
                <a:spcPct val="50000"/>
              </a:spcBef>
            </a:pPr>
            <a:r>
              <a:rPr lang="en-US" b="1" dirty="0"/>
              <a:t>At Soil </a:t>
            </a:r>
            <a:r>
              <a:rPr lang="en-US" b="1" dirty="0" smtClean="0"/>
              <a:t>Property Level </a:t>
            </a:r>
            <a:endParaRPr lang="en-US" b="1" dirty="0"/>
          </a:p>
        </p:txBody>
      </p:sp>
      <p:sp>
        <p:nvSpPr>
          <p:cNvPr id="15" name="Rectangle 6"/>
          <p:cNvSpPr>
            <a:spLocks noChangeArrowheads="1"/>
          </p:cNvSpPr>
          <p:nvPr/>
        </p:nvSpPr>
        <p:spPr bwMode="auto">
          <a:xfrm>
            <a:off x="5300870" y="1943627"/>
            <a:ext cx="2514600"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US" sz="1600" dirty="0">
                <a:cs typeface="Times New Roman" pitchFamily="18" charset="0"/>
              </a:rPr>
              <a:t>Difference between measured and predictive depth to lithic/</a:t>
            </a:r>
            <a:r>
              <a:rPr lang="en-US" sz="1600" dirty="0" err="1">
                <a:cs typeface="Times New Roman" pitchFamily="18" charset="0"/>
              </a:rPr>
              <a:t>paralithic</a:t>
            </a:r>
            <a:r>
              <a:rPr lang="en-US" sz="1600" dirty="0">
                <a:cs typeface="Times New Roman" pitchFamily="18" charset="0"/>
              </a:rPr>
              <a:t> in Dillon Creek based on </a:t>
            </a:r>
            <a:r>
              <a:rPr lang="en-US" sz="1600" b="1" u="sng" dirty="0">
                <a:cs typeface="Times New Roman" pitchFamily="18" charset="0"/>
              </a:rPr>
              <a:t>OSD</a:t>
            </a:r>
            <a:r>
              <a:rPr lang="en-US" sz="1600" dirty="0">
                <a:cs typeface="Times New Roman" pitchFamily="18" charset="0"/>
              </a:rPr>
              <a:t>, SSURGO and </a:t>
            </a:r>
            <a:r>
              <a:rPr lang="en-US" sz="1600" dirty="0" err="1" smtClean="0">
                <a:cs typeface="Times New Roman" pitchFamily="18" charset="0"/>
              </a:rPr>
              <a:t>ArcSIE</a:t>
            </a:r>
            <a:r>
              <a:rPr lang="en-US" sz="1600" dirty="0" smtClean="0">
                <a:cs typeface="Times New Roman" pitchFamily="18" charset="0"/>
              </a:rPr>
              <a:t> (</a:t>
            </a:r>
            <a:r>
              <a:rPr lang="en-US" sz="1600" b="1" u="sng" dirty="0" smtClean="0">
                <a:cs typeface="Times New Roman" pitchFamily="18" charset="0"/>
              </a:rPr>
              <a:t>PSS</a:t>
            </a:r>
            <a:r>
              <a:rPr lang="en-US" sz="1600" dirty="0" smtClean="0">
                <a:cs typeface="Times New Roman" pitchFamily="18" charset="0"/>
              </a:rPr>
              <a:t>).</a:t>
            </a:r>
            <a:r>
              <a:rPr lang="en-US" dirty="0" smtClean="0"/>
              <a:t> </a:t>
            </a:r>
            <a:endParaRPr lang="en-US" dirty="0"/>
          </a:p>
        </p:txBody>
      </p:sp>
      <p:sp>
        <p:nvSpPr>
          <p:cNvPr id="16" name="Title 1"/>
          <p:cNvSpPr txBox="1">
            <a:spLocks/>
          </p:cNvSpPr>
          <p:nvPr/>
        </p:nvSpPr>
        <p:spPr>
          <a:xfrm>
            <a:off x="457200" y="180634"/>
            <a:ext cx="8229600" cy="691037"/>
          </a:xfrm>
          <a:prstGeom prst="rect">
            <a:avLst/>
          </a:prstGeom>
        </p:spPr>
        <p:txBody>
          <a:bodyP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3" name="TextBox 2"/>
          <p:cNvSpPr txBox="1"/>
          <p:nvPr/>
        </p:nvSpPr>
        <p:spPr>
          <a:xfrm>
            <a:off x="3091070" y="2483648"/>
            <a:ext cx="1066800" cy="307777"/>
          </a:xfrm>
          <a:prstGeom prst="rect">
            <a:avLst/>
          </a:prstGeom>
          <a:solidFill>
            <a:schemeClr val="bg1"/>
          </a:solidFill>
        </p:spPr>
        <p:txBody>
          <a:bodyPr wrap="square" rtlCol="0">
            <a:spAutoFit/>
          </a:bodyPr>
          <a:lstStyle/>
          <a:p>
            <a:pPr algn="ctr"/>
            <a:r>
              <a:rPr lang="en-US" sz="1400" dirty="0" err="1" smtClean="0"/>
              <a:t>ArcSIE</a:t>
            </a:r>
            <a:r>
              <a:rPr lang="en-US" sz="1400" dirty="0" smtClean="0"/>
              <a:t> (PSS)</a:t>
            </a:r>
            <a:endParaRPr lang="en-US" sz="1400" dirty="0"/>
          </a:p>
        </p:txBody>
      </p:sp>
      <p:sp>
        <p:nvSpPr>
          <p:cNvPr id="4" name="TextBox 3"/>
          <p:cNvSpPr txBox="1"/>
          <p:nvPr/>
        </p:nvSpPr>
        <p:spPr>
          <a:xfrm>
            <a:off x="1033670" y="4742667"/>
            <a:ext cx="2057400" cy="307777"/>
          </a:xfrm>
          <a:prstGeom prst="rect">
            <a:avLst/>
          </a:prstGeom>
          <a:noFill/>
        </p:spPr>
        <p:txBody>
          <a:bodyPr wrap="square" rtlCol="0">
            <a:spAutoFit/>
          </a:bodyPr>
          <a:lstStyle/>
          <a:p>
            <a:pPr algn="ctr"/>
            <a:r>
              <a:rPr lang="en-US" sz="1400" dirty="0" smtClean="0"/>
              <a:t>PSS-Published Soil Survey</a:t>
            </a:r>
            <a:endParaRPr lang="en-US" sz="1400" dirty="0"/>
          </a:p>
        </p:txBody>
      </p:sp>
      <p:sp>
        <p:nvSpPr>
          <p:cNvPr id="2" name="TextBox 1"/>
          <p:cNvSpPr txBox="1"/>
          <p:nvPr/>
        </p:nvSpPr>
        <p:spPr>
          <a:xfrm>
            <a:off x="1033670" y="5695518"/>
            <a:ext cx="4094921" cy="923330"/>
          </a:xfrm>
          <a:prstGeom prst="rect">
            <a:avLst/>
          </a:prstGeom>
          <a:noFill/>
        </p:spPr>
        <p:txBody>
          <a:bodyPr wrap="square" rtlCol="0">
            <a:spAutoFit/>
          </a:bodyPr>
          <a:lstStyle/>
          <a:p>
            <a:r>
              <a:rPr lang="en-US" b="1" u="sng" dirty="0" smtClean="0"/>
              <a:t>OSD </a:t>
            </a:r>
            <a:r>
              <a:rPr lang="en-US" dirty="0" smtClean="0"/>
              <a:t>– Official Series Descriptions</a:t>
            </a:r>
          </a:p>
          <a:p>
            <a:r>
              <a:rPr lang="en-US" b="1" u="sng" dirty="0" smtClean="0"/>
              <a:t>SSURGO-RV</a:t>
            </a:r>
            <a:r>
              <a:rPr lang="en-US" dirty="0" smtClean="0"/>
              <a:t> – Representative Values</a:t>
            </a:r>
          </a:p>
          <a:p>
            <a:r>
              <a:rPr lang="en-US" b="1" u="sng" dirty="0" smtClean="0"/>
              <a:t>PSS</a:t>
            </a:r>
            <a:r>
              <a:rPr lang="en-US" dirty="0" smtClean="0"/>
              <a:t>- Published Soil Surveys</a:t>
            </a:r>
            <a:endParaRPr lang="en-US" dirty="0"/>
          </a:p>
        </p:txBody>
      </p:sp>
    </p:spTree>
    <p:extLst>
      <p:ext uri="{BB962C8B-B14F-4D97-AF65-F5344CB8AC3E}">
        <p14:creationId xmlns:p14="http://schemas.microsoft.com/office/powerpoint/2010/main" val="3949001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2522"/>
            <a:ext cx="7886700" cy="6725478"/>
          </a:xfrm>
        </p:spPr>
        <p:txBody>
          <a:bodyPr>
            <a:normAutofit fontScale="92500" lnSpcReduction="10000"/>
          </a:bodyPr>
          <a:lstStyle/>
          <a:p>
            <a:r>
              <a:rPr lang="en-US" b="1" u="sng" dirty="0" smtClean="0"/>
              <a:t>Spatial Predictions (Mapping):</a:t>
            </a:r>
          </a:p>
          <a:p>
            <a:pPr lvl="1"/>
            <a:r>
              <a:rPr lang="en-US" dirty="0" smtClean="0"/>
              <a:t>Class (SSURGO-</a:t>
            </a:r>
            <a:r>
              <a:rPr lang="en-US" dirty="0" err="1" smtClean="0"/>
              <a:t>smu</a:t>
            </a:r>
            <a:r>
              <a:rPr lang="en-US" dirty="0" smtClean="0"/>
              <a:t> / Continuous (Soil Properties)  </a:t>
            </a:r>
          </a:p>
          <a:p>
            <a:pPr lvl="1"/>
            <a:r>
              <a:rPr lang="en-US" b="1" u="sng" dirty="0" smtClean="0"/>
              <a:t>Multiple Linear Regression (MLR)</a:t>
            </a:r>
          </a:p>
          <a:p>
            <a:pPr lvl="1"/>
            <a:r>
              <a:rPr lang="en-US" dirty="0" smtClean="0"/>
              <a:t>Decision Trees (DT)</a:t>
            </a:r>
          </a:p>
          <a:p>
            <a:pPr lvl="1"/>
            <a:r>
              <a:rPr lang="en-US" dirty="0" smtClean="0"/>
              <a:t>Random Forest (RF)</a:t>
            </a:r>
          </a:p>
          <a:p>
            <a:pPr lvl="1"/>
            <a:r>
              <a:rPr lang="en-US" dirty="0" smtClean="0"/>
              <a:t>Kriging/Regression Kriging (K/RK)</a:t>
            </a:r>
          </a:p>
          <a:p>
            <a:pPr marL="457200" lvl="1" indent="0">
              <a:buNone/>
            </a:pPr>
            <a:endParaRPr lang="en-US" sz="1200" dirty="0" smtClean="0"/>
          </a:p>
          <a:p>
            <a:r>
              <a:rPr lang="en-US" dirty="0" smtClean="0"/>
              <a:t>Validations (Internal)</a:t>
            </a:r>
          </a:p>
          <a:p>
            <a:pPr lvl="1"/>
            <a:r>
              <a:rPr lang="en-US" dirty="0" smtClean="0"/>
              <a:t>Cross Validation (</a:t>
            </a:r>
            <a:r>
              <a:rPr lang="en-US" dirty="0"/>
              <a:t>re-sampling) </a:t>
            </a:r>
            <a:r>
              <a:rPr lang="en-US" dirty="0" smtClean="0"/>
              <a:t>mostly for validating </a:t>
            </a:r>
            <a:r>
              <a:rPr lang="en-US" dirty="0"/>
              <a:t>a predictive </a:t>
            </a:r>
            <a:r>
              <a:rPr lang="en-US" dirty="0" smtClean="0"/>
              <a:t>model for </a:t>
            </a:r>
            <a:r>
              <a:rPr lang="en-US" dirty="0"/>
              <a:t>deciding how many predictor variables to use in </a:t>
            </a:r>
            <a:r>
              <a:rPr lang="en-US" dirty="0" smtClean="0"/>
              <a:t>regression.</a:t>
            </a:r>
          </a:p>
          <a:p>
            <a:pPr lvl="2"/>
            <a:r>
              <a:rPr lang="en-US" dirty="0" smtClean="0"/>
              <a:t>Out of bag (full model)</a:t>
            </a:r>
          </a:p>
          <a:p>
            <a:pPr lvl="2"/>
            <a:r>
              <a:rPr lang="en-US" dirty="0" smtClean="0"/>
              <a:t>Leave-one-out (similar to Jackknife)</a:t>
            </a:r>
            <a:endParaRPr lang="en-US" dirty="0"/>
          </a:p>
          <a:p>
            <a:pPr lvl="2"/>
            <a:r>
              <a:rPr lang="en-US" b="1" u="sng" dirty="0" smtClean="0"/>
              <a:t>K-fold</a:t>
            </a:r>
          </a:p>
          <a:p>
            <a:pPr lvl="2"/>
            <a:endParaRPr lang="en-US" sz="900" dirty="0" smtClean="0"/>
          </a:p>
          <a:p>
            <a:pPr lvl="1"/>
            <a:r>
              <a:rPr lang="en-US" dirty="0" smtClean="0"/>
              <a:t>Bootstrap </a:t>
            </a:r>
            <a:r>
              <a:rPr lang="en-US" dirty="0"/>
              <a:t>and Jackknife </a:t>
            </a:r>
            <a:r>
              <a:rPr lang="en-US" dirty="0" smtClean="0"/>
              <a:t>mostly to estimate </a:t>
            </a:r>
            <a:r>
              <a:rPr lang="en-US" dirty="0"/>
              <a:t>the bias and standard error (variance) of a </a:t>
            </a:r>
            <a:r>
              <a:rPr lang="en-US" dirty="0" smtClean="0"/>
              <a:t>statistic (mean, median, r, etc. by leaving </a:t>
            </a:r>
            <a:r>
              <a:rPr lang="en-US" dirty="0"/>
              <a:t>out one or more observations at a time from the sample </a:t>
            </a:r>
            <a:r>
              <a:rPr lang="en-US" dirty="0" smtClean="0"/>
              <a:t>set i.e. Variability between sub-samples.</a:t>
            </a:r>
            <a:r>
              <a:rPr lang="nl-NL" dirty="0"/>
              <a:t> Bootstrap </a:t>
            </a:r>
            <a:r>
              <a:rPr lang="nl-NL" dirty="0" smtClean="0"/>
              <a:t>is random </a:t>
            </a:r>
            <a:r>
              <a:rPr lang="nl-NL" dirty="0"/>
              <a:t>variation of </a:t>
            </a:r>
            <a:r>
              <a:rPr lang="nl-NL" dirty="0" smtClean="0"/>
              <a:t>Jackknife.</a:t>
            </a:r>
          </a:p>
          <a:p>
            <a:pPr marL="457200" lvl="1" indent="0">
              <a:buNone/>
            </a:pPr>
            <a:endParaRPr lang="en-US" sz="1100" dirty="0" smtClean="0"/>
          </a:p>
          <a:p>
            <a:pPr lvl="1"/>
            <a:r>
              <a:rPr lang="en-US" dirty="0" smtClean="0"/>
              <a:t>Random subsampling (without replacement)</a:t>
            </a:r>
          </a:p>
        </p:txBody>
      </p:sp>
    </p:spTree>
    <p:extLst>
      <p:ext uri="{BB962C8B-B14F-4D97-AF65-F5344CB8AC3E}">
        <p14:creationId xmlns:p14="http://schemas.microsoft.com/office/powerpoint/2010/main" val="2021035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513" y="365126"/>
            <a:ext cx="8162553" cy="1325563"/>
          </a:xfrm>
        </p:spPr>
        <p:txBody>
          <a:bodyPr>
            <a:normAutofit/>
          </a:bodyPr>
          <a:lstStyle/>
          <a:p>
            <a:pPr algn="ctr"/>
            <a:r>
              <a:rPr lang="en-US" sz="4000" dirty="0" smtClean="0"/>
              <a:t>Precision vs. Accuracy vs. Uncertainty</a:t>
            </a:r>
            <a:endParaRPr lang="en-US" sz="4000" dirty="0"/>
          </a:p>
        </p:txBody>
      </p:sp>
      <p:sp>
        <p:nvSpPr>
          <p:cNvPr id="5" name="Rectangle 4"/>
          <p:cNvSpPr/>
          <p:nvPr/>
        </p:nvSpPr>
        <p:spPr>
          <a:xfrm>
            <a:off x="4541841" y="5863235"/>
            <a:ext cx="4572000" cy="923330"/>
          </a:xfrm>
          <a:prstGeom prst="rect">
            <a:avLst/>
          </a:prstGeom>
        </p:spPr>
        <p:txBody>
          <a:bodyPr>
            <a:spAutoFit/>
          </a:bodyPr>
          <a:lstStyle/>
          <a:p>
            <a:r>
              <a:rPr lang="en-US" u="sng" dirty="0" smtClean="0"/>
              <a:t>Uncertainty</a:t>
            </a:r>
            <a:r>
              <a:rPr lang="en-US" dirty="0" smtClean="0"/>
              <a:t>: The </a:t>
            </a:r>
            <a:r>
              <a:rPr lang="en-US" i="1" dirty="0"/>
              <a:t>estimated</a:t>
            </a:r>
            <a:r>
              <a:rPr lang="en-US" dirty="0"/>
              <a:t> amount or percentage by which an observed or calculated value may differ from the true value</a:t>
            </a:r>
          </a:p>
        </p:txBody>
      </p:sp>
      <p:sp>
        <p:nvSpPr>
          <p:cNvPr id="6" name="Rectangle 5"/>
          <p:cNvSpPr/>
          <p:nvPr/>
        </p:nvSpPr>
        <p:spPr>
          <a:xfrm>
            <a:off x="4541841" y="3188365"/>
            <a:ext cx="4572000" cy="923330"/>
          </a:xfrm>
          <a:prstGeom prst="rect">
            <a:avLst/>
          </a:prstGeom>
        </p:spPr>
        <p:txBody>
          <a:bodyPr>
            <a:spAutoFit/>
          </a:bodyPr>
          <a:lstStyle/>
          <a:p>
            <a:r>
              <a:rPr lang="en-US" u="sng" dirty="0" smtClean="0"/>
              <a:t>Accuracy:</a:t>
            </a:r>
            <a:r>
              <a:rPr lang="en-US" dirty="0" smtClean="0"/>
              <a:t> The </a:t>
            </a:r>
            <a:r>
              <a:rPr lang="en-US" dirty="0"/>
              <a:t>ability of a measurement to match the actual value of the quantity being measured</a:t>
            </a:r>
          </a:p>
        </p:txBody>
      </p:sp>
      <p:sp>
        <p:nvSpPr>
          <p:cNvPr id="7" name="Rectangle 6"/>
          <p:cNvSpPr/>
          <p:nvPr/>
        </p:nvSpPr>
        <p:spPr>
          <a:xfrm>
            <a:off x="4541841" y="2425664"/>
            <a:ext cx="4572000" cy="646331"/>
          </a:xfrm>
          <a:prstGeom prst="rect">
            <a:avLst/>
          </a:prstGeom>
        </p:spPr>
        <p:txBody>
          <a:bodyPr>
            <a:spAutoFit/>
          </a:bodyPr>
          <a:lstStyle/>
          <a:p>
            <a:r>
              <a:rPr lang="en-US" u="sng" dirty="0" smtClean="0"/>
              <a:t>Precision</a:t>
            </a:r>
            <a:r>
              <a:rPr lang="en-US" dirty="0" smtClean="0"/>
              <a:t>: The </a:t>
            </a:r>
            <a:r>
              <a:rPr lang="en-US" dirty="0"/>
              <a:t>ability of a measurement to be consistently reproduced</a:t>
            </a:r>
          </a:p>
        </p:txBody>
      </p:sp>
      <p:sp>
        <p:nvSpPr>
          <p:cNvPr id="3" name="TextBox 2"/>
          <p:cNvSpPr txBox="1"/>
          <p:nvPr/>
        </p:nvSpPr>
        <p:spPr>
          <a:xfrm>
            <a:off x="4804756" y="1899652"/>
            <a:ext cx="3823310" cy="523220"/>
          </a:xfrm>
          <a:prstGeom prst="rect">
            <a:avLst/>
          </a:prstGeom>
          <a:noFill/>
        </p:spPr>
        <p:txBody>
          <a:bodyPr wrap="square" rtlCol="0">
            <a:spAutoFit/>
          </a:bodyPr>
          <a:lstStyle/>
          <a:p>
            <a:pPr algn="ctr"/>
            <a:r>
              <a:rPr lang="en-US" sz="2800" b="1" dirty="0" smtClean="0"/>
              <a:t>Measurements (Errors)</a:t>
            </a:r>
            <a:endParaRPr lang="en-US" sz="2800" b="1" dirty="0"/>
          </a:p>
        </p:txBody>
      </p:sp>
      <p:sp>
        <p:nvSpPr>
          <p:cNvPr id="114" name="TextBox 113"/>
          <p:cNvSpPr txBox="1"/>
          <p:nvPr/>
        </p:nvSpPr>
        <p:spPr>
          <a:xfrm>
            <a:off x="4673299" y="5377190"/>
            <a:ext cx="4086224" cy="523220"/>
          </a:xfrm>
          <a:prstGeom prst="rect">
            <a:avLst/>
          </a:prstGeom>
          <a:noFill/>
        </p:spPr>
        <p:txBody>
          <a:bodyPr wrap="square" rtlCol="0">
            <a:spAutoFit/>
          </a:bodyPr>
          <a:lstStyle/>
          <a:p>
            <a:pPr algn="ctr"/>
            <a:r>
              <a:rPr lang="en-US" sz="2800" b="1" dirty="0" smtClean="0"/>
              <a:t>Modeling (Uncertainty)</a:t>
            </a:r>
            <a:endParaRPr lang="en-US" sz="2800" b="1" dirty="0"/>
          </a:p>
        </p:txBody>
      </p:sp>
      <p:pic>
        <p:nvPicPr>
          <p:cNvPr id="9" name="Content Placeholder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2501875"/>
            <a:ext cx="5791200" cy="3118338"/>
          </a:xfrm>
          <a:prstGeom prst="rect">
            <a:avLst/>
          </a:prstGeom>
        </p:spPr>
      </p:pic>
    </p:spTree>
    <p:extLst>
      <p:ext uri="{BB962C8B-B14F-4D97-AF65-F5344CB8AC3E}">
        <p14:creationId xmlns:p14="http://schemas.microsoft.com/office/powerpoint/2010/main" val="1218573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5727"/>
            <a:ext cx="6925642" cy="6792273"/>
          </a:xfrm>
          <a:prstGeom prst="rect">
            <a:avLst/>
          </a:prstGeom>
        </p:spPr>
      </p:pic>
      <p:cxnSp>
        <p:nvCxnSpPr>
          <p:cNvPr id="30" name="Straight Arrow Connector 29"/>
          <p:cNvCxnSpPr>
            <a:stCxn id="36" idx="1"/>
          </p:cNvCxnSpPr>
          <p:nvPr/>
        </p:nvCxnSpPr>
        <p:spPr>
          <a:xfrm flipH="1">
            <a:off x="901148" y="1727677"/>
            <a:ext cx="2744370" cy="323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5207649" y="2050842"/>
            <a:ext cx="11989" cy="3569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645518" y="1404511"/>
            <a:ext cx="3480497" cy="646331"/>
          </a:xfrm>
          <a:prstGeom prst="rect">
            <a:avLst/>
          </a:prstGeom>
          <a:solidFill>
            <a:schemeClr val="bg1"/>
          </a:solidFill>
          <a:ln w="38100">
            <a:solidFill>
              <a:srgbClr val="FF0000"/>
            </a:solidFill>
          </a:ln>
        </p:spPr>
        <p:txBody>
          <a:bodyPr wrap="square" rtlCol="0">
            <a:spAutoFit/>
          </a:bodyPr>
          <a:lstStyle/>
          <a:p>
            <a:pPr algn="ctr"/>
            <a:r>
              <a:rPr lang="en-US" b="1" dirty="0" smtClean="0"/>
              <a:t>Notice the difference in the strength of the relationships</a:t>
            </a:r>
            <a:endParaRPr lang="en-US" b="1" dirty="0"/>
          </a:p>
        </p:txBody>
      </p:sp>
      <p:sp>
        <p:nvSpPr>
          <p:cNvPr id="49" name="Title 1"/>
          <p:cNvSpPr>
            <a:spLocks noGrp="1"/>
          </p:cNvSpPr>
          <p:nvPr>
            <p:ph type="title"/>
          </p:nvPr>
        </p:nvSpPr>
        <p:spPr>
          <a:xfrm>
            <a:off x="1894833" y="65727"/>
            <a:ext cx="5446871" cy="1088315"/>
          </a:xfrm>
          <a:solidFill>
            <a:schemeClr val="bg1"/>
          </a:solidFill>
          <a:ln>
            <a:solidFill>
              <a:srgbClr val="FF0000"/>
            </a:solidFill>
          </a:ln>
        </p:spPr>
        <p:txBody>
          <a:bodyPr>
            <a:normAutofit fontScale="90000"/>
          </a:bodyPr>
          <a:lstStyle/>
          <a:p>
            <a:pPr algn="ctr"/>
            <a:r>
              <a:rPr lang="en-US" sz="4000" b="1" dirty="0" smtClean="0"/>
              <a:t>Depth to </a:t>
            </a:r>
            <a:r>
              <a:rPr lang="en-US" sz="4000" b="1" dirty="0" err="1" smtClean="0"/>
              <a:t>Paralithic</a:t>
            </a:r>
            <a:r>
              <a:rPr lang="en-US" sz="4000" b="1" dirty="0" smtClean="0"/>
              <a:t> vs. Terrain Attributes</a:t>
            </a:r>
            <a:endParaRPr lang="en-US" sz="4000" b="1" dirty="0"/>
          </a:p>
        </p:txBody>
      </p:sp>
      <p:sp>
        <p:nvSpPr>
          <p:cNvPr id="5" name="TextBox 4"/>
          <p:cNvSpPr txBox="1"/>
          <p:nvPr/>
        </p:nvSpPr>
        <p:spPr>
          <a:xfrm>
            <a:off x="7126015" y="2349062"/>
            <a:ext cx="1860330" cy="646331"/>
          </a:xfrm>
          <a:prstGeom prst="rect">
            <a:avLst/>
          </a:prstGeom>
          <a:noFill/>
        </p:spPr>
        <p:txBody>
          <a:bodyPr wrap="square" rtlCol="0">
            <a:spAutoFit/>
          </a:bodyPr>
          <a:lstStyle/>
          <a:p>
            <a:pPr algn="ctr"/>
            <a:r>
              <a:rPr lang="en-US" b="1" dirty="0" smtClean="0"/>
              <a:t>DEM Grid Resolution 5x5 m</a:t>
            </a:r>
            <a:endParaRPr lang="en-US" b="1" dirty="0"/>
          </a:p>
        </p:txBody>
      </p:sp>
    </p:spTree>
    <p:extLst>
      <p:ext uri="{BB962C8B-B14F-4D97-AF65-F5344CB8AC3E}">
        <p14:creationId xmlns:p14="http://schemas.microsoft.com/office/powerpoint/2010/main" val="17205066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493157" y="359223"/>
            <a:ext cx="5110843" cy="4874986"/>
            <a:chOff x="4033157" y="359223"/>
            <a:chExt cx="5110843" cy="4874986"/>
          </a:xfrm>
        </p:grpSpPr>
        <p:sp>
          <p:nvSpPr>
            <p:cNvPr id="6" name="Rectangle 5"/>
            <p:cNvSpPr/>
            <p:nvPr/>
          </p:nvSpPr>
          <p:spPr>
            <a:xfrm>
              <a:off x="4033157" y="359223"/>
              <a:ext cx="5070250" cy="1016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45528" y="1371596"/>
              <a:ext cx="4057877" cy="963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80071" y="2334982"/>
              <a:ext cx="3023336" cy="979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079169" y="3294736"/>
              <a:ext cx="2024235" cy="979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099905" y="4274454"/>
              <a:ext cx="1044095" cy="959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p:cNvCxnSpPr>
            <a:stCxn id="24" idx="1"/>
          </p:cNvCxnSpPr>
          <p:nvPr/>
        </p:nvCxnSpPr>
        <p:spPr>
          <a:xfrm flipH="1">
            <a:off x="913983" y="1799549"/>
            <a:ext cx="2531161" cy="309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936678" y="2145851"/>
            <a:ext cx="11989" cy="3569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45144" y="1476383"/>
            <a:ext cx="2983067" cy="646331"/>
          </a:xfrm>
          <a:prstGeom prst="rect">
            <a:avLst/>
          </a:prstGeom>
          <a:noFill/>
        </p:spPr>
        <p:txBody>
          <a:bodyPr wrap="square" rtlCol="0">
            <a:spAutoFit/>
          </a:bodyPr>
          <a:lstStyle/>
          <a:p>
            <a:r>
              <a:rPr lang="en-US" b="1" dirty="0" smtClean="0"/>
              <a:t>Notice the difference in the strength of the relationships</a:t>
            </a:r>
            <a:endParaRPr lang="en-US" b="1" dirty="0"/>
          </a:p>
        </p:txBody>
      </p:sp>
      <p:sp>
        <p:nvSpPr>
          <p:cNvPr id="25" name="TextBox 24"/>
          <p:cNvSpPr txBox="1"/>
          <p:nvPr/>
        </p:nvSpPr>
        <p:spPr>
          <a:xfrm>
            <a:off x="6822386" y="3613413"/>
            <a:ext cx="2260100" cy="954107"/>
          </a:xfrm>
          <a:prstGeom prst="rect">
            <a:avLst/>
          </a:prstGeom>
          <a:noFill/>
        </p:spPr>
        <p:txBody>
          <a:bodyPr wrap="square" rtlCol="0">
            <a:spAutoFit/>
          </a:bodyPr>
          <a:lstStyle/>
          <a:p>
            <a:pPr algn="ctr"/>
            <a:r>
              <a:rPr lang="en-US" sz="2800" b="1" dirty="0" smtClean="0"/>
              <a:t>So, WHY do we care?</a:t>
            </a:r>
            <a:endParaRPr lang="en-US" sz="2800" b="1" dirty="0"/>
          </a:p>
        </p:txBody>
      </p:sp>
      <p:pic>
        <p:nvPicPr>
          <p:cNvPr id="15" name="Picture 14"/>
          <p:cNvPicPr>
            <a:picLocks noChangeAspect="1"/>
          </p:cNvPicPr>
          <p:nvPr/>
        </p:nvPicPr>
        <p:blipFill>
          <a:blip r:embed="rId3"/>
          <a:stretch>
            <a:fillRect/>
          </a:stretch>
        </p:blipFill>
        <p:spPr>
          <a:xfrm>
            <a:off x="-15849" y="49960"/>
            <a:ext cx="6925642" cy="6792273"/>
          </a:xfrm>
          <a:prstGeom prst="rect">
            <a:avLst/>
          </a:prstGeom>
        </p:spPr>
      </p:pic>
      <p:sp>
        <p:nvSpPr>
          <p:cNvPr id="17" name="Title 1"/>
          <p:cNvSpPr>
            <a:spLocks noGrp="1"/>
          </p:cNvSpPr>
          <p:nvPr>
            <p:ph type="title"/>
          </p:nvPr>
        </p:nvSpPr>
        <p:spPr>
          <a:xfrm>
            <a:off x="1849829" y="65816"/>
            <a:ext cx="5528297" cy="1088315"/>
          </a:xfrm>
          <a:solidFill>
            <a:schemeClr val="bg1"/>
          </a:solidFill>
          <a:ln>
            <a:solidFill>
              <a:srgbClr val="FF0000"/>
            </a:solidFill>
          </a:ln>
        </p:spPr>
        <p:txBody>
          <a:bodyPr>
            <a:normAutofit fontScale="90000"/>
          </a:bodyPr>
          <a:lstStyle/>
          <a:p>
            <a:pPr algn="ctr"/>
            <a:r>
              <a:rPr lang="en-US" sz="4000" b="1" dirty="0" smtClean="0"/>
              <a:t>Depth to </a:t>
            </a:r>
            <a:r>
              <a:rPr lang="en-US" sz="4000" b="1" dirty="0" err="1" smtClean="0"/>
              <a:t>Paralithic</a:t>
            </a:r>
            <a:r>
              <a:rPr lang="en-US" sz="4000" b="1" dirty="0" smtClean="0"/>
              <a:t> vs. Terrain Attributes</a:t>
            </a:r>
            <a:endParaRPr lang="en-US" sz="4000" b="1" dirty="0"/>
          </a:p>
        </p:txBody>
      </p:sp>
      <p:cxnSp>
        <p:nvCxnSpPr>
          <p:cNvPr id="18" name="Straight Arrow Connector 17"/>
          <p:cNvCxnSpPr/>
          <p:nvPr/>
        </p:nvCxnSpPr>
        <p:spPr>
          <a:xfrm flipH="1">
            <a:off x="5207649" y="2050842"/>
            <a:ext cx="11989" cy="3569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645518" y="1404511"/>
            <a:ext cx="3480497" cy="646331"/>
          </a:xfrm>
          <a:prstGeom prst="rect">
            <a:avLst/>
          </a:prstGeom>
          <a:solidFill>
            <a:schemeClr val="bg1"/>
          </a:solidFill>
          <a:ln w="38100">
            <a:solidFill>
              <a:srgbClr val="FF0000"/>
            </a:solidFill>
          </a:ln>
        </p:spPr>
        <p:txBody>
          <a:bodyPr wrap="square" rtlCol="0">
            <a:spAutoFit/>
          </a:bodyPr>
          <a:lstStyle/>
          <a:p>
            <a:pPr algn="ctr"/>
            <a:r>
              <a:rPr lang="en-US" b="1" dirty="0" smtClean="0"/>
              <a:t>Notice the difference in the strength of the relationships</a:t>
            </a:r>
            <a:endParaRPr lang="en-US" b="1" dirty="0"/>
          </a:p>
        </p:txBody>
      </p:sp>
      <p:cxnSp>
        <p:nvCxnSpPr>
          <p:cNvPr id="20" name="Straight Arrow Connector 19"/>
          <p:cNvCxnSpPr/>
          <p:nvPr/>
        </p:nvCxnSpPr>
        <p:spPr>
          <a:xfrm flipH="1">
            <a:off x="913983" y="1727678"/>
            <a:ext cx="2731537" cy="323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105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50005" y="4284179"/>
            <a:ext cx="3258889" cy="2444167"/>
          </a:xfrm>
          <a:prstGeom prst="rect">
            <a:avLst/>
          </a:prstGeom>
        </p:spPr>
      </p:pic>
      <p:sp>
        <p:nvSpPr>
          <p:cNvPr id="2" name="Title 1"/>
          <p:cNvSpPr>
            <a:spLocks noGrp="1"/>
          </p:cNvSpPr>
          <p:nvPr>
            <p:ph type="title"/>
          </p:nvPr>
        </p:nvSpPr>
        <p:spPr>
          <a:xfrm>
            <a:off x="198735" y="103007"/>
            <a:ext cx="8710863" cy="1325563"/>
          </a:xfrm>
        </p:spPr>
        <p:txBody>
          <a:bodyPr>
            <a:normAutofit/>
          </a:bodyPr>
          <a:lstStyle/>
          <a:p>
            <a:pPr algn="ctr"/>
            <a:r>
              <a:rPr lang="en-US" sz="4000" b="1" dirty="0" smtClean="0"/>
              <a:t>Depth to </a:t>
            </a:r>
            <a:r>
              <a:rPr lang="en-US" sz="4000" b="1" dirty="0" err="1" smtClean="0"/>
              <a:t>Paralithic</a:t>
            </a:r>
            <a:r>
              <a:rPr lang="en-US" sz="4000" b="1" dirty="0" smtClean="0"/>
              <a:t> vs. Terrain Attributes</a:t>
            </a:r>
            <a:endParaRPr lang="en-US" sz="4000" b="1" dirty="0"/>
          </a:p>
        </p:txBody>
      </p:sp>
      <p:sp>
        <p:nvSpPr>
          <p:cNvPr id="5" name="TextBox 4"/>
          <p:cNvSpPr txBox="1"/>
          <p:nvPr/>
        </p:nvSpPr>
        <p:spPr>
          <a:xfrm>
            <a:off x="481263" y="1000335"/>
            <a:ext cx="7921758" cy="523220"/>
          </a:xfrm>
          <a:prstGeom prst="rect">
            <a:avLst/>
          </a:prstGeom>
          <a:noFill/>
        </p:spPr>
        <p:txBody>
          <a:bodyPr wrap="square" rtlCol="0">
            <a:spAutoFit/>
          </a:bodyPr>
          <a:lstStyle/>
          <a:p>
            <a:pPr algn="ctr"/>
            <a:r>
              <a:rPr lang="en-US" sz="2800" b="1" dirty="0" smtClean="0"/>
              <a:t>Model: Step-wise Multiple Linear Regression (MLR)</a:t>
            </a:r>
            <a:endParaRPr lang="en-US" sz="2800" b="1" dirty="0"/>
          </a:p>
        </p:txBody>
      </p:sp>
      <p:sp>
        <p:nvSpPr>
          <p:cNvPr id="10" name="Rectangle 9"/>
          <p:cNvSpPr/>
          <p:nvPr/>
        </p:nvSpPr>
        <p:spPr>
          <a:xfrm>
            <a:off x="6369854" y="4318378"/>
            <a:ext cx="1197563" cy="738664"/>
          </a:xfrm>
          <a:prstGeom prst="rect">
            <a:avLst/>
          </a:prstGeom>
        </p:spPr>
        <p:txBody>
          <a:bodyPr wrap="square">
            <a:spAutoFit/>
          </a:bodyPr>
          <a:lstStyle/>
          <a:p>
            <a:r>
              <a:rPr lang="en-US" sz="1400" b="1" dirty="0" smtClean="0"/>
              <a:t>R2 = 0.56</a:t>
            </a:r>
            <a:endParaRPr lang="en-US" sz="1400" b="1" dirty="0"/>
          </a:p>
          <a:p>
            <a:r>
              <a:rPr lang="en-US" sz="1400" b="1" dirty="0" smtClean="0"/>
              <a:t>RMSE = 22</a:t>
            </a:r>
          </a:p>
          <a:p>
            <a:r>
              <a:rPr lang="en-US" sz="1400" b="1" dirty="0" smtClean="0"/>
              <a:t>Mean = 142</a:t>
            </a:r>
            <a:endParaRPr lang="en-US" sz="1400" b="1" dirty="0"/>
          </a:p>
        </p:txBody>
      </p:sp>
      <p:sp>
        <p:nvSpPr>
          <p:cNvPr id="11" name="TextBox 10"/>
          <p:cNvSpPr txBox="1"/>
          <p:nvPr/>
        </p:nvSpPr>
        <p:spPr>
          <a:xfrm>
            <a:off x="923494" y="1585855"/>
            <a:ext cx="3516649" cy="461665"/>
          </a:xfrm>
          <a:prstGeom prst="rect">
            <a:avLst/>
          </a:prstGeom>
          <a:noFill/>
        </p:spPr>
        <p:txBody>
          <a:bodyPr wrap="square" rtlCol="0">
            <a:spAutoFit/>
          </a:bodyPr>
          <a:lstStyle/>
          <a:p>
            <a:pPr algn="ctr"/>
            <a:r>
              <a:rPr lang="en-US" sz="2400" b="1" dirty="0" smtClean="0"/>
              <a:t>Grid Resolution 5x5m</a:t>
            </a:r>
            <a:endParaRPr lang="en-US" sz="2400" b="1" dirty="0"/>
          </a:p>
        </p:txBody>
      </p:sp>
      <p:sp>
        <p:nvSpPr>
          <p:cNvPr id="12" name="TextBox 11"/>
          <p:cNvSpPr txBox="1"/>
          <p:nvPr/>
        </p:nvSpPr>
        <p:spPr>
          <a:xfrm>
            <a:off x="979010" y="4036488"/>
            <a:ext cx="3516649" cy="461665"/>
          </a:xfrm>
          <a:prstGeom prst="rect">
            <a:avLst/>
          </a:prstGeom>
          <a:noFill/>
        </p:spPr>
        <p:txBody>
          <a:bodyPr wrap="square" rtlCol="0">
            <a:spAutoFit/>
          </a:bodyPr>
          <a:lstStyle/>
          <a:p>
            <a:pPr algn="ctr"/>
            <a:r>
              <a:rPr lang="en-US" sz="2400" b="1" dirty="0" smtClean="0"/>
              <a:t>Grid Resolution 90x90m</a:t>
            </a:r>
            <a:endParaRPr lang="en-US" sz="2400" b="1" dirty="0"/>
          </a:p>
        </p:txBody>
      </p:sp>
      <p:pic>
        <p:nvPicPr>
          <p:cNvPr id="3" name="Picture 2"/>
          <p:cNvPicPr>
            <a:picLocks noChangeAspect="1"/>
          </p:cNvPicPr>
          <p:nvPr/>
        </p:nvPicPr>
        <p:blipFill>
          <a:blip r:embed="rId4"/>
          <a:stretch>
            <a:fillRect/>
          </a:stretch>
        </p:blipFill>
        <p:spPr>
          <a:xfrm>
            <a:off x="281645" y="2047520"/>
            <a:ext cx="4911377" cy="1982574"/>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34871" y="1828661"/>
            <a:ext cx="3274024" cy="2455518"/>
          </a:xfrm>
          <a:prstGeom prst="rect">
            <a:avLst/>
          </a:prstGeom>
        </p:spPr>
      </p:pic>
      <p:sp>
        <p:nvSpPr>
          <p:cNvPr id="9" name="Rectangle 8"/>
          <p:cNvSpPr/>
          <p:nvPr/>
        </p:nvSpPr>
        <p:spPr>
          <a:xfrm>
            <a:off x="6274320" y="1862860"/>
            <a:ext cx="1197563" cy="738664"/>
          </a:xfrm>
          <a:prstGeom prst="rect">
            <a:avLst/>
          </a:prstGeom>
        </p:spPr>
        <p:txBody>
          <a:bodyPr wrap="square">
            <a:spAutoFit/>
          </a:bodyPr>
          <a:lstStyle/>
          <a:p>
            <a:r>
              <a:rPr lang="en-US" sz="1400" b="1" dirty="0" smtClean="0"/>
              <a:t>R2 = 0.53</a:t>
            </a:r>
            <a:endParaRPr lang="en-US" sz="1400" b="1" dirty="0"/>
          </a:p>
          <a:p>
            <a:r>
              <a:rPr lang="en-US" sz="1400" b="1" dirty="0" smtClean="0"/>
              <a:t>RMSE = 22</a:t>
            </a:r>
            <a:endParaRPr lang="en-US" sz="1400" b="1" dirty="0"/>
          </a:p>
          <a:p>
            <a:r>
              <a:rPr lang="en-US" sz="1400" b="1" dirty="0"/>
              <a:t>Mean </a:t>
            </a:r>
            <a:r>
              <a:rPr lang="en-US" sz="1400" b="1" dirty="0" smtClean="0"/>
              <a:t>= 142</a:t>
            </a:r>
            <a:endParaRPr lang="en-US" sz="1400" b="1" dirty="0"/>
          </a:p>
        </p:txBody>
      </p:sp>
      <p:pic>
        <p:nvPicPr>
          <p:cNvPr id="14" name="Picture 13"/>
          <p:cNvPicPr>
            <a:picLocks noChangeAspect="1"/>
          </p:cNvPicPr>
          <p:nvPr/>
        </p:nvPicPr>
        <p:blipFill>
          <a:blip r:embed="rId6"/>
          <a:stretch>
            <a:fillRect/>
          </a:stretch>
        </p:blipFill>
        <p:spPr>
          <a:xfrm>
            <a:off x="342758" y="4504547"/>
            <a:ext cx="4850263" cy="1957904"/>
          </a:xfrm>
          <a:prstGeom prst="rect">
            <a:avLst/>
          </a:prstGeom>
        </p:spPr>
      </p:pic>
      <p:sp>
        <p:nvSpPr>
          <p:cNvPr id="4" name="Rectangle 3"/>
          <p:cNvSpPr/>
          <p:nvPr/>
        </p:nvSpPr>
        <p:spPr>
          <a:xfrm>
            <a:off x="281645" y="2504661"/>
            <a:ext cx="2077242" cy="3578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1645" y="3441452"/>
            <a:ext cx="2077242" cy="3578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42757" y="4931145"/>
            <a:ext cx="2077242" cy="3578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42757" y="5696798"/>
            <a:ext cx="2077242" cy="16066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5995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66194" y="179615"/>
            <a:ext cx="6385034" cy="584775"/>
          </a:xfrm>
          <a:prstGeom prst="rect">
            <a:avLst/>
          </a:prstGeom>
          <a:noFill/>
        </p:spPr>
        <p:txBody>
          <a:bodyPr wrap="square" rtlCol="0">
            <a:spAutoFit/>
          </a:bodyPr>
          <a:lstStyle/>
          <a:p>
            <a:pPr algn="ctr"/>
            <a:r>
              <a:rPr lang="en-US" sz="3200" b="1" dirty="0" smtClean="0"/>
              <a:t>Cross-Validation (K-Fold - 10)</a:t>
            </a:r>
            <a:endParaRPr lang="en-US" sz="3200" b="1" dirty="0"/>
          </a:p>
        </p:txBody>
      </p:sp>
      <p:sp>
        <p:nvSpPr>
          <p:cNvPr id="8" name="Rectangle 7"/>
          <p:cNvSpPr/>
          <p:nvPr/>
        </p:nvSpPr>
        <p:spPr>
          <a:xfrm>
            <a:off x="2446978" y="3054349"/>
            <a:ext cx="4703530" cy="646331"/>
          </a:xfrm>
          <a:prstGeom prst="rect">
            <a:avLst/>
          </a:prstGeom>
          <a:ln w="25400">
            <a:solidFill>
              <a:schemeClr val="tx1"/>
            </a:solidFill>
          </a:ln>
        </p:spPr>
        <p:txBody>
          <a:bodyPr wrap="square">
            <a:spAutoFit/>
          </a:bodyPr>
          <a:lstStyle/>
          <a:p>
            <a:r>
              <a:rPr lang="en-US" b="1" dirty="0" smtClean="0"/>
              <a:t>RMSE</a:t>
            </a:r>
            <a:r>
              <a:rPr lang="en-US" b="1" dirty="0"/>
              <a:t>	</a:t>
            </a:r>
            <a:r>
              <a:rPr lang="en-US" b="1" dirty="0" smtClean="0"/>
              <a:t>  R2</a:t>
            </a:r>
            <a:r>
              <a:rPr lang="en-US" b="1" dirty="0"/>
              <a:t>	</a:t>
            </a:r>
            <a:r>
              <a:rPr lang="en-US" b="1" dirty="0" smtClean="0"/>
              <a:t>p	R2 K-Fold (10)</a:t>
            </a:r>
            <a:endParaRPr lang="en-US" b="1" dirty="0"/>
          </a:p>
          <a:p>
            <a:r>
              <a:rPr lang="en-US" b="1" dirty="0" smtClean="0"/>
              <a:t>  32</a:t>
            </a:r>
            <a:r>
              <a:rPr lang="en-US" b="1" dirty="0"/>
              <a:t>	</a:t>
            </a:r>
            <a:r>
              <a:rPr lang="en-US" b="1" dirty="0" smtClean="0"/>
              <a:t>0.53</a:t>
            </a:r>
            <a:r>
              <a:rPr lang="en-US" b="1" dirty="0"/>
              <a:t>	</a:t>
            </a:r>
            <a:r>
              <a:rPr lang="en-US" b="1" dirty="0" smtClean="0"/>
              <a:t>5</a:t>
            </a:r>
            <a:r>
              <a:rPr lang="en-US" b="1" dirty="0"/>
              <a:t>	</a:t>
            </a:r>
            <a:r>
              <a:rPr lang="en-US" b="1" dirty="0" smtClean="0"/>
              <a:t>      0.48</a:t>
            </a:r>
            <a:endParaRPr lang="en-US" b="1" dirty="0"/>
          </a:p>
        </p:txBody>
      </p:sp>
      <p:sp>
        <p:nvSpPr>
          <p:cNvPr id="10" name="Rectangle 9"/>
          <p:cNvSpPr/>
          <p:nvPr/>
        </p:nvSpPr>
        <p:spPr>
          <a:xfrm>
            <a:off x="2446978" y="6055268"/>
            <a:ext cx="4703530" cy="646331"/>
          </a:xfrm>
          <a:prstGeom prst="rect">
            <a:avLst/>
          </a:prstGeom>
          <a:ln w="25400">
            <a:solidFill>
              <a:schemeClr val="tx1"/>
            </a:solidFill>
          </a:ln>
        </p:spPr>
        <p:txBody>
          <a:bodyPr wrap="square">
            <a:spAutoFit/>
          </a:bodyPr>
          <a:lstStyle/>
          <a:p>
            <a:r>
              <a:rPr lang="en-US" b="1" dirty="0" smtClean="0"/>
              <a:t>RMSE</a:t>
            </a:r>
            <a:r>
              <a:rPr lang="en-US" b="1" dirty="0"/>
              <a:t>	</a:t>
            </a:r>
            <a:r>
              <a:rPr lang="en-US" b="1" dirty="0" smtClean="0"/>
              <a:t>  R2</a:t>
            </a:r>
            <a:r>
              <a:rPr lang="en-US" b="1" dirty="0"/>
              <a:t>	</a:t>
            </a:r>
            <a:r>
              <a:rPr lang="en-US" b="1" dirty="0" smtClean="0"/>
              <a:t>p	R2 K-Fold (10)</a:t>
            </a:r>
            <a:endParaRPr lang="en-US" b="1" dirty="0"/>
          </a:p>
          <a:p>
            <a:r>
              <a:rPr lang="en-US" b="1" dirty="0" smtClean="0"/>
              <a:t>  29</a:t>
            </a:r>
            <a:r>
              <a:rPr lang="en-US" b="1" dirty="0"/>
              <a:t>	</a:t>
            </a:r>
            <a:r>
              <a:rPr lang="en-US" b="1" dirty="0" smtClean="0"/>
              <a:t>0.56</a:t>
            </a:r>
            <a:r>
              <a:rPr lang="en-US" b="1" dirty="0"/>
              <a:t>	</a:t>
            </a:r>
            <a:r>
              <a:rPr lang="en-US" b="1" dirty="0" smtClean="0"/>
              <a:t>4</a:t>
            </a:r>
            <a:r>
              <a:rPr lang="en-US" b="1" dirty="0"/>
              <a:t>	</a:t>
            </a:r>
            <a:r>
              <a:rPr lang="en-US" b="1" dirty="0" smtClean="0"/>
              <a:t>      0.51</a:t>
            </a:r>
            <a:endParaRPr lang="en-US" b="1" dirty="0"/>
          </a:p>
        </p:txBody>
      </p:sp>
      <p:sp>
        <p:nvSpPr>
          <p:cNvPr id="2" name="Rectangle 1"/>
          <p:cNvSpPr/>
          <p:nvPr/>
        </p:nvSpPr>
        <p:spPr>
          <a:xfrm>
            <a:off x="808329" y="1300023"/>
            <a:ext cx="7751929" cy="1754326"/>
          </a:xfrm>
          <a:prstGeom prst="rect">
            <a:avLst/>
          </a:prstGeom>
        </p:spPr>
        <p:txBody>
          <a:bodyPr wrap="square">
            <a:spAutoFit/>
          </a:bodyPr>
          <a:lstStyle/>
          <a:p>
            <a:r>
              <a:rPr lang="en-US" b="1" u="sng" dirty="0" smtClean="0"/>
              <a:t>Term</a:t>
            </a:r>
            <a:r>
              <a:rPr lang="en-US" b="1" u="sng" dirty="0"/>
              <a:t>	 	Estimate	</a:t>
            </a:r>
            <a:r>
              <a:rPr lang="en-US" b="1" u="sng" dirty="0" smtClean="0"/>
              <a:t>	</a:t>
            </a:r>
            <a:r>
              <a:rPr lang="en-US" b="1" u="sng" dirty="0" err="1" smtClean="0"/>
              <a:t>Std</a:t>
            </a:r>
            <a:r>
              <a:rPr lang="en-US" b="1" u="sng" dirty="0" smtClean="0"/>
              <a:t> </a:t>
            </a:r>
            <a:r>
              <a:rPr lang="en-US" b="1" u="sng" dirty="0"/>
              <a:t>Error	</a:t>
            </a:r>
            <a:r>
              <a:rPr lang="en-US" b="1" u="sng" dirty="0" smtClean="0"/>
              <a:t>	t </a:t>
            </a:r>
            <a:r>
              <a:rPr lang="en-US" b="1" u="sng" dirty="0"/>
              <a:t>Ratio	</a:t>
            </a:r>
            <a:r>
              <a:rPr lang="en-US" b="1" u="sng" dirty="0" err="1"/>
              <a:t>Prob</a:t>
            </a:r>
            <a:r>
              <a:rPr lang="en-US" b="1" u="sng" dirty="0"/>
              <a:t>&gt;|t|</a:t>
            </a:r>
          </a:p>
          <a:p>
            <a:r>
              <a:rPr lang="en-US" b="1" dirty="0"/>
              <a:t>Intercept		140.21448	6.599797	</a:t>
            </a:r>
            <a:r>
              <a:rPr lang="en-US" b="1" dirty="0" smtClean="0"/>
              <a:t>	21.25</a:t>
            </a:r>
            <a:r>
              <a:rPr lang="en-US" b="1" dirty="0"/>
              <a:t>	&lt;.0001</a:t>
            </a:r>
          </a:p>
          <a:p>
            <a:r>
              <a:rPr lang="en-US" b="1" dirty="0" err="1"/>
              <a:t>LS_Pos</a:t>
            </a:r>
            <a:r>
              <a:rPr lang="en-US" b="1" dirty="0"/>
              <a:t>[FP]	</a:t>
            </a:r>
            <a:r>
              <a:rPr lang="en-US" b="1" dirty="0" smtClean="0"/>
              <a:t>9.1881581</a:t>
            </a:r>
            <a:r>
              <a:rPr lang="en-US" b="1" dirty="0"/>
              <a:t>	</a:t>
            </a:r>
            <a:r>
              <a:rPr lang="en-US" b="1" dirty="0" smtClean="0"/>
              <a:t>6.610063		1.39</a:t>
            </a:r>
            <a:r>
              <a:rPr lang="en-US" b="1" dirty="0"/>
              <a:t>	0.1679</a:t>
            </a:r>
          </a:p>
          <a:p>
            <a:r>
              <a:rPr lang="en-US" b="1" dirty="0" err="1"/>
              <a:t>LS_Pos</a:t>
            </a:r>
            <a:r>
              <a:rPr lang="en-US" b="1" dirty="0"/>
              <a:t>[RT]	</a:t>
            </a:r>
            <a:r>
              <a:rPr lang="en-US" b="1" dirty="0" smtClean="0"/>
              <a:t>21.192836</a:t>
            </a:r>
            <a:r>
              <a:rPr lang="en-US" b="1" dirty="0"/>
              <a:t>	8.344162	</a:t>
            </a:r>
            <a:r>
              <a:rPr lang="en-US" b="1" dirty="0" smtClean="0"/>
              <a:t>	2.54</a:t>
            </a:r>
            <a:r>
              <a:rPr lang="en-US" b="1" dirty="0"/>
              <a:t>	0.0128</a:t>
            </a:r>
          </a:p>
          <a:p>
            <a:r>
              <a:rPr lang="en-US" b="1" dirty="0"/>
              <a:t>mrrtf_5m	</a:t>
            </a:r>
            <a:r>
              <a:rPr lang="en-US" b="1" dirty="0" smtClean="0"/>
              <a:t>7.3611842</a:t>
            </a:r>
            <a:r>
              <a:rPr lang="en-US" b="1" dirty="0"/>
              <a:t>	</a:t>
            </a:r>
            <a:r>
              <a:rPr lang="en-US" b="1" dirty="0" smtClean="0"/>
              <a:t>2.642093	</a:t>
            </a:r>
            <a:r>
              <a:rPr lang="en-US" b="1" dirty="0"/>
              <a:t>	2.79	0.0065</a:t>
            </a:r>
          </a:p>
          <a:p>
            <a:r>
              <a:rPr lang="en-US" b="1" dirty="0"/>
              <a:t>aachn_5m	</a:t>
            </a:r>
            <a:r>
              <a:rPr lang="en-US" b="1" dirty="0" smtClean="0"/>
              <a:t> </a:t>
            </a:r>
            <a:r>
              <a:rPr lang="en-US" b="1" dirty="0"/>
              <a:t>-1.697502	0.713793	 </a:t>
            </a:r>
            <a:r>
              <a:rPr lang="en-US" b="1" dirty="0" smtClean="0"/>
              <a:t>	-</a:t>
            </a:r>
            <a:r>
              <a:rPr lang="en-US" b="1" dirty="0"/>
              <a:t>2.38	</a:t>
            </a:r>
            <a:r>
              <a:rPr lang="en-US" b="1" dirty="0" smtClean="0"/>
              <a:t>0.0195</a:t>
            </a:r>
            <a:endParaRPr lang="en-US" b="1" dirty="0"/>
          </a:p>
        </p:txBody>
      </p:sp>
      <p:sp>
        <p:nvSpPr>
          <p:cNvPr id="3" name="Rectangle 2"/>
          <p:cNvSpPr/>
          <p:nvPr/>
        </p:nvSpPr>
        <p:spPr>
          <a:xfrm>
            <a:off x="808329" y="4577940"/>
            <a:ext cx="7980829" cy="1477328"/>
          </a:xfrm>
          <a:prstGeom prst="rect">
            <a:avLst/>
          </a:prstGeom>
        </p:spPr>
        <p:txBody>
          <a:bodyPr wrap="square">
            <a:spAutoFit/>
          </a:bodyPr>
          <a:lstStyle/>
          <a:p>
            <a:r>
              <a:rPr lang="en-US" b="1" u="sng" dirty="0" smtClean="0">
                <a:solidFill>
                  <a:srgbClr val="000000"/>
                </a:solidFill>
              </a:rPr>
              <a:t>Term	 	Estimate		</a:t>
            </a:r>
            <a:r>
              <a:rPr lang="en-US" b="1" u="sng" dirty="0" err="1" smtClean="0">
                <a:solidFill>
                  <a:srgbClr val="000000"/>
                </a:solidFill>
              </a:rPr>
              <a:t>Std</a:t>
            </a:r>
            <a:r>
              <a:rPr lang="en-US" b="1" u="sng" dirty="0" smtClean="0">
                <a:solidFill>
                  <a:srgbClr val="000000"/>
                </a:solidFill>
              </a:rPr>
              <a:t> Error		t Ratio	</a:t>
            </a:r>
            <a:r>
              <a:rPr lang="en-US" b="1" u="sng" dirty="0" err="1" smtClean="0">
                <a:solidFill>
                  <a:srgbClr val="000000"/>
                </a:solidFill>
              </a:rPr>
              <a:t>Prob</a:t>
            </a:r>
            <a:r>
              <a:rPr lang="en-US" b="1" u="sng" dirty="0" smtClean="0">
                <a:solidFill>
                  <a:srgbClr val="000000"/>
                </a:solidFill>
              </a:rPr>
              <a:t>&gt;|t|	</a:t>
            </a:r>
          </a:p>
          <a:p>
            <a:r>
              <a:rPr lang="en-US" dirty="0" smtClean="0">
                <a:solidFill>
                  <a:srgbClr val="000000"/>
                </a:solidFill>
              </a:rPr>
              <a:t>I</a:t>
            </a:r>
            <a:r>
              <a:rPr lang="en-US" b="1" dirty="0" smtClean="0">
                <a:solidFill>
                  <a:srgbClr val="000000"/>
                </a:solidFill>
              </a:rPr>
              <a:t>ntercept		129.53885	4.072734		31.81	&lt;.0001*	</a:t>
            </a:r>
          </a:p>
          <a:p>
            <a:r>
              <a:rPr lang="en-US" b="1" dirty="0" err="1" smtClean="0">
                <a:solidFill>
                  <a:srgbClr val="000000"/>
                </a:solidFill>
              </a:rPr>
              <a:t>LS_Pos</a:t>
            </a:r>
            <a:r>
              <a:rPr lang="en-US" b="1" dirty="0" smtClean="0">
                <a:solidFill>
                  <a:srgbClr val="000000"/>
                </a:solidFill>
              </a:rPr>
              <a:t>[FP]	5.3337568	4.41238		1.21	0.2299	</a:t>
            </a:r>
          </a:p>
          <a:p>
            <a:r>
              <a:rPr lang="en-US" b="1" dirty="0" err="1" smtClean="0">
                <a:solidFill>
                  <a:srgbClr val="000000"/>
                </a:solidFill>
              </a:rPr>
              <a:t>LS_Pos</a:t>
            </a:r>
            <a:r>
              <a:rPr lang="en-US" b="1" dirty="0" smtClean="0">
                <a:solidFill>
                  <a:srgbClr val="000000"/>
                </a:solidFill>
              </a:rPr>
              <a:t>[RT]	28.311856	4.281098		6.61	&lt;.0001*	</a:t>
            </a:r>
          </a:p>
          <a:p>
            <a:r>
              <a:rPr lang="en-US" b="1" dirty="0" smtClean="0">
                <a:solidFill>
                  <a:srgbClr val="000000"/>
                </a:solidFill>
              </a:rPr>
              <a:t>mrvbf_90m	5.3449057	1.189336		4.49	&lt;.0001*	</a:t>
            </a:r>
            <a:endParaRPr lang="en-US" b="1" dirty="0">
              <a:solidFill>
                <a:srgbClr val="000000"/>
              </a:solidFill>
            </a:endParaRPr>
          </a:p>
        </p:txBody>
      </p:sp>
      <p:sp>
        <p:nvSpPr>
          <p:cNvPr id="12" name="TextBox 11"/>
          <p:cNvSpPr txBox="1"/>
          <p:nvPr/>
        </p:nvSpPr>
        <p:spPr>
          <a:xfrm>
            <a:off x="2699375" y="856723"/>
            <a:ext cx="3516649" cy="461665"/>
          </a:xfrm>
          <a:prstGeom prst="rect">
            <a:avLst/>
          </a:prstGeom>
          <a:noFill/>
        </p:spPr>
        <p:txBody>
          <a:bodyPr wrap="square" rtlCol="0">
            <a:spAutoFit/>
          </a:bodyPr>
          <a:lstStyle/>
          <a:p>
            <a:pPr algn="ctr"/>
            <a:r>
              <a:rPr lang="en-US" sz="2400" b="1" dirty="0" smtClean="0"/>
              <a:t>Grid Resolution 5x5m</a:t>
            </a:r>
            <a:endParaRPr lang="en-US" sz="2400" b="1" dirty="0"/>
          </a:p>
        </p:txBody>
      </p:sp>
      <p:sp>
        <p:nvSpPr>
          <p:cNvPr id="13" name="TextBox 12"/>
          <p:cNvSpPr txBox="1"/>
          <p:nvPr/>
        </p:nvSpPr>
        <p:spPr>
          <a:xfrm>
            <a:off x="2699375" y="4116275"/>
            <a:ext cx="3516649" cy="461665"/>
          </a:xfrm>
          <a:prstGeom prst="rect">
            <a:avLst/>
          </a:prstGeom>
          <a:noFill/>
        </p:spPr>
        <p:txBody>
          <a:bodyPr wrap="square" rtlCol="0">
            <a:spAutoFit/>
          </a:bodyPr>
          <a:lstStyle/>
          <a:p>
            <a:pPr algn="ctr"/>
            <a:r>
              <a:rPr lang="en-US" sz="2400" b="1" dirty="0" smtClean="0"/>
              <a:t>Grid Resolution 90x90m</a:t>
            </a:r>
            <a:endParaRPr lang="en-US" sz="2400" b="1" dirty="0"/>
          </a:p>
        </p:txBody>
      </p:sp>
    </p:spTree>
    <p:extLst>
      <p:ext uri="{BB962C8B-B14F-4D97-AF65-F5344CB8AC3E}">
        <p14:creationId xmlns:p14="http://schemas.microsoft.com/office/powerpoint/2010/main" val="4877802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2522"/>
            <a:ext cx="7886700" cy="6725478"/>
          </a:xfrm>
        </p:spPr>
        <p:txBody>
          <a:bodyPr>
            <a:normAutofit fontScale="92500" lnSpcReduction="10000"/>
          </a:bodyPr>
          <a:lstStyle/>
          <a:p>
            <a:r>
              <a:rPr lang="en-US" b="1" u="sng" dirty="0" smtClean="0"/>
              <a:t>Spatial Predictions (Mapping):</a:t>
            </a:r>
          </a:p>
          <a:p>
            <a:pPr lvl="1"/>
            <a:r>
              <a:rPr lang="en-US" dirty="0" smtClean="0"/>
              <a:t>Class (SSURGO-</a:t>
            </a:r>
            <a:r>
              <a:rPr lang="en-US" dirty="0" err="1" smtClean="0"/>
              <a:t>smu</a:t>
            </a:r>
            <a:r>
              <a:rPr lang="en-US" dirty="0" smtClean="0"/>
              <a:t> / Continuous (Soil Properties)  </a:t>
            </a:r>
          </a:p>
          <a:p>
            <a:pPr lvl="1"/>
            <a:r>
              <a:rPr lang="en-US" dirty="0" smtClean="0"/>
              <a:t>Multiple Linear Regression (MLR)</a:t>
            </a:r>
          </a:p>
          <a:p>
            <a:pPr lvl="1"/>
            <a:r>
              <a:rPr lang="en-US" b="1" u="sng" dirty="0" smtClean="0"/>
              <a:t>Decision Trees (DT)</a:t>
            </a:r>
          </a:p>
          <a:p>
            <a:pPr lvl="1"/>
            <a:r>
              <a:rPr lang="en-US" dirty="0" smtClean="0"/>
              <a:t>Random Forest (RF)</a:t>
            </a:r>
          </a:p>
          <a:p>
            <a:pPr lvl="1"/>
            <a:r>
              <a:rPr lang="en-US" dirty="0" smtClean="0"/>
              <a:t>Kriging/Regression Kriging (K/RK)</a:t>
            </a:r>
          </a:p>
          <a:p>
            <a:pPr marL="457200" lvl="1" indent="0">
              <a:buNone/>
            </a:pPr>
            <a:endParaRPr lang="en-US" sz="1200" dirty="0" smtClean="0"/>
          </a:p>
          <a:p>
            <a:r>
              <a:rPr lang="en-US" dirty="0" smtClean="0"/>
              <a:t>Validations (Internal)</a:t>
            </a:r>
          </a:p>
          <a:p>
            <a:pPr lvl="1"/>
            <a:r>
              <a:rPr lang="en-US" dirty="0" smtClean="0"/>
              <a:t>Cross Validation (</a:t>
            </a:r>
            <a:r>
              <a:rPr lang="en-US" dirty="0"/>
              <a:t>re-sampling) </a:t>
            </a:r>
            <a:r>
              <a:rPr lang="en-US" dirty="0" smtClean="0"/>
              <a:t>mostly for validating </a:t>
            </a:r>
            <a:r>
              <a:rPr lang="en-US" dirty="0"/>
              <a:t>a predictive </a:t>
            </a:r>
            <a:r>
              <a:rPr lang="en-US" dirty="0" smtClean="0"/>
              <a:t>model for </a:t>
            </a:r>
            <a:r>
              <a:rPr lang="en-US" dirty="0"/>
              <a:t>deciding how many predictor variables to use in </a:t>
            </a:r>
            <a:r>
              <a:rPr lang="en-US" dirty="0" smtClean="0"/>
              <a:t>regression.</a:t>
            </a:r>
          </a:p>
          <a:p>
            <a:pPr lvl="2"/>
            <a:r>
              <a:rPr lang="en-US" dirty="0" smtClean="0"/>
              <a:t>Out of bag (full model)</a:t>
            </a:r>
          </a:p>
          <a:p>
            <a:pPr lvl="2"/>
            <a:r>
              <a:rPr lang="en-US" dirty="0" smtClean="0"/>
              <a:t>Leave-one-out (similar to Jackknife)</a:t>
            </a:r>
            <a:endParaRPr lang="en-US" dirty="0"/>
          </a:p>
          <a:p>
            <a:pPr lvl="2"/>
            <a:r>
              <a:rPr lang="en-US" b="1" u="sng" dirty="0" smtClean="0"/>
              <a:t>K-fold</a:t>
            </a:r>
          </a:p>
          <a:p>
            <a:pPr lvl="2"/>
            <a:endParaRPr lang="en-US" sz="900" dirty="0" smtClean="0"/>
          </a:p>
          <a:p>
            <a:pPr lvl="1"/>
            <a:r>
              <a:rPr lang="en-US" dirty="0" smtClean="0"/>
              <a:t>Bootstrap </a:t>
            </a:r>
            <a:r>
              <a:rPr lang="en-US" dirty="0"/>
              <a:t>and Jackknife </a:t>
            </a:r>
            <a:r>
              <a:rPr lang="en-US" dirty="0" smtClean="0"/>
              <a:t>mostly to estimate </a:t>
            </a:r>
            <a:r>
              <a:rPr lang="en-US" dirty="0"/>
              <a:t>the bias and standard error (variance) of a </a:t>
            </a:r>
            <a:r>
              <a:rPr lang="en-US" dirty="0" smtClean="0"/>
              <a:t>statistic (mean, median, r, etc. by leaving </a:t>
            </a:r>
            <a:r>
              <a:rPr lang="en-US" dirty="0"/>
              <a:t>out one or more observations at a time from the sample </a:t>
            </a:r>
            <a:r>
              <a:rPr lang="en-US" dirty="0" smtClean="0"/>
              <a:t>set i.e. Variability between sub-samples.</a:t>
            </a:r>
            <a:r>
              <a:rPr lang="nl-NL" dirty="0"/>
              <a:t> Bootstrap </a:t>
            </a:r>
            <a:r>
              <a:rPr lang="nl-NL" dirty="0" smtClean="0"/>
              <a:t>is random </a:t>
            </a:r>
            <a:r>
              <a:rPr lang="nl-NL" dirty="0"/>
              <a:t>variation of </a:t>
            </a:r>
            <a:r>
              <a:rPr lang="nl-NL" dirty="0" smtClean="0"/>
              <a:t>Jackknife.</a:t>
            </a:r>
          </a:p>
          <a:p>
            <a:pPr marL="457200" lvl="1" indent="0">
              <a:buNone/>
            </a:pPr>
            <a:endParaRPr lang="en-US" sz="1100" dirty="0" smtClean="0"/>
          </a:p>
          <a:p>
            <a:pPr lvl="1"/>
            <a:r>
              <a:rPr lang="en-US" dirty="0" smtClean="0"/>
              <a:t>Random subsampling (without replacement)</a:t>
            </a:r>
          </a:p>
        </p:txBody>
      </p:sp>
    </p:spTree>
    <p:extLst>
      <p:ext uri="{BB962C8B-B14F-4D97-AF65-F5344CB8AC3E}">
        <p14:creationId xmlns:p14="http://schemas.microsoft.com/office/powerpoint/2010/main" val="35238929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35" y="103007"/>
            <a:ext cx="8710863" cy="1325563"/>
          </a:xfrm>
        </p:spPr>
        <p:txBody>
          <a:bodyPr>
            <a:normAutofit/>
          </a:bodyPr>
          <a:lstStyle/>
          <a:p>
            <a:pPr algn="ctr"/>
            <a:r>
              <a:rPr lang="en-US" sz="4000" b="1" dirty="0" smtClean="0"/>
              <a:t>Depth to </a:t>
            </a:r>
            <a:r>
              <a:rPr lang="en-US" sz="4000" b="1" dirty="0" err="1" smtClean="0"/>
              <a:t>Paralithic</a:t>
            </a:r>
            <a:r>
              <a:rPr lang="en-US" sz="4000" b="1" dirty="0" smtClean="0"/>
              <a:t> vs. Terrain Attributes</a:t>
            </a:r>
            <a:endParaRPr lang="en-US" sz="4000" b="1" dirty="0"/>
          </a:p>
        </p:txBody>
      </p:sp>
      <p:sp>
        <p:nvSpPr>
          <p:cNvPr id="5" name="TextBox 4"/>
          <p:cNvSpPr txBox="1"/>
          <p:nvPr/>
        </p:nvSpPr>
        <p:spPr>
          <a:xfrm>
            <a:off x="2648607" y="982523"/>
            <a:ext cx="4225159" cy="646331"/>
          </a:xfrm>
          <a:prstGeom prst="rect">
            <a:avLst/>
          </a:prstGeom>
          <a:noFill/>
        </p:spPr>
        <p:txBody>
          <a:bodyPr wrap="square" rtlCol="0">
            <a:spAutoFit/>
          </a:bodyPr>
          <a:lstStyle/>
          <a:p>
            <a:pPr algn="ctr"/>
            <a:r>
              <a:rPr lang="en-US" sz="3600" b="1" dirty="0" smtClean="0"/>
              <a:t>Decision Tree (DT)</a:t>
            </a:r>
            <a:endParaRPr lang="en-US" sz="3600" b="1" dirty="0"/>
          </a:p>
        </p:txBody>
      </p:sp>
      <p:sp>
        <p:nvSpPr>
          <p:cNvPr id="11" name="TextBox 10"/>
          <p:cNvSpPr txBox="1"/>
          <p:nvPr/>
        </p:nvSpPr>
        <p:spPr>
          <a:xfrm>
            <a:off x="0" y="1672213"/>
            <a:ext cx="3516649" cy="461665"/>
          </a:xfrm>
          <a:prstGeom prst="rect">
            <a:avLst/>
          </a:prstGeom>
          <a:noFill/>
        </p:spPr>
        <p:txBody>
          <a:bodyPr wrap="square" rtlCol="0">
            <a:spAutoFit/>
          </a:bodyPr>
          <a:lstStyle/>
          <a:p>
            <a:pPr algn="ctr"/>
            <a:r>
              <a:rPr lang="en-US" sz="2400" b="1" dirty="0" smtClean="0"/>
              <a:t>Grid Resolution 5x5m</a:t>
            </a:r>
            <a:endParaRPr lang="en-US" sz="2400" b="1" dirty="0"/>
          </a:p>
        </p:txBody>
      </p:sp>
      <p:sp>
        <p:nvSpPr>
          <p:cNvPr id="12" name="TextBox 11"/>
          <p:cNvSpPr txBox="1"/>
          <p:nvPr/>
        </p:nvSpPr>
        <p:spPr>
          <a:xfrm>
            <a:off x="161662" y="4137431"/>
            <a:ext cx="3516649" cy="461665"/>
          </a:xfrm>
          <a:prstGeom prst="rect">
            <a:avLst/>
          </a:prstGeom>
          <a:noFill/>
        </p:spPr>
        <p:txBody>
          <a:bodyPr wrap="square" rtlCol="0">
            <a:spAutoFit/>
          </a:bodyPr>
          <a:lstStyle/>
          <a:p>
            <a:pPr algn="ctr"/>
            <a:r>
              <a:rPr lang="en-US" sz="2400" b="1" dirty="0" smtClean="0"/>
              <a:t>Grid Resolution 90x90m</a:t>
            </a:r>
            <a:endParaRPr lang="en-US" sz="2400" b="1" dirty="0"/>
          </a:p>
        </p:txBody>
      </p:sp>
      <p:sp>
        <p:nvSpPr>
          <p:cNvPr id="3" name="Rectangle 2"/>
          <p:cNvSpPr/>
          <p:nvPr/>
        </p:nvSpPr>
        <p:spPr>
          <a:xfrm>
            <a:off x="0" y="2133878"/>
            <a:ext cx="3641239" cy="1200329"/>
          </a:xfrm>
          <a:prstGeom prst="rect">
            <a:avLst/>
          </a:prstGeom>
        </p:spPr>
        <p:txBody>
          <a:bodyPr wrap="square">
            <a:spAutoFit/>
          </a:bodyPr>
          <a:lstStyle/>
          <a:p>
            <a:r>
              <a:rPr lang="en-US" b="1" dirty="0" smtClean="0">
                <a:solidFill>
                  <a:srgbClr val="000000"/>
                </a:solidFill>
                <a:latin typeface="Segoe UI" panose="020B0502040204020203" pitchFamily="34" charset="0"/>
              </a:rPr>
              <a:t>R2 = 0.74</a:t>
            </a:r>
          </a:p>
          <a:p>
            <a:r>
              <a:rPr lang="en-US" b="1" dirty="0" smtClean="0">
                <a:solidFill>
                  <a:srgbClr val="000000"/>
                </a:solidFill>
                <a:latin typeface="Segoe UI" panose="020B0502040204020203" pitchFamily="34" charset="0"/>
              </a:rPr>
              <a:t>RMSE = 23</a:t>
            </a:r>
          </a:p>
          <a:p>
            <a:r>
              <a:rPr lang="en-US" b="1" dirty="0" smtClean="0">
                <a:solidFill>
                  <a:srgbClr val="000000"/>
                </a:solidFill>
                <a:latin typeface="Segoe UI" panose="020B0502040204020203" pitchFamily="34" charset="0"/>
              </a:rPr>
              <a:t>Number </a:t>
            </a:r>
            <a:r>
              <a:rPr lang="en-US" b="1" dirty="0">
                <a:solidFill>
                  <a:srgbClr val="000000"/>
                </a:solidFill>
                <a:latin typeface="Segoe UI" panose="020B0502040204020203" pitchFamily="34" charset="0"/>
              </a:rPr>
              <a:t>of Splits	</a:t>
            </a:r>
            <a:r>
              <a:rPr lang="en-US" b="1" dirty="0" smtClean="0">
                <a:solidFill>
                  <a:srgbClr val="000000"/>
                </a:solidFill>
                <a:latin typeface="Segoe UI" panose="020B0502040204020203" pitchFamily="34" charset="0"/>
              </a:rPr>
              <a:t> = 5</a:t>
            </a:r>
          </a:p>
          <a:p>
            <a:r>
              <a:rPr lang="en-US" b="1" dirty="0" smtClean="0">
                <a:solidFill>
                  <a:srgbClr val="000000"/>
                </a:solidFill>
                <a:latin typeface="Segoe UI" panose="020B0502040204020203" pitchFamily="34" charset="0"/>
              </a:rPr>
              <a:t>R2 (K-10 Cross-Validation=0.71</a:t>
            </a:r>
            <a:endParaRPr lang="en-US" dirty="0">
              <a:solidFill>
                <a:srgbClr val="000000"/>
              </a:solidFill>
              <a:latin typeface="Segoe UI" panose="020B0502040204020203" pitchFamily="34" charset="0"/>
            </a:endParaRPr>
          </a:p>
        </p:txBody>
      </p:sp>
      <p:sp>
        <p:nvSpPr>
          <p:cNvPr id="17" name="Rectangle 16"/>
          <p:cNvSpPr/>
          <p:nvPr/>
        </p:nvSpPr>
        <p:spPr>
          <a:xfrm>
            <a:off x="0" y="4828572"/>
            <a:ext cx="4214395" cy="1200329"/>
          </a:xfrm>
          <a:prstGeom prst="rect">
            <a:avLst/>
          </a:prstGeom>
        </p:spPr>
        <p:txBody>
          <a:bodyPr wrap="square">
            <a:spAutoFit/>
          </a:bodyPr>
          <a:lstStyle/>
          <a:p>
            <a:r>
              <a:rPr lang="en-US" b="1" dirty="0" smtClean="0">
                <a:solidFill>
                  <a:srgbClr val="000000"/>
                </a:solidFill>
                <a:latin typeface="Segoe UI" panose="020B0502040204020203" pitchFamily="34" charset="0"/>
              </a:rPr>
              <a:t>R2 = 0.52</a:t>
            </a:r>
          </a:p>
          <a:p>
            <a:r>
              <a:rPr lang="en-US" b="1" dirty="0" smtClean="0">
                <a:solidFill>
                  <a:srgbClr val="000000"/>
                </a:solidFill>
                <a:latin typeface="Segoe UI" panose="020B0502040204020203" pitchFamily="34" charset="0"/>
              </a:rPr>
              <a:t>RMSE = 30</a:t>
            </a:r>
          </a:p>
          <a:p>
            <a:r>
              <a:rPr lang="en-US" b="1" dirty="0" smtClean="0">
                <a:solidFill>
                  <a:srgbClr val="000000"/>
                </a:solidFill>
                <a:latin typeface="Segoe UI" panose="020B0502040204020203" pitchFamily="34" charset="0"/>
              </a:rPr>
              <a:t>Number </a:t>
            </a:r>
            <a:r>
              <a:rPr lang="en-US" b="1" dirty="0">
                <a:solidFill>
                  <a:srgbClr val="000000"/>
                </a:solidFill>
                <a:latin typeface="Segoe UI" panose="020B0502040204020203" pitchFamily="34" charset="0"/>
              </a:rPr>
              <a:t>of Splits	</a:t>
            </a:r>
            <a:r>
              <a:rPr lang="en-US" b="1" dirty="0" smtClean="0">
                <a:solidFill>
                  <a:srgbClr val="000000"/>
                </a:solidFill>
                <a:latin typeface="Segoe UI" panose="020B0502040204020203" pitchFamily="34" charset="0"/>
              </a:rPr>
              <a:t> = 5</a:t>
            </a:r>
          </a:p>
          <a:p>
            <a:r>
              <a:rPr lang="en-US" b="1" dirty="0" smtClean="0">
                <a:solidFill>
                  <a:srgbClr val="000000"/>
                </a:solidFill>
                <a:latin typeface="Segoe UI" panose="020B0502040204020203" pitchFamily="34" charset="0"/>
              </a:rPr>
              <a:t>R2 (K-10 fold Cross-Validation)=0.52</a:t>
            </a:r>
            <a:endParaRPr lang="en-US" dirty="0">
              <a:solidFill>
                <a:srgbClr val="000000"/>
              </a:solidFill>
              <a:latin typeface="Segoe UI" panose="020B0502040204020203" pitchFamily="34" charset="0"/>
            </a:endParaRPr>
          </a:p>
        </p:txBody>
      </p:sp>
      <p:pic>
        <p:nvPicPr>
          <p:cNvPr id="7" name="Picture 6"/>
          <p:cNvPicPr>
            <a:picLocks noChangeAspect="1"/>
          </p:cNvPicPr>
          <p:nvPr/>
        </p:nvPicPr>
        <p:blipFill>
          <a:blip r:embed="rId3"/>
          <a:stretch>
            <a:fillRect/>
          </a:stretch>
        </p:blipFill>
        <p:spPr>
          <a:xfrm>
            <a:off x="4067408" y="1701918"/>
            <a:ext cx="4848902" cy="2143424"/>
          </a:xfrm>
          <a:prstGeom prst="rect">
            <a:avLst/>
          </a:prstGeom>
        </p:spPr>
      </p:pic>
      <p:pic>
        <p:nvPicPr>
          <p:cNvPr id="8" name="Picture 7"/>
          <p:cNvPicPr>
            <a:picLocks noChangeAspect="1"/>
          </p:cNvPicPr>
          <p:nvPr/>
        </p:nvPicPr>
        <p:blipFill>
          <a:blip r:embed="rId4"/>
          <a:stretch>
            <a:fillRect/>
          </a:stretch>
        </p:blipFill>
        <p:spPr>
          <a:xfrm>
            <a:off x="4067408" y="4357025"/>
            <a:ext cx="4848902" cy="2143424"/>
          </a:xfrm>
          <a:prstGeom prst="rect">
            <a:avLst/>
          </a:prstGeom>
        </p:spPr>
      </p:pic>
    </p:spTree>
    <p:extLst>
      <p:ext uri="{BB962C8B-B14F-4D97-AF65-F5344CB8AC3E}">
        <p14:creationId xmlns:p14="http://schemas.microsoft.com/office/powerpoint/2010/main" val="15901851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8735" y="103007"/>
            <a:ext cx="8710863" cy="1325563"/>
          </a:xfrm>
        </p:spPr>
        <p:txBody>
          <a:bodyPr>
            <a:normAutofit/>
          </a:bodyPr>
          <a:lstStyle/>
          <a:p>
            <a:pPr algn="ctr"/>
            <a:r>
              <a:rPr lang="en-US" sz="4000" b="1" dirty="0" smtClean="0"/>
              <a:t>Depth to </a:t>
            </a:r>
            <a:r>
              <a:rPr lang="en-US" sz="4000" b="1" dirty="0" err="1" smtClean="0"/>
              <a:t>Paralithic</a:t>
            </a:r>
            <a:r>
              <a:rPr lang="en-US" sz="4000" b="1" dirty="0" smtClean="0"/>
              <a:t> vs. Terrain Attributes</a:t>
            </a:r>
            <a:endParaRPr lang="en-US" sz="4000" b="1" dirty="0"/>
          </a:p>
        </p:txBody>
      </p:sp>
      <p:sp>
        <p:nvSpPr>
          <p:cNvPr id="5" name="TextBox 4"/>
          <p:cNvSpPr txBox="1"/>
          <p:nvPr/>
        </p:nvSpPr>
        <p:spPr>
          <a:xfrm>
            <a:off x="40492" y="982523"/>
            <a:ext cx="9018521" cy="646331"/>
          </a:xfrm>
          <a:prstGeom prst="rect">
            <a:avLst/>
          </a:prstGeom>
          <a:noFill/>
        </p:spPr>
        <p:txBody>
          <a:bodyPr wrap="square" rtlCol="0">
            <a:spAutoFit/>
          </a:bodyPr>
          <a:lstStyle/>
          <a:p>
            <a:pPr algn="ctr"/>
            <a:r>
              <a:rPr lang="en-US" sz="3600" b="1" dirty="0" smtClean="0"/>
              <a:t>Random Forest – RF (multiple decision trees)</a:t>
            </a:r>
            <a:endParaRPr lang="en-US" sz="3600" b="1" dirty="0"/>
          </a:p>
        </p:txBody>
      </p:sp>
      <p:sp>
        <p:nvSpPr>
          <p:cNvPr id="6" name="TextBox 5"/>
          <p:cNvSpPr txBox="1"/>
          <p:nvPr/>
        </p:nvSpPr>
        <p:spPr>
          <a:xfrm>
            <a:off x="627852" y="4308523"/>
            <a:ext cx="3516649" cy="461665"/>
          </a:xfrm>
          <a:prstGeom prst="rect">
            <a:avLst/>
          </a:prstGeom>
          <a:noFill/>
        </p:spPr>
        <p:txBody>
          <a:bodyPr wrap="square" rtlCol="0">
            <a:spAutoFit/>
          </a:bodyPr>
          <a:lstStyle/>
          <a:p>
            <a:pPr algn="ctr"/>
            <a:r>
              <a:rPr lang="en-US" sz="2400" b="1" dirty="0" smtClean="0"/>
              <a:t>Grid Resolution 90x90m</a:t>
            </a:r>
            <a:endParaRPr lang="en-US" sz="2400" b="1" dirty="0"/>
          </a:p>
        </p:txBody>
      </p:sp>
      <p:sp>
        <p:nvSpPr>
          <p:cNvPr id="2" name="Rectangle 1"/>
          <p:cNvSpPr/>
          <p:nvPr/>
        </p:nvSpPr>
        <p:spPr>
          <a:xfrm>
            <a:off x="40492" y="4690275"/>
            <a:ext cx="5146279" cy="2092881"/>
          </a:xfrm>
          <a:prstGeom prst="rect">
            <a:avLst/>
          </a:prstGeom>
        </p:spPr>
        <p:txBody>
          <a:bodyPr wrap="square">
            <a:spAutoFit/>
          </a:bodyPr>
          <a:lstStyle/>
          <a:p>
            <a:r>
              <a:rPr lang="en-US" dirty="0"/>
              <a:t> </a:t>
            </a:r>
            <a:r>
              <a:rPr lang="en-US" sz="1600" b="1" dirty="0" smtClean="0"/>
              <a:t>		</a:t>
            </a:r>
            <a:r>
              <a:rPr lang="en-US" sz="1600" b="1" u="sng" dirty="0" smtClean="0"/>
              <a:t>%</a:t>
            </a:r>
            <a:r>
              <a:rPr lang="en-US" sz="1600" b="1" u="sng" dirty="0" err="1"/>
              <a:t>IncMSE</a:t>
            </a:r>
            <a:r>
              <a:rPr lang="en-US" sz="1600" b="1" u="sng" dirty="0"/>
              <a:t> </a:t>
            </a:r>
            <a:r>
              <a:rPr lang="en-US" sz="1600" b="1" u="sng" dirty="0" smtClean="0"/>
              <a:t>		</a:t>
            </a:r>
            <a:r>
              <a:rPr lang="en-US" sz="1600" b="1" u="sng" dirty="0" err="1" smtClean="0"/>
              <a:t>IncNodePurity</a:t>
            </a:r>
            <a:endParaRPr lang="en-US" sz="1600" b="1" u="sng" dirty="0"/>
          </a:p>
          <a:p>
            <a:r>
              <a:rPr lang="en-US" sz="1600" b="1" dirty="0" err="1"/>
              <a:t>LS_Pos</a:t>
            </a:r>
            <a:r>
              <a:rPr lang="en-US" sz="1600" b="1" dirty="0"/>
              <a:t>    </a:t>
            </a:r>
            <a:r>
              <a:rPr lang="en-US" sz="1600" b="1" dirty="0" smtClean="0"/>
              <a:t>	 	8.0541743      	57847.00</a:t>
            </a:r>
            <a:endParaRPr lang="en-US" sz="1600" b="1" dirty="0"/>
          </a:p>
          <a:p>
            <a:r>
              <a:rPr lang="en-US" sz="1600" b="1" dirty="0"/>
              <a:t>twi_90m    </a:t>
            </a:r>
            <a:r>
              <a:rPr lang="en-US" sz="1600" b="1" dirty="0" smtClean="0"/>
              <a:t>	5.6764586      	39006.61</a:t>
            </a:r>
            <a:endParaRPr lang="en-US" sz="1600" b="1" dirty="0"/>
          </a:p>
          <a:p>
            <a:r>
              <a:rPr lang="en-US" sz="1600" b="1" dirty="0"/>
              <a:t>slope_90m </a:t>
            </a:r>
            <a:r>
              <a:rPr lang="en-US" sz="1600" b="1" dirty="0" smtClean="0"/>
              <a:t>	-</a:t>
            </a:r>
            <a:r>
              <a:rPr lang="en-US" sz="1600" b="1" dirty="0"/>
              <a:t>0.6012556      </a:t>
            </a:r>
            <a:r>
              <a:rPr lang="en-US" sz="1600" b="1" dirty="0" smtClean="0"/>
              <a:t>	12780.77</a:t>
            </a:r>
            <a:endParaRPr lang="en-US" sz="1600" b="1" dirty="0"/>
          </a:p>
          <a:p>
            <a:r>
              <a:rPr lang="en-US" sz="1600" b="1" dirty="0"/>
              <a:t>mrvbf_90m  </a:t>
            </a:r>
            <a:r>
              <a:rPr lang="en-US" sz="1600" b="1" dirty="0" smtClean="0"/>
              <a:t>	4.5352430      	20681.92</a:t>
            </a:r>
            <a:endParaRPr lang="en-US" sz="1600" b="1" dirty="0"/>
          </a:p>
          <a:p>
            <a:r>
              <a:rPr lang="en-US" sz="1600" b="1" dirty="0"/>
              <a:t>mrrtf_90m  </a:t>
            </a:r>
            <a:r>
              <a:rPr lang="en-US" sz="1600" b="1" dirty="0" smtClean="0"/>
              <a:t>	4.8972531      	33573.25</a:t>
            </a:r>
            <a:endParaRPr lang="en-US" sz="1600" b="1" dirty="0"/>
          </a:p>
          <a:p>
            <a:r>
              <a:rPr lang="en-US" sz="1600" b="1" dirty="0"/>
              <a:t>aachn_90m  </a:t>
            </a:r>
            <a:r>
              <a:rPr lang="en-US" sz="1600" b="1" dirty="0" smtClean="0"/>
              <a:t>	8.4962575      	79833.75</a:t>
            </a:r>
            <a:endParaRPr lang="en-US" sz="1600" b="1" dirty="0"/>
          </a:p>
          <a:p>
            <a:r>
              <a:rPr lang="en-US" sz="1600" b="1" dirty="0"/>
              <a:t>elev_90m   </a:t>
            </a:r>
            <a:r>
              <a:rPr lang="en-US" sz="1600" b="1" dirty="0" smtClean="0"/>
              <a:t>	2.8666882      	23787.95</a:t>
            </a:r>
            <a:endParaRPr lang="en-US" sz="1600" b="1"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20795" y="4308522"/>
            <a:ext cx="3938218" cy="2520651"/>
          </a:xfrm>
          <a:prstGeom prst="rect">
            <a:avLst/>
          </a:prstGeom>
        </p:spPr>
      </p:pic>
      <p:sp>
        <p:nvSpPr>
          <p:cNvPr id="7" name="Rectangle 6"/>
          <p:cNvSpPr/>
          <p:nvPr/>
        </p:nvSpPr>
        <p:spPr>
          <a:xfrm>
            <a:off x="8027241" y="4320943"/>
            <a:ext cx="1197563" cy="738664"/>
          </a:xfrm>
          <a:prstGeom prst="rect">
            <a:avLst/>
          </a:prstGeom>
        </p:spPr>
        <p:txBody>
          <a:bodyPr wrap="square">
            <a:spAutoFit/>
          </a:bodyPr>
          <a:lstStyle/>
          <a:p>
            <a:r>
              <a:rPr lang="en-US" sz="1400" b="1" dirty="0" smtClean="0"/>
              <a:t>R2 = 0.56</a:t>
            </a:r>
            <a:endParaRPr lang="en-US" sz="1400" b="1" dirty="0"/>
          </a:p>
          <a:p>
            <a:r>
              <a:rPr lang="en-US" sz="1400" b="1" dirty="0" smtClean="0"/>
              <a:t>RMSE = 37 </a:t>
            </a:r>
            <a:endParaRPr lang="en-US" sz="1400" b="1" dirty="0"/>
          </a:p>
          <a:p>
            <a:r>
              <a:rPr lang="en-US" sz="1400" b="1" dirty="0"/>
              <a:t>Mean </a:t>
            </a:r>
            <a:r>
              <a:rPr lang="en-US" sz="1400" b="1" dirty="0" smtClean="0"/>
              <a:t>= 142</a:t>
            </a:r>
            <a:endParaRPr lang="en-US" sz="1400" b="1" dirty="0"/>
          </a:p>
        </p:txBody>
      </p:sp>
      <p:sp>
        <p:nvSpPr>
          <p:cNvPr id="8" name="Rectangle 7"/>
          <p:cNvSpPr/>
          <p:nvPr/>
        </p:nvSpPr>
        <p:spPr>
          <a:xfrm>
            <a:off x="0" y="1989540"/>
            <a:ext cx="5113969" cy="2092881"/>
          </a:xfrm>
          <a:prstGeom prst="rect">
            <a:avLst/>
          </a:prstGeom>
        </p:spPr>
        <p:txBody>
          <a:bodyPr wrap="square">
            <a:spAutoFit/>
          </a:bodyPr>
          <a:lstStyle/>
          <a:p>
            <a:r>
              <a:rPr lang="en-US" dirty="0"/>
              <a:t> </a:t>
            </a:r>
            <a:r>
              <a:rPr lang="en-US" dirty="0" smtClean="0"/>
              <a:t>		</a:t>
            </a:r>
            <a:r>
              <a:rPr lang="en-US" sz="1600" b="1" dirty="0" smtClean="0"/>
              <a:t>%</a:t>
            </a:r>
            <a:r>
              <a:rPr lang="en-US" sz="1600" b="1" dirty="0" err="1"/>
              <a:t>IncMSE</a:t>
            </a:r>
            <a:r>
              <a:rPr lang="en-US" sz="1600" b="1" dirty="0"/>
              <a:t> </a:t>
            </a:r>
            <a:r>
              <a:rPr lang="en-US" sz="1600" b="1" dirty="0" smtClean="0"/>
              <a:t>		</a:t>
            </a:r>
            <a:r>
              <a:rPr lang="en-US" sz="1600" b="1" dirty="0" err="1" smtClean="0"/>
              <a:t>IncNodePurity</a:t>
            </a:r>
            <a:endParaRPr lang="en-US" sz="1600" b="1" dirty="0"/>
          </a:p>
          <a:p>
            <a:r>
              <a:rPr lang="en-US" sz="1600" b="1" dirty="0" err="1"/>
              <a:t>LS_Pos</a:t>
            </a:r>
            <a:r>
              <a:rPr lang="en-US" sz="1600" b="1" dirty="0"/>
              <a:t>   </a:t>
            </a:r>
            <a:r>
              <a:rPr lang="en-US" sz="1600" b="1" dirty="0" smtClean="0"/>
              <a:t>		8.523848      	31354.48</a:t>
            </a:r>
            <a:endParaRPr lang="en-US" sz="1600" b="1" dirty="0"/>
          </a:p>
          <a:p>
            <a:r>
              <a:rPr lang="en-US" sz="1600" b="1" dirty="0"/>
              <a:t>twi_5m   </a:t>
            </a:r>
            <a:r>
              <a:rPr lang="en-US" sz="1600" b="1" dirty="0" smtClean="0"/>
              <a:t>		4.398947     	 </a:t>
            </a:r>
            <a:r>
              <a:rPr lang="en-US" sz="1600" b="1" dirty="0"/>
              <a:t>14593.82</a:t>
            </a:r>
          </a:p>
          <a:p>
            <a:r>
              <a:rPr lang="en-US" sz="1600" b="1" dirty="0"/>
              <a:t>slope_5m </a:t>
            </a:r>
            <a:r>
              <a:rPr lang="en-US" sz="1600" b="1" dirty="0" smtClean="0"/>
              <a:t>		8.488882     	 </a:t>
            </a:r>
            <a:r>
              <a:rPr lang="en-US" sz="1600" b="1" dirty="0"/>
              <a:t>47033.06</a:t>
            </a:r>
          </a:p>
          <a:p>
            <a:r>
              <a:rPr lang="en-US" sz="1600" b="1" dirty="0"/>
              <a:t>mrvbf_5m </a:t>
            </a:r>
            <a:r>
              <a:rPr lang="en-US" sz="1600" b="1" dirty="0" smtClean="0"/>
              <a:t>	2.842028      	14516.49</a:t>
            </a:r>
            <a:endParaRPr lang="en-US" sz="1600" b="1" dirty="0"/>
          </a:p>
          <a:p>
            <a:r>
              <a:rPr lang="en-US" sz="1600" b="1" dirty="0"/>
              <a:t>mrrtf_5m </a:t>
            </a:r>
            <a:r>
              <a:rPr lang="en-US" sz="1600" b="1" dirty="0" smtClean="0"/>
              <a:t>		5.473577      	25607.45</a:t>
            </a:r>
            <a:endParaRPr lang="en-US" sz="1600" b="1" dirty="0"/>
          </a:p>
          <a:p>
            <a:r>
              <a:rPr lang="en-US" sz="1600" b="1" dirty="0"/>
              <a:t>aachn_5m </a:t>
            </a:r>
            <a:r>
              <a:rPr lang="en-US" sz="1600" b="1" dirty="0" smtClean="0"/>
              <a:t>	5.403568     	14896.12</a:t>
            </a:r>
            <a:endParaRPr lang="en-US" sz="1600" b="1" dirty="0"/>
          </a:p>
          <a:p>
            <a:r>
              <a:rPr lang="en-US" sz="1600" b="1" dirty="0"/>
              <a:t>elev_5m  </a:t>
            </a:r>
            <a:r>
              <a:rPr lang="en-US" sz="1600" b="1" dirty="0" smtClean="0"/>
              <a:t>		5.886193     	18965.36</a:t>
            </a:r>
            <a:endParaRPr lang="en-US" sz="1600" b="1" dirty="0"/>
          </a:p>
        </p:txBody>
      </p:sp>
      <p:sp>
        <p:nvSpPr>
          <p:cNvPr id="9" name="TextBox 8"/>
          <p:cNvSpPr txBox="1"/>
          <p:nvPr/>
        </p:nvSpPr>
        <p:spPr>
          <a:xfrm>
            <a:off x="798659" y="1619591"/>
            <a:ext cx="3516649" cy="461665"/>
          </a:xfrm>
          <a:prstGeom prst="rect">
            <a:avLst/>
          </a:prstGeom>
          <a:noFill/>
        </p:spPr>
        <p:txBody>
          <a:bodyPr wrap="square" rtlCol="0">
            <a:spAutoFit/>
          </a:bodyPr>
          <a:lstStyle/>
          <a:p>
            <a:pPr algn="ctr"/>
            <a:r>
              <a:rPr lang="en-US" sz="2400" b="1" dirty="0" smtClean="0"/>
              <a:t>Grid Resolution 5x5m</a:t>
            </a:r>
            <a:endParaRPr lang="en-US" sz="2400" b="1" dirty="0"/>
          </a:p>
        </p:txBody>
      </p:sp>
      <p:pic>
        <p:nvPicPr>
          <p:cNvPr id="11" name="Picture 1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120795" y="1806887"/>
            <a:ext cx="3938218" cy="2501635"/>
          </a:xfrm>
          <a:prstGeom prst="rect">
            <a:avLst/>
          </a:prstGeom>
        </p:spPr>
      </p:pic>
      <p:sp>
        <p:nvSpPr>
          <p:cNvPr id="10" name="Rectangle 9"/>
          <p:cNvSpPr/>
          <p:nvPr/>
        </p:nvSpPr>
        <p:spPr>
          <a:xfrm>
            <a:off x="7946437" y="1812713"/>
            <a:ext cx="1197563" cy="738664"/>
          </a:xfrm>
          <a:prstGeom prst="rect">
            <a:avLst/>
          </a:prstGeom>
        </p:spPr>
        <p:txBody>
          <a:bodyPr wrap="square">
            <a:spAutoFit/>
          </a:bodyPr>
          <a:lstStyle/>
          <a:p>
            <a:r>
              <a:rPr lang="en-US" sz="1400" b="1" dirty="0" smtClean="0"/>
              <a:t>R2 = 0.50</a:t>
            </a:r>
            <a:endParaRPr lang="en-US" sz="1400" b="1" dirty="0"/>
          </a:p>
          <a:p>
            <a:r>
              <a:rPr lang="en-US" sz="1400" b="1" dirty="0" smtClean="0"/>
              <a:t>RMSE = 30</a:t>
            </a:r>
            <a:endParaRPr lang="en-US" sz="1400" b="1" dirty="0"/>
          </a:p>
          <a:p>
            <a:r>
              <a:rPr lang="en-US" sz="1400" b="1" dirty="0"/>
              <a:t>Mean </a:t>
            </a:r>
            <a:r>
              <a:rPr lang="en-US" sz="1400" b="1" dirty="0" smtClean="0"/>
              <a:t>= 142</a:t>
            </a:r>
            <a:endParaRPr lang="en-US" sz="1400" b="1" dirty="0"/>
          </a:p>
        </p:txBody>
      </p:sp>
      <p:cxnSp>
        <p:nvCxnSpPr>
          <p:cNvPr id="13" name="Straight Connector 12"/>
          <p:cNvCxnSpPr/>
          <p:nvPr/>
        </p:nvCxnSpPr>
        <p:spPr>
          <a:xfrm>
            <a:off x="5538651" y="3683726"/>
            <a:ext cx="350729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532929" y="6056812"/>
            <a:ext cx="350729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7103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8735" y="103007"/>
            <a:ext cx="8710863" cy="1325563"/>
          </a:xfrm>
        </p:spPr>
        <p:txBody>
          <a:bodyPr>
            <a:normAutofit/>
          </a:bodyPr>
          <a:lstStyle/>
          <a:p>
            <a:pPr algn="ctr"/>
            <a:r>
              <a:rPr lang="en-US" sz="4000" b="1" dirty="0" smtClean="0"/>
              <a:t>Depth to </a:t>
            </a:r>
            <a:r>
              <a:rPr lang="en-US" sz="4000" b="1" dirty="0" err="1" smtClean="0"/>
              <a:t>Paralithic</a:t>
            </a:r>
            <a:r>
              <a:rPr lang="en-US" sz="4000" b="1" dirty="0" smtClean="0"/>
              <a:t> vs. Terrain Attributes</a:t>
            </a:r>
            <a:endParaRPr lang="en-US" sz="4000" b="1" dirty="0"/>
          </a:p>
        </p:txBody>
      </p:sp>
      <p:sp>
        <p:nvSpPr>
          <p:cNvPr id="5" name="TextBox 4"/>
          <p:cNvSpPr txBox="1"/>
          <p:nvPr/>
        </p:nvSpPr>
        <p:spPr>
          <a:xfrm>
            <a:off x="481263" y="982523"/>
            <a:ext cx="7972926" cy="646331"/>
          </a:xfrm>
          <a:prstGeom prst="rect">
            <a:avLst/>
          </a:prstGeom>
          <a:noFill/>
        </p:spPr>
        <p:txBody>
          <a:bodyPr wrap="square" rtlCol="0">
            <a:spAutoFit/>
          </a:bodyPr>
          <a:lstStyle/>
          <a:p>
            <a:pPr algn="ctr"/>
            <a:r>
              <a:rPr lang="en-US" sz="3600" b="1" dirty="0" smtClean="0"/>
              <a:t>Kriging and Regression Kriging</a:t>
            </a:r>
            <a:endParaRPr lang="en-US" sz="3600" b="1" dirty="0"/>
          </a:p>
        </p:txBody>
      </p:sp>
      <p:sp>
        <p:nvSpPr>
          <p:cNvPr id="2" name="TextBox 1"/>
          <p:cNvSpPr txBox="1"/>
          <p:nvPr/>
        </p:nvSpPr>
        <p:spPr>
          <a:xfrm>
            <a:off x="1645919" y="2308086"/>
            <a:ext cx="4454435" cy="646331"/>
          </a:xfrm>
          <a:prstGeom prst="rect">
            <a:avLst/>
          </a:prstGeom>
          <a:noFill/>
        </p:spPr>
        <p:txBody>
          <a:bodyPr wrap="square" rtlCol="0">
            <a:spAutoFit/>
          </a:bodyPr>
          <a:lstStyle/>
          <a:p>
            <a:r>
              <a:rPr lang="en-US" dirty="0" smtClean="0"/>
              <a:t>Still in Progress, Hopefully get to this by the end of the week time permitted. </a:t>
            </a:r>
            <a:endParaRPr lang="en-US" dirty="0"/>
          </a:p>
        </p:txBody>
      </p:sp>
      <p:sp>
        <p:nvSpPr>
          <p:cNvPr id="6" name="TextBox 5"/>
          <p:cNvSpPr txBox="1"/>
          <p:nvPr/>
        </p:nvSpPr>
        <p:spPr>
          <a:xfrm>
            <a:off x="1645918" y="3453263"/>
            <a:ext cx="4454435" cy="923330"/>
          </a:xfrm>
          <a:prstGeom prst="rect">
            <a:avLst/>
          </a:prstGeom>
          <a:noFill/>
        </p:spPr>
        <p:txBody>
          <a:bodyPr wrap="square" rtlCol="0">
            <a:spAutoFit/>
          </a:bodyPr>
          <a:lstStyle/>
          <a:p>
            <a:r>
              <a:rPr lang="en-US" dirty="0" smtClean="0"/>
              <a:t>However, the analysis is conducted on another software and the results are shown in the next slides</a:t>
            </a:r>
            <a:endParaRPr lang="en-US" dirty="0"/>
          </a:p>
        </p:txBody>
      </p:sp>
    </p:spTree>
    <p:extLst>
      <p:ext uri="{BB962C8B-B14F-4D97-AF65-F5344CB8AC3E}">
        <p14:creationId xmlns:p14="http://schemas.microsoft.com/office/powerpoint/2010/main" val="12010745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32" y="3427"/>
            <a:ext cx="4618068" cy="3402385"/>
          </a:xfrm>
          <a:prstGeom prst="rect">
            <a:avLst/>
          </a:prstGeom>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92418" y="3591340"/>
            <a:ext cx="4456389" cy="3277840"/>
          </a:xfrm>
          <a:prstGeom prst="rect">
            <a:avLst/>
          </a:prstGeom>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3564836"/>
            <a:ext cx="4467742" cy="3299028"/>
          </a:xfrm>
          <a:prstGeom prst="rect">
            <a:avLst/>
          </a:prstGeom>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692418" y="-2320"/>
            <a:ext cx="4451585" cy="3281665"/>
          </a:xfrm>
          <a:prstGeom prst="rect">
            <a:avLst/>
          </a:prstGeom>
        </p:spPr>
      </p:pic>
      <p:sp>
        <p:nvSpPr>
          <p:cNvPr id="8" name="TextBox 7"/>
          <p:cNvSpPr txBox="1"/>
          <p:nvPr/>
        </p:nvSpPr>
        <p:spPr>
          <a:xfrm>
            <a:off x="597666" y="90420"/>
            <a:ext cx="976336" cy="400110"/>
          </a:xfrm>
          <a:prstGeom prst="rect">
            <a:avLst/>
          </a:prstGeom>
          <a:noFill/>
        </p:spPr>
        <p:txBody>
          <a:bodyPr wrap="square" rtlCol="0">
            <a:spAutoFit/>
          </a:bodyPr>
          <a:lstStyle/>
          <a:p>
            <a:pPr algn="ctr"/>
            <a:r>
              <a:rPr lang="en-US" sz="2000" b="1" dirty="0" smtClean="0"/>
              <a:t>Kriging</a:t>
            </a:r>
            <a:endParaRPr lang="en-US" sz="2000" b="1" dirty="0"/>
          </a:p>
        </p:txBody>
      </p:sp>
      <p:sp>
        <p:nvSpPr>
          <p:cNvPr id="9" name="TextBox 8"/>
          <p:cNvSpPr txBox="1"/>
          <p:nvPr/>
        </p:nvSpPr>
        <p:spPr>
          <a:xfrm>
            <a:off x="4562862" y="89282"/>
            <a:ext cx="2142697" cy="400110"/>
          </a:xfrm>
          <a:prstGeom prst="rect">
            <a:avLst/>
          </a:prstGeom>
          <a:noFill/>
        </p:spPr>
        <p:txBody>
          <a:bodyPr wrap="square" rtlCol="0">
            <a:spAutoFit/>
          </a:bodyPr>
          <a:lstStyle/>
          <a:p>
            <a:pPr algn="ctr"/>
            <a:r>
              <a:rPr lang="en-US" sz="2000" b="1" dirty="0" smtClean="0"/>
              <a:t>Regression Kriging</a:t>
            </a:r>
            <a:endParaRPr lang="en-US" sz="2000" b="1" dirty="0"/>
          </a:p>
        </p:txBody>
      </p:sp>
      <p:sp>
        <p:nvSpPr>
          <p:cNvPr id="10" name="TextBox 9"/>
          <p:cNvSpPr txBox="1"/>
          <p:nvPr/>
        </p:nvSpPr>
        <p:spPr>
          <a:xfrm>
            <a:off x="118560" y="3517752"/>
            <a:ext cx="2142697" cy="400110"/>
          </a:xfrm>
          <a:prstGeom prst="rect">
            <a:avLst/>
          </a:prstGeom>
          <a:noFill/>
        </p:spPr>
        <p:txBody>
          <a:bodyPr wrap="square" rtlCol="0">
            <a:spAutoFit/>
          </a:bodyPr>
          <a:lstStyle/>
          <a:p>
            <a:pPr algn="ctr"/>
            <a:r>
              <a:rPr lang="en-US" sz="2000" b="1" dirty="0" smtClean="0"/>
              <a:t>Random Forest</a:t>
            </a:r>
            <a:endParaRPr lang="en-US" sz="2000" b="1" dirty="0"/>
          </a:p>
        </p:txBody>
      </p:sp>
      <p:sp>
        <p:nvSpPr>
          <p:cNvPr id="11" name="TextBox 10"/>
          <p:cNvSpPr txBox="1"/>
          <p:nvPr/>
        </p:nvSpPr>
        <p:spPr>
          <a:xfrm>
            <a:off x="4369518" y="3517752"/>
            <a:ext cx="2529384" cy="400110"/>
          </a:xfrm>
          <a:prstGeom prst="rect">
            <a:avLst/>
          </a:prstGeom>
          <a:noFill/>
        </p:spPr>
        <p:txBody>
          <a:bodyPr wrap="square" rtlCol="0">
            <a:spAutoFit/>
          </a:bodyPr>
          <a:lstStyle/>
          <a:p>
            <a:pPr algn="ctr"/>
            <a:r>
              <a:rPr lang="en-US" sz="2000" b="1" dirty="0" smtClean="0"/>
              <a:t>Soil Landscape Model</a:t>
            </a:r>
            <a:endParaRPr lang="en-US" sz="2000" b="1" dirty="0"/>
          </a:p>
        </p:txBody>
      </p:sp>
    </p:spTree>
    <p:extLst>
      <p:ext uri="{BB962C8B-B14F-4D97-AF65-F5344CB8AC3E}">
        <p14:creationId xmlns:p14="http://schemas.microsoft.com/office/powerpoint/2010/main" val="15154117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8247" y="567681"/>
            <a:ext cx="3772426" cy="2829320"/>
          </a:xfrm>
          <a:prstGeom prst="rect">
            <a:avLst/>
          </a:prstGeom>
        </p:spPr>
      </p:pic>
      <p:sp>
        <p:nvSpPr>
          <p:cNvPr id="5" name="Rectangle 4"/>
          <p:cNvSpPr/>
          <p:nvPr/>
        </p:nvSpPr>
        <p:spPr>
          <a:xfrm>
            <a:off x="771100" y="664405"/>
            <a:ext cx="1057702" cy="738664"/>
          </a:xfrm>
          <a:prstGeom prst="rect">
            <a:avLst/>
          </a:prstGeom>
        </p:spPr>
        <p:txBody>
          <a:bodyPr wrap="square">
            <a:spAutoFit/>
          </a:bodyPr>
          <a:lstStyle/>
          <a:p>
            <a:r>
              <a:rPr lang="en-US" sz="1400" b="1" dirty="0" smtClean="0"/>
              <a:t>R2 = 0.08</a:t>
            </a:r>
            <a:endParaRPr lang="en-US" sz="1400" b="1" dirty="0"/>
          </a:p>
          <a:p>
            <a:r>
              <a:rPr lang="en-US" sz="1400" b="1" dirty="0" smtClean="0"/>
              <a:t>RMSE = 10</a:t>
            </a:r>
            <a:endParaRPr lang="en-US" sz="1400" b="1" dirty="0"/>
          </a:p>
          <a:p>
            <a:r>
              <a:rPr lang="en-US" sz="1400" b="1" dirty="0"/>
              <a:t>Mean </a:t>
            </a:r>
            <a:r>
              <a:rPr lang="en-US" sz="1400" b="1" dirty="0" smtClean="0"/>
              <a:t>= 140</a:t>
            </a:r>
            <a:endParaRPr lang="en-US" sz="1400" b="1" dirty="0"/>
          </a:p>
        </p:txBody>
      </p:sp>
      <p:pic>
        <p:nvPicPr>
          <p:cNvPr id="6" name="Picture 5"/>
          <p:cNvPicPr>
            <a:picLocks noChangeAspect="1"/>
          </p:cNvPicPr>
          <p:nvPr/>
        </p:nvPicPr>
        <p:blipFill>
          <a:blip r:embed="rId4"/>
          <a:stretch>
            <a:fillRect/>
          </a:stretch>
        </p:blipFill>
        <p:spPr>
          <a:xfrm>
            <a:off x="4651065" y="567681"/>
            <a:ext cx="3772426" cy="2829320"/>
          </a:xfrm>
          <a:prstGeom prst="rect">
            <a:avLst/>
          </a:prstGeom>
        </p:spPr>
      </p:pic>
      <p:sp>
        <p:nvSpPr>
          <p:cNvPr id="7" name="Rectangle 6"/>
          <p:cNvSpPr/>
          <p:nvPr/>
        </p:nvSpPr>
        <p:spPr>
          <a:xfrm>
            <a:off x="5222545" y="664405"/>
            <a:ext cx="1057702" cy="738664"/>
          </a:xfrm>
          <a:prstGeom prst="rect">
            <a:avLst/>
          </a:prstGeom>
        </p:spPr>
        <p:txBody>
          <a:bodyPr wrap="square">
            <a:spAutoFit/>
          </a:bodyPr>
          <a:lstStyle/>
          <a:p>
            <a:r>
              <a:rPr lang="en-US" sz="1400" b="1" dirty="0" smtClean="0"/>
              <a:t>R2 = 0.26</a:t>
            </a:r>
            <a:endParaRPr lang="en-US" sz="1400" b="1" dirty="0"/>
          </a:p>
          <a:p>
            <a:r>
              <a:rPr lang="en-US" sz="1400" b="1" dirty="0" smtClean="0"/>
              <a:t>RMSE = 10</a:t>
            </a:r>
            <a:endParaRPr lang="en-US" sz="1400" b="1" dirty="0"/>
          </a:p>
          <a:p>
            <a:r>
              <a:rPr lang="en-US" sz="1400" b="1" dirty="0"/>
              <a:t>Mean </a:t>
            </a:r>
            <a:r>
              <a:rPr lang="en-US" sz="1400" b="1" dirty="0" smtClean="0"/>
              <a:t>= 140</a:t>
            </a:r>
            <a:endParaRPr lang="en-US" sz="1400" b="1" dirty="0"/>
          </a:p>
        </p:txBody>
      </p:sp>
      <p:pic>
        <p:nvPicPr>
          <p:cNvPr id="8" name="Picture 7"/>
          <p:cNvPicPr>
            <a:picLocks noChangeAspect="1"/>
          </p:cNvPicPr>
          <p:nvPr/>
        </p:nvPicPr>
        <p:blipFill>
          <a:blip r:embed="rId5"/>
          <a:stretch>
            <a:fillRect/>
          </a:stretch>
        </p:blipFill>
        <p:spPr>
          <a:xfrm>
            <a:off x="188247" y="3979624"/>
            <a:ext cx="3772426" cy="2829320"/>
          </a:xfrm>
          <a:prstGeom prst="rect">
            <a:avLst/>
          </a:prstGeom>
        </p:spPr>
      </p:pic>
      <p:sp>
        <p:nvSpPr>
          <p:cNvPr id="10" name="Rectangle 9"/>
          <p:cNvSpPr/>
          <p:nvPr/>
        </p:nvSpPr>
        <p:spPr>
          <a:xfrm>
            <a:off x="771100" y="4065579"/>
            <a:ext cx="1057702" cy="738664"/>
          </a:xfrm>
          <a:prstGeom prst="rect">
            <a:avLst/>
          </a:prstGeom>
        </p:spPr>
        <p:txBody>
          <a:bodyPr wrap="square">
            <a:spAutoFit/>
          </a:bodyPr>
          <a:lstStyle/>
          <a:p>
            <a:r>
              <a:rPr lang="en-US" sz="1400" b="1" dirty="0" smtClean="0"/>
              <a:t>R2 = 0.10</a:t>
            </a:r>
            <a:endParaRPr lang="en-US" sz="1400" b="1" dirty="0"/>
          </a:p>
          <a:p>
            <a:r>
              <a:rPr lang="en-US" sz="1400" b="1" dirty="0" smtClean="0"/>
              <a:t>RMSE = 10</a:t>
            </a:r>
            <a:endParaRPr lang="en-US" sz="1400" b="1" dirty="0"/>
          </a:p>
          <a:p>
            <a:r>
              <a:rPr lang="en-US" sz="1400" b="1" dirty="0"/>
              <a:t>Mean </a:t>
            </a:r>
            <a:r>
              <a:rPr lang="en-US" sz="1400" b="1" dirty="0" smtClean="0"/>
              <a:t>= 140</a:t>
            </a:r>
            <a:endParaRPr lang="en-US" sz="1400" b="1" dirty="0"/>
          </a:p>
        </p:txBody>
      </p:sp>
      <p:pic>
        <p:nvPicPr>
          <p:cNvPr id="11" name="Picture 10"/>
          <p:cNvPicPr>
            <a:picLocks noChangeAspect="1"/>
          </p:cNvPicPr>
          <p:nvPr/>
        </p:nvPicPr>
        <p:blipFill>
          <a:blip r:embed="rId6"/>
          <a:stretch>
            <a:fillRect/>
          </a:stretch>
        </p:blipFill>
        <p:spPr>
          <a:xfrm>
            <a:off x="4651065" y="3979624"/>
            <a:ext cx="3772426" cy="2829320"/>
          </a:xfrm>
          <a:prstGeom prst="rect">
            <a:avLst/>
          </a:prstGeom>
        </p:spPr>
      </p:pic>
      <p:sp>
        <p:nvSpPr>
          <p:cNvPr id="12" name="Rectangle 11"/>
          <p:cNvSpPr/>
          <p:nvPr/>
        </p:nvSpPr>
        <p:spPr>
          <a:xfrm>
            <a:off x="5222545" y="4065579"/>
            <a:ext cx="1057702" cy="738664"/>
          </a:xfrm>
          <a:prstGeom prst="rect">
            <a:avLst/>
          </a:prstGeom>
        </p:spPr>
        <p:txBody>
          <a:bodyPr wrap="square">
            <a:spAutoFit/>
          </a:bodyPr>
          <a:lstStyle/>
          <a:p>
            <a:r>
              <a:rPr lang="en-US" sz="1400" b="1" dirty="0" smtClean="0"/>
              <a:t>R2 = 0.49</a:t>
            </a:r>
            <a:endParaRPr lang="en-US" sz="1400" b="1" dirty="0"/>
          </a:p>
          <a:p>
            <a:r>
              <a:rPr lang="en-US" sz="1400" b="1" dirty="0" smtClean="0"/>
              <a:t>RMSE = 33</a:t>
            </a:r>
            <a:endParaRPr lang="en-US" sz="1400" b="1" dirty="0"/>
          </a:p>
          <a:p>
            <a:r>
              <a:rPr lang="en-US" sz="1400" b="1" dirty="0"/>
              <a:t>Mean </a:t>
            </a:r>
            <a:r>
              <a:rPr lang="en-US" sz="1400" b="1" dirty="0" smtClean="0"/>
              <a:t>= 149</a:t>
            </a:r>
            <a:endParaRPr lang="en-US" sz="1400" b="1" dirty="0"/>
          </a:p>
        </p:txBody>
      </p:sp>
      <p:sp>
        <p:nvSpPr>
          <p:cNvPr id="13" name="TextBox 12"/>
          <p:cNvSpPr txBox="1"/>
          <p:nvPr/>
        </p:nvSpPr>
        <p:spPr>
          <a:xfrm>
            <a:off x="1671330" y="238137"/>
            <a:ext cx="976336" cy="400110"/>
          </a:xfrm>
          <a:prstGeom prst="rect">
            <a:avLst/>
          </a:prstGeom>
          <a:noFill/>
        </p:spPr>
        <p:txBody>
          <a:bodyPr wrap="square" rtlCol="0">
            <a:spAutoFit/>
          </a:bodyPr>
          <a:lstStyle/>
          <a:p>
            <a:pPr algn="ctr"/>
            <a:r>
              <a:rPr lang="en-US" sz="2000" b="1" dirty="0" smtClean="0"/>
              <a:t>Kriging</a:t>
            </a:r>
            <a:endParaRPr lang="en-US" sz="2000" b="1" dirty="0"/>
          </a:p>
        </p:txBody>
      </p:sp>
      <p:sp>
        <p:nvSpPr>
          <p:cNvPr id="14" name="TextBox 13"/>
          <p:cNvSpPr txBox="1"/>
          <p:nvPr/>
        </p:nvSpPr>
        <p:spPr>
          <a:xfrm>
            <a:off x="5636526" y="236999"/>
            <a:ext cx="2142697" cy="400110"/>
          </a:xfrm>
          <a:prstGeom prst="rect">
            <a:avLst/>
          </a:prstGeom>
          <a:noFill/>
        </p:spPr>
        <p:txBody>
          <a:bodyPr wrap="square" rtlCol="0">
            <a:spAutoFit/>
          </a:bodyPr>
          <a:lstStyle/>
          <a:p>
            <a:pPr algn="ctr"/>
            <a:r>
              <a:rPr lang="en-US" sz="2000" b="1" dirty="0" smtClean="0"/>
              <a:t>Regression Kriging</a:t>
            </a:r>
            <a:endParaRPr lang="en-US" sz="2000" b="1" dirty="0"/>
          </a:p>
        </p:txBody>
      </p:sp>
      <p:sp>
        <p:nvSpPr>
          <p:cNvPr id="15" name="TextBox 14"/>
          <p:cNvSpPr txBox="1"/>
          <p:nvPr/>
        </p:nvSpPr>
        <p:spPr>
          <a:xfrm>
            <a:off x="1192224" y="3665469"/>
            <a:ext cx="2142697" cy="400110"/>
          </a:xfrm>
          <a:prstGeom prst="rect">
            <a:avLst/>
          </a:prstGeom>
          <a:noFill/>
        </p:spPr>
        <p:txBody>
          <a:bodyPr wrap="square" rtlCol="0">
            <a:spAutoFit/>
          </a:bodyPr>
          <a:lstStyle/>
          <a:p>
            <a:pPr algn="ctr"/>
            <a:r>
              <a:rPr lang="en-US" sz="2000" b="1" dirty="0" smtClean="0"/>
              <a:t>Random Forest</a:t>
            </a:r>
            <a:endParaRPr lang="en-US" sz="2000" b="1" dirty="0"/>
          </a:p>
        </p:txBody>
      </p:sp>
      <p:sp>
        <p:nvSpPr>
          <p:cNvPr id="16" name="TextBox 15"/>
          <p:cNvSpPr txBox="1"/>
          <p:nvPr/>
        </p:nvSpPr>
        <p:spPr>
          <a:xfrm>
            <a:off x="5443182" y="3665469"/>
            <a:ext cx="2529384" cy="400110"/>
          </a:xfrm>
          <a:prstGeom prst="rect">
            <a:avLst/>
          </a:prstGeom>
          <a:noFill/>
        </p:spPr>
        <p:txBody>
          <a:bodyPr wrap="square" rtlCol="0">
            <a:spAutoFit/>
          </a:bodyPr>
          <a:lstStyle/>
          <a:p>
            <a:pPr algn="ctr"/>
            <a:r>
              <a:rPr lang="en-US" sz="2000" b="1" dirty="0" smtClean="0"/>
              <a:t>Soil Landscape Model</a:t>
            </a:r>
            <a:endParaRPr lang="en-US" sz="2000" b="1" dirty="0"/>
          </a:p>
        </p:txBody>
      </p:sp>
      <p:sp>
        <p:nvSpPr>
          <p:cNvPr id="21" name="TextBox 20"/>
          <p:cNvSpPr txBox="1"/>
          <p:nvPr/>
        </p:nvSpPr>
        <p:spPr>
          <a:xfrm>
            <a:off x="8290970" y="1099725"/>
            <a:ext cx="666969" cy="369332"/>
          </a:xfrm>
          <a:prstGeom prst="rect">
            <a:avLst/>
          </a:prstGeom>
          <a:noFill/>
        </p:spPr>
        <p:txBody>
          <a:bodyPr wrap="square" rtlCol="0">
            <a:spAutoFit/>
          </a:bodyPr>
          <a:lstStyle/>
          <a:p>
            <a:pPr algn="ctr"/>
            <a:r>
              <a:rPr lang="en-US" b="1" dirty="0" smtClean="0"/>
              <a:t>Max</a:t>
            </a:r>
            <a:endParaRPr lang="en-US" b="1" dirty="0"/>
          </a:p>
        </p:txBody>
      </p:sp>
      <p:sp>
        <p:nvSpPr>
          <p:cNvPr id="25" name="TextBox 24"/>
          <p:cNvSpPr txBox="1"/>
          <p:nvPr/>
        </p:nvSpPr>
        <p:spPr>
          <a:xfrm>
            <a:off x="8290971" y="4057349"/>
            <a:ext cx="613052" cy="369332"/>
          </a:xfrm>
          <a:prstGeom prst="rect">
            <a:avLst/>
          </a:prstGeom>
          <a:noFill/>
        </p:spPr>
        <p:txBody>
          <a:bodyPr wrap="square" rtlCol="0">
            <a:spAutoFit/>
          </a:bodyPr>
          <a:lstStyle/>
          <a:p>
            <a:pPr algn="ctr"/>
            <a:r>
              <a:rPr lang="en-US" b="1" dirty="0" smtClean="0"/>
              <a:t>Max</a:t>
            </a:r>
            <a:endParaRPr lang="en-US" b="1" dirty="0"/>
          </a:p>
        </p:txBody>
      </p:sp>
      <p:sp>
        <p:nvSpPr>
          <p:cNvPr id="26" name="TextBox 25"/>
          <p:cNvSpPr txBox="1"/>
          <p:nvPr/>
        </p:nvSpPr>
        <p:spPr>
          <a:xfrm>
            <a:off x="3801960" y="1401855"/>
            <a:ext cx="754818" cy="369332"/>
          </a:xfrm>
          <a:prstGeom prst="rect">
            <a:avLst/>
          </a:prstGeom>
          <a:noFill/>
        </p:spPr>
        <p:txBody>
          <a:bodyPr wrap="square" rtlCol="0">
            <a:spAutoFit/>
          </a:bodyPr>
          <a:lstStyle/>
          <a:p>
            <a:pPr algn="ctr"/>
            <a:r>
              <a:rPr lang="en-US" b="1" dirty="0" smtClean="0"/>
              <a:t>Max</a:t>
            </a:r>
            <a:endParaRPr lang="en-US" b="1" dirty="0"/>
          </a:p>
        </p:txBody>
      </p:sp>
      <p:sp>
        <p:nvSpPr>
          <p:cNvPr id="27" name="TextBox 26"/>
          <p:cNvSpPr txBox="1"/>
          <p:nvPr/>
        </p:nvSpPr>
        <p:spPr>
          <a:xfrm>
            <a:off x="3821373" y="4736003"/>
            <a:ext cx="710780" cy="369332"/>
          </a:xfrm>
          <a:prstGeom prst="rect">
            <a:avLst/>
          </a:prstGeom>
          <a:noFill/>
        </p:spPr>
        <p:txBody>
          <a:bodyPr wrap="square" rtlCol="0">
            <a:spAutoFit/>
          </a:bodyPr>
          <a:lstStyle/>
          <a:p>
            <a:pPr algn="ctr"/>
            <a:r>
              <a:rPr lang="en-US" b="1" dirty="0" smtClean="0"/>
              <a:t>Max</a:t>
            </a:r>
            <a:endParaRPr lang="en-US" b="1" dirty="0"/>
          </a:p>
        </p:txBody>
      </p:sp>
      <p:sp>
        <p:nvSpPr>
          <p:cNvPr id="28" name="TextBox 27"/>
          <p:cNvSpPr txBox="1"/>
          <p:nvPr/>
        </p:nvSpPr>
        <p:spPr>
          <a:xfrm>
            <a:off x="8290971" y="5922370"/>
            <a:ext cx="613052" cy="369332"/>
          </a:xfrm>
          <a:prstGeom prst="rect">
            <a:avLst/>
          </a:prstGeom>
          <a:noFill/>
        </p:spPr>
        <p:txBody>
          <a:bodyPr wrap="square" rtlCol="0">
            <a:spAutoFit/>
          </a:bodyPr>
          <a:lstStyle/>
          <a:p>
            <a:pPr algn="ctr"/>
            <a:r>
              <a:rPr lang="en-US" b="1" dirty="0" smtClean="0"/>
              <a:t>Min</a:t>
            </a:r>
            <a:endParaRPr lang="en-US" b="1" dirty="0"/>
          </a:p>
        </p:txBody>
      </p:sp>
      <p:sp>
        <p:nvSpPr>
          <p:cNvPr id="29" name="TextBox 28"/>
          <p:cNvSpPr txBox="1"/>
          <p:nvPr/>
        </p:nvSpPr>
        <p:spPr>
          <a:xfrm>
            <a:off x="8290971" y="2218832"/>
            <a:ext cx="650500" cy="369332"/>
          </a:xfrm>
          <a:prstGeom prst="rect">
            <a:avLst/>
          </a:prstGeom>
          <a:noFill/>
        </p:spPr>
        <p:txBody>
          <a:bodyPr wrap="square" rtlCol="0">
            <a:spAutoFit/>
          </a:bodyPr>
          <a:lstStyle/>
          <a:p>
            <a:pPr algn="ctr"/>
            <a:r>
              <a:rPr lang="en-US" b="1" dirty="0" smtClean="0"/>
              <a:t>Min</a:t>
            </a:r>
            <a:endParaRPr lang="en-US" b="1" dirty="0"/>
          </a:p>
        </p:txBody>
      </p:sp>
      <p:sp>
        <p:nvSpPr>
          <p:cNvPr id="30" name="TextBox 29"/>
          <p:cNvSpPr txBox="1"/>
          <p:nvPr/>
        </p:nvSpPr>
        <p:spPr>
          <a:xfrm>
            <a:off x="3821373" y="1930840"/>
            <a:ext cx="710780" cy="369332"/>
          </a:xfrm>
          <a:prstGeom prst="rect">
            <a:avLst/>
          </a:prstGeom>
          <a:noFill/>
        </p:spPr>
        <p:txBody>
          <a:bodyPr wrap="square" rtlCol="0">
            <a:spAutoFit/>
          </a:bodyPr>
          <a:lstStyle/>
          <a:p>
            <a:pPr algn="ctr"/>
            <a:r>
              <a:rPr lang="en-US" b="1" dirty="0" smtClean="0"/>
              <a:t>Min</a:t>
            </a:r>
            <a:endParaRPr lang="en-US" b="1" dirty="0"/>
          </a:p>
        </p:txBody>
      </p:sp>
      <p:sp>
        <p:nvSpPr>
          <p:cNvPr id="31" name="TextBox 30"/>
          <p:cNvSpPr txBox="1"/>
          <p:nvPr/>
        </p:nvSpPr>
        <p:spPr>
          <a:xfrm>
            <a:off x="3821373" y="5380035"/>
            <a:ext cx="710780" cy="369332"/>
          </a:xfrm>
          <a:prstGeom prst="rect">
            <a:avLst/>
          </a:prstGeom>
          <a:noFill/>
        </p:spPr>
        <p:txBody>
          <a:bodyPr wrap="square" rtlCol="0">
            <a:spAutoFit/>
          </a:bodyPr>
          <a:lstStyle/>
          <a:p>
            <a:pPr algn="ctr"/>
            <a:r>
              <a:rPr lang="en-US" b="1" dirty="0" smtClean="0"/>
              <a:t>Min</a:t>
            </a:r>
            <a:endParaRPr lang="en-US" b="1" dirty="0"/>
          </a:p>
        </p:txBody>
      </p:sp>
      <p:cxnSp>
        <p:nvCxnSpPr>
          <p:cNvPr id="33" name="Straight Connector 32"/>
          <p:cNvCxnSpPr/>
          <p:nvPr/>
        </p:nvCxnSpPr>
        <p:spPr>
          <a:xfrm flipV="1">
            <a:off x="771100" y="5560622"/>
            <a:ext cx="3050273" cy="3295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235980" y="6128258"/>
            <a:ext cx="3050273" cy="3295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38435" y="2123992"/>
            <a:ext cx="3050273" cy="3295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222545" y="2408717"/>
            <a:ext cx="3050273" cy="3295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V="1">
            <a:off x="5235980" y="4065580"/>
            <a:ext cx="3036838" cy="2226122"/>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29262" y="719826"/>
            <a:ext cx="3036838" cy="2226122"/>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65122" y="682292"/>
            <a:ext cx="3036838" cy="2226122"/>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777818" y="4092184"/>
            <a:ext cx="3036838" cy="2226122"/>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40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365126"/>
            <a:ext cx="8512233" cy="1325563"/>
          </a:xfrm>
        </p:spPr>
        <p:txBody>
          <a:bodyPr/>
          <a:lstStyle/>
          <a:p>
            <a:pPr algn="ctr"/>
            <a:r>
              <a:rPr lang="en-US" dirty="0" smtClean="0"/>
              <a:t>Peeling the Errors/Uncertainty Layers </a:t>
            </a:r>
            <a:endParaRPr lang="en-US" dirty="0"/>
          </a:p>
        </p:txBody>
      </p:sp>
      <p:sp>
        <p:nvSpPr>
          <p:cNvPr id="3" name="Content Placeholder 2"/>
          <p:cNvSpPr>
            <a:spLocks noGrp="1"/>
          </p:cNvSpPr>
          <p:nvPr>
            <p:ph idx="1"/>
          </p:nvPr>
        </p:nvSpPr>
        <p:spPr>
          <a:xfrm>
            <a:off x="120650" y="1825625"/>
            <a:ext cx="7886700" cy="4724804"/>
          </a:xfrm>
        </p:spPr>
        <p:txBody>
          <a:bodyPr>
            <a:normAutofit fontScale="92500" lnSpcReduction="20000"/>
          </a:bodyPr>
          <a:lstStyle/>
          <a:p>
            <a:r>
              <a:rPr lang="en-US" dirty="0" smtClean="0"/>
              <a:t>Possible sources of Errors:</a:t>
            </a:r>
          </a:p>
          <a:p>
            <a:pPr lvl="1"/>
            <a:r>
              <a:rPr lang="en-US" b="1" u="sng" dirty="0" smtClean="0"/>
              <a:t>Laboratory methods (precision estimates)</a:t>
            </a:r>
            <a:r>
              <a:rPr lang="en-US" u="sng" dirty="0" smtClean="0"/>
              <a:t>:</a:t>
            </a:r>
          </a:p>
          <a:p>
            <a:pPr lvl="2"/>
            <a:r>
              <a:rPr lang="en-US" dirty="0"/>
              <a:t>Between </a:t>
            </a:r>
            <a:r>
              <a:rPr lang="en-US" dirty="0" smtClean="0"/>
              <a:t>Laboratories </a:t>
            </a:r>
            <a:r>
              <a:rPr lang="en-US" dirty="0"/>
              <a:t>Reproducibility </a:t>
            </a:r>
            <a:r>
              <a:rPr lang="en-US" dirty="0" smtClean="0"/>
              <a:t>(R);</a:t>
            </a:r>
          </a:p>
          <a:p>
            <a:pPr lvl="2"/>
            <a:r>
              <a:rPr lang="en-US" dirty="0" smtClean="0"/>
              <a:t>Within Laboratory:</a:t>
            </a:r>
          </a:p>
          <a:p>
            <a:pPr lvl="3"/>
            <a:r>
              <a:rPr lang="en-US" dirty="0" smtClean="0"/>
              <a:t>Reproducibility (R</a:t>
            </a:r>
            <a:r>
              <a:rPr lang="en-US" baseline="-25000" dirty="0" smtClean="0"/>
              <a:t>L</a:t>
            </a:r>
            <a:r>
              <a:rPr lang="en-US" dirty="0" smtClean="0"/>
              <a:t>);</a:t>
            </a:r>
          </a:p>
          <a:p>
            <a:pPr lvl="3"/>
            <a:r>
              <a:rPr lang="en-US" dirty="0" smtClean="0"/>
              <a:t>Repeatability (r).</a:t>
            </a:r>
          </a:p>
          <a:p>
            <a:pPr lvl="1"/>
            <a:r>
              <a:rPr lang="en-US" dirty="0" smtClean="0"/>
              <a:t>Field methods</a:t>
            </a:r>
          </a:p>
          <a:p>
            <a:endParaRPr lang="en-US" sz="1100" dirty="0" smtClean="0"/>
          </a:p>
          <a:p>
            <a:r>
              <a:rPr lang="en-US" dirty="0" smtClean="0"/>
              <a:t>Possible sources of Uncertainty (Modeling):</a:t>
            </a:r>
          </a:p>
          <a:p>
            <a:pPr lvl="1"/>
            <a:r>
              <a:rPr lang="en-US" b="1" u="sng" dirty="0" err="1"/>
              <a:t>Pedotransfer</a:t>
            </a:r>
            <a:r>
              <a:rPr lang="en-US" b="1" u="sng" dirty="0"/>
              <a:t> Functions (</a:t>
            </a:r>
            <a:r>
              <a:rPr lang="en-US" b="1" u="sng" dirty="0" err="1"/>
              <a:t>ptf</a:t>
            </a:r>
            <a:r>
              <a:rPr lang="en-US" b="1" u="sng" dirty="0"/>
              <a:t>);</a:t>
            </a:r>
          </a:p>
          <a:p>
            <a:pPr lvl="1"/>
            <a:r>
              <a:rPr lang="en-US" dirty="0" smtClean="0"/>
              <a:t>Spatial Data; </a:t>
            </a:r>
          </a:p>
          <a:p>
            <a:pPr lvl="1"/>
            <a:r>
              <a:rPr lang="en-US" dirty="0" smtClean="0"/>
              <a:t>Spatial Predictions (Mapping);</a:t>
            </a:r>
          </a:p>
          <a:p>
            <a:pPr lvl="1"/>
            <a:r>
              <a:rPr lang="en-US" dirty="0" smtClean="0"/>
              <a:t>Database Transactions;  </a:t>
            </a:r>
            <a:endParaRPr lang="en-US" dirty="0"/>
          </a:p>
          <a:p>
            <a:pPr lvl="1"/>
            <a:r>
              <a:rPr lang="en-US" dirty="0" err="1" smtClean="0"/>
              <a:t>Pedon</a:t>
            </a:r>
            <a:r>
              <a:rPr lang="en-US" dirty="0" smtClean="0"/>
              <a:t> Accuracy Locations (PLS </a:t>
            </a:r>
            <a:r>
              <a:rPr lang="en-US" dirty="0" err="1" smtClean="0"/>
              <a:t>vs</a:t>
            </a:r>
            <a:r>
              <a:rPr lang="en-US" dirty="0" smtClean="0"/>
              <a:t> GPS);</a:t>
            </a:r>
          </a:p>
          <a:p>
            <a:pPr lvl="1"/>
            <a:r>
              <a:rPr lang="en-US" dirty="0" smtClean="0"/>
              <a:t>Interpretations (ongoing).</a:t>
            </a:r>
          </a:p>
          <a:p>
            <a:pPr lvl="1"/>
            <a:endParaRPr lang="en-US" dirty="0" smtClean="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37300" y="3698542"/>
            <a:ext cx="2906700" cy="3159457"/>
          </a:xfrm>
          <a:prstGeom prst="rect">
            <a:avLst/>
          </a:prstGeom>
        </p:spPr>
      </p:pic>
    </p:spTree>
    <p:extLst>
      <p:ext uri="{BB962C8B-B14F-4D97-AF65-F5344CB8AC3E}">
        <p14:creationId xmlns:p14="http://schemas.microsoft.com/office/powerpoint/2010/main" val="7291138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365126"/>
            <a:ext cx="8512233" cy="1325563"/>
          </a:xfrm>
        </p:spPr>
        <p:txBody>
          <a:bodyPr>
            <a:normAutofit/>
          </a:bodyPr>
          <a:lstStyle/>
          <a:p>
            <a:pPr algn="ctr"/>
            <a:r>
              <a:rPr lang="en-US" dirty="0" smtClean="0"/>
              <a:t>Peeling the Errors/Uncertainty Layers </a:t>
            </a:r>
            <a:endParaRPr lang="en-US" dirty="0"/>
          </a:p>
        </p:txBody>
      </p:sp>
      <p:sp>
        <p:nvSpPr>
          <p:cNvPr id="3" name="Content Placeholder 2"/>
          <p:cNvSpPr>
            <a:spLocks noGrp="1"/>
          </p:cNvSpPr>
          <p:nvPr>
            <p:ph idx="1"/>
          </p:nvPr>
        </p:nvSpPr>
        <p:spPr>
          <a:xfrm>
            <a:off x="628650" y="1825625"/>
            <a:ext cx="7886700" cy="4724804"/>
          </a:xfrm>
        </p:spPr>
        <p:txBody>
          <a:bodyPr>
            <a:normAutofit fontScale="92500" lnSpcReduction="20000"/>
          </a:bodyPr>
          <a:lstStyle/>
          <a:p>
            <a:r>
              <a:rPr lang="en-US" dirty="0" smtClean="0"/>
              <a:t>Possible sources of Errors:</a:t>
            </a:r>
          </a:p>
          <a:p>
            <a:pPr lvl="1"/>
            <a:r>
              <a:rPr lang="en-US" dirty="0" smtClean="0"/>
              <a:t>Laboratory methods (precision estimates):</a:t>
            </a:r>
          </a:p>
          <a:p>
            <a:pPr lvl="2"/>
            <a:r>
              <a:rPr lang="en-US" dirty="0"/>
              <a:t>Between </a:t>
            </a:r>
            <a:r>
              <a:rPr lang="en-US" dirty="0" smtClean="0"/>
              <a:t>Laboratories </a:t>
            </a:r>
            <a:r>
              <a:rPr lang="en-US" dirty="0"/>
              <a:t>Reproducibility </a:t>
            </a:r>
            <a:r>
              <a:rPr lang="en-US" dirty="0" smtClean="0"/>
              <a:t>(R);</a:t>
            </a:r>
          </a:p>
          <a:p>
            <a:pPr lvl="2"/>
            <a:r>
              <a:rPr lang="en-US" dirty="0" smtClean="0"/>
              <a:t>Within Laboratory:</a:t>
            </a:r>
          </a:p>
          <a:p>
            <a:pPr lvl="3"/>
            <a:r>
              <a:rPr lang="en-US" dirty="0" smtClean="0"/>
              <a:t>Reproducibility (R</a:t>
            </a:r>
            <a:r>
              <a:rPr lang="en-US" baseline="-25000" dirty="0" smtClean="0"/>
              <a:t>L</a:t>
            </a:r>
            <a:r>
              <a:rPr lang="en-US" dirty="0" smtClean="0"/>
              <a:t>);</a:t>
            </a:r>
          </a:p>
          <a:p>
            <a:pPr lvl="3"/>
            <a:r>
              <a:rPr lang="en-US" dirty="0" smtClean="0"/>
              <a:t>Repeatability (r).</a:t>
            </a:r>
          </a:p>
          <a:p>
            <a:pPr lvl="1"/>
            <a:r>
              <a:rPr lang="en-US" dirty="0" smtClean="0"/>
              <a:t>Field methods</a:t>
            </a:r>
          </a:p>
          <a:p>
            <a:endParaRPr lang="en-US" sz="1100" dirty="0" smtClean="0"/>
          </a:p>
          <a:p>
            <a:r>
              <a:rPr lang="en-US" dirty="0" smtClean="0"/>
              <a:t>Possible sources of Uncertainty (Modeling):</a:t>
            </a:r>
          </a:p>
          <a:p>
            <a:pPr lvl="1"/>
            <a:r>
              <a:rPr lang="en-US" dirty="0" err="1"/>
              <a:t>Pedotransfer</a:t>
            </a:r>
            <a:r>
              <a:rPr lang="en-US" dirty="0"/>
              <a:t> Functions (</a:t>
            </a:r>
            <a:r>
              <a:rPr lang="en-US" dirty="0" err="1"/>
              <a:t>ptf</a:t>
            </a:r>
            <a:r>
              <a:rPr lang="en-US" dirty="0"/>
              <a:t>);</a:t>
            </a:r>
          </a:p>
          <a:p>
            <a:pPr lvl="1"/>
            <a:r>
              <a:rPr lang="en-US" dirty="0" smtClean="0"/>
              <a:t>Spatial Data; </a:t>
            </a:r>
          </a:p>
          <a:p>
            <a:pPr lvl="1"/>
            <a:r>
              <a:rPr lang="en-US" dirty="0" smtClean="0"/>
              <a:t>Spatial Predictions (Mapping, Other Models);</a:t>
            </a:r>
          </a:p>
          <a:p>
            <a:pPr lvl="1"/>
            <a:r>
              <a:rPr lang="en-US" b="1" u="sng" dirty="0" smtClean="0"/>
              <a:t>Database Transactions</a:t>
            </a:r>
            <a:r>
              <a:rPr lang="en-US" dirty="0" smtClean="0"/>
              <a:t>;  </a:t>
            </a:r>
            <a:endParaRPr lang="en-US" dirty="0"/>
          </a:p>
          <a:p>
            <a:pPr lvl="1"/>
            <a:r>
              <a:rPr lang="en-US" dirty="0" err="1" smtClean="0"/>
              <a:t>Pedon</a:t>
            </a:r>
            <a:r>
              <a:rPr lang="en-US" dirty="0" smtClean="0"/>
              <a:t> Accuracy Locations (PLS </a:t>
            </a:r>
            <a:r>
              <a:rPr lang="en-US" dirty="0" err="1" smtClean="0"/>
              <a:t>vs</a:t>
            </a:r>
            <a:r>
              <a:rPr lang="en-US" dirty="0" smtClean="0"/>
              <a:t> GPS);</a:t>
            </a:r>
          </a:p>
          <a:p>
            <a:pPr lvl="1"/>
            <a:r>
              <a:rPr lang="en-US" dirty="0" smtClean="0"/>
              <a:t>Interpretations (ongoing).</a:t>
            </a:r>
          </a:p>
          <a:p>
            <a:pPr lvl="1"/>
            <a:endParaRPr lang="en-US" dirty="0" smtClean="0"/>
          </a:p>
        </p:txBody>
      </p:sp>
    </p:spTree>
    <p:extLst>
      <p:ext uri="{BB962C8B-B14F-4D97-AF65-F5344CB8AC3E}">
        <p14:creationId xmlns:p14="http://schemas.microsoft.com/office/powerpoint/2010/main" val="9498160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 y="228600"/>
            <a:ext cx="17526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Official Series Descriptions (OSDs)</a:t>
            </a:r>
            <a:endParaRPr lang="en-US" dirty="0">
              <a:solidFill>
                <a:schemeClr val="tx1"/>
              </a:solidFill>
            </a:endParaRPr>
          </a:p>
        </p:txBody>
      </p:sp>
      <p:grpSp>
        <p:nvGrpSpPr>
          <p:cNvPr id="3" name="Group 2"/>
          <p:cNvGrpSpPr/>
          <p:nvPr/>
        </p:nvGrpSpPr>
        <p:grpSpPr>
          <a:xfrm>
            <a:off x="1943100" y="228600"/>
            <a:ext cx="6972300" cy="914400"/>
            <a:chOff x="1943100" y="228600"/>
            <a:chExt cx="6972300" cy="914400"/>
          </a:xfrm>
        </p:grpSpPr>
        <p:sp>
          <p:nvSpPr>
            <p:cNvPr id="6" name="Rounded Rectangle 5"/>
            <p:cNvSpPr/>
            <p:nvPr/>
          </p:nvSpPr>
          <p:spPr>
            <a:xfrm>
              <a:off x="2971800" y="228600"/>
              <a:ext cx="59436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Contained typical soil profiles with genetic horizons </a:t>
              </a:r>
            </a:p>
            <a:p>
              <a:pPr algn="ctr"/>
              <a:r>
                <a:rPr lang="en-US" dirty="0" smtClean="0"/>
                <a:t>(A/</a:t>
              </a:r>
              <a:r>
                <a:rPr lang="en-US" dirty="0" err="1" smtClean="0"/>
                <a:t>Ap</a:t>
              </a:r>
              <a:r>
                <a:rPr lang="en-US" dirty="0" smtClean="0"/>
                <a:t>, </a:t>
              </a:r>
              <a:r>
                <a:rPr lang="en-US" dirty="0" err="1" smtClean="0"/>
                <a:t>Bt</a:t>
              </a:r>
              <a:r>
                <a:rPr lang="en-US" dirty="0" smtClean="0"/>
                <a:t>…Cr, R and Laboratory Data)</a:t>
              </a:r>
              <a:endParaRPr lang="en-US" dirty="0"/>
            </a:p>
          </p:txBody>
        </p:sp>
        <p:cxnSp>
          <p:nvCxnSpPr>
            <p:cNvPr id="14" name="Straight Connector 13"/>
            <p:cNvCxnSpPr>
              <a:stCxn id="5" idx="3"/>
              <a:endCxn id="6" idx="1"/>
            </p:cNvCxnSpPr>
            <p:nvPr/>
          </p:nvCxnSpPr>
          <p:spPr>
            <a:xfrm>
              <a:off x="1943100" y="685800"/>
              <a:ext cx="10287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52400" y="1143000"/>
            <a:ext cx="8763000" cy="4704895"/>
            <a:chOff x="152400" y="1143000"/>
            <a:chExt cx="8763000" cy="4704895"/>
          </a:xfrm>
        </p:grpSpPr>
        <p:sp>
          <p:nvSpPr>
            <p:cNvPr id="4" name="Flowchart: Decision 3"/>
            <p:cNvSpPr/>
            <p:nvPr/>
          </p:nvSpPr>
          <p:spPr>
            <a:xfrm>
              <a:off x="266700" y="4781095"/>
              <a:ext cx="1600200" cy="10668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SOI 5 Forms</a:t>
              </a:r>
              <a:endParaRPr lang="en-US" dirty="0"/>
            </a:p>
          </p:txBody>
        </p:sp>
        <p:sp>
          <p:nvSpPr>
            <p:cNvPr id="7" name="Rectangle 6"/>
            <p:cNvSpPr/>
            <p:nvPr/>
          </p:nvSpPr>
          <p:spPr>
            <a:xfrm>
              <a:off x="152400" y="2514600"/>
              <a:ext cx="18288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Transferred to</a:t>
              </a:r>
              <a:endParaRPr lang="en-US" dirty="0">
                <a:solidFill>
                  <a:schemeClr val="tx1"/>
                </a:solidFill>
              </a:endParaRPr>
            </a:p>
          </p:txBody>
        </p:sp>
        <p:sp>
          <p:nvSpPr>
            <p:cNvPr id="8" name="Rounded Rectangle 7"/>
            <p:cNvSpPr/>
            <p:nvPr/>
          </p:nvSpPr>
          <p:spPr>
            <a:xfrm>
              <a:off x="2971800" y="1371600"/>
              <a:ext cx="5943600" cy="251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National Guidelines (National Survey Handbook- NSH, 1983) developed to convert genetic horizons to similar layers (L1..L6) based on interpretations.</a:t>
              </a:r>
            </a:p>
            <a:p>
              <a:pPr algn="ctr"/>
              <a:r>
                <a:rPr lang="en-US" dirty="0" smtClean="0"/>
                <a:t>However, some states customized (fine tuned) the soil property ranges from the NSH to fill in Soil Interpretations Record (aka SOI-5).</a:t>
              </a:r>
            </a:p>
            <a:p>
              <a:pPr algn="ctr"/>
              <a:r>
                <a:rPr lang="en-US" dirty="0" smtClean="0"/>
                <a:t>Idaho example:</a:t>
              </a:r>
            </a:p>
            <a:p>
              <a:pPr algn="ctr"/>
              <a:r>
                <a:rPr lang="en-US" dirty="0" smtClean="0"/>
                <a:t>Liquid Limit/Plasticity Index and CEC</a:t>
              </a:r>
            </a:p>
          </p:txBody>
        </p:sp>
        <p:cxnSp>
          <p:nvCxnSpPr>
            <p:cNvPr id="16" name="Straight Arrow Connector 15"/>
            <p:cNvCxnSpPr>
              <a:stCxn id="5" idx="2"/>
            </p:cNvCxnSpPr>
            <p:nvPr/>
          </p:nvCxnSpPr>
          <p:spPr>
            <a:xfrm>
              <a:off x="1066800" y="1143000"/>
              <a:ext cx="0" cy="1371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a:endCxn id="4" idx="0"/>
            </p:cNvCxnSpPr>
            <p:nvPr/>
          </p:nvCxnSpPr>
          <p:spPr>
            <a:xfrm>
              <a:off x="1066800" y="2895600"/>
              <a:ext cx="0" cy="18854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866900" y="3694331"/>
            <a:ext cx="7048500" cy="2953664"/>
            <a:chOff x="1866900" y="3694331"/>
            <a:chExt cx="7048500" cy="2953664"/>
          </a:xfrm>
        </p:grpSpPr>
        <p:sp>
          <p:nvSpPr>
            <p:cNvPr id="9" name="Rounded Rectangle 8"/>
            <p:cNvSpPr/>
            <p:nvPr/>
          </p:nvSpPr>
          <p:spPr>
            <a:xfrm>
              <a:off x="2971800" y="3980995"/>
              <a:ext cx="5943600" cy="2667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Examples:</a:t>
              </a:r>
            </a:p>
            <a:p>
              <a:r>
                <a:rPr lang="en-US" dirty="0" smtClean="0"/>
                <a:t>	OSD			</a:t>
              </a:r>
              <a:r>
                <a:rPr lang="en-US" dirty="0" smtClean="0">
                  <a:solidFill>
                    <a:schemeClr val="tx1"/>
                  </a:solidFill>
                </a:rPr>
                <a:t>SOI-5</a:t>
              </a:r>
            </a:p>
            <a:p>
              <a:r>
                <a:rPr lang="en-US" dirty="0" smtClean="0"/>
                <a:t>Horizon Thickness  OM (%)     	</a:t>
              </a:r>
              <a:r>
                <a:rPr lang="en-US" dirty="0" smtClean="0">
                  <a:solidFill>
                    <a:schemeClr val="tx1"/>
                  </a:solidFill>
                </a:rPr>
                <a:t>Layer   Thickness    OM (%)</a:t>
              </a:r>
            </a:p>
            <a:p>
              <a:r>
                <a:rPr lang="en-US" dirty="0" err="1" smtClean="0"/>
                <a:t>Ap</a:t>
              </a:r>
              <a:r>
                <a:rPr lang="en-US" dirty="0" smtClean="0"/>
                <a:t>               0-5 	4.4</a:t>
              </a:r>
            </a:p>
            <a:p>
              <a:r>
                <a:rPr lang="en-US" dirty="0" smtClean="0"/>
                <a:t>A1               5-15	3.6</a:t>
              </a:r>
            </a:p>
            <a:p>
              <a:endParaRPr lang="en-US" dirty="0" smtClean="0"/>
            </a:p>
            <a:p>
              <a:r>
                <a:rPr lang="en-US" dirty="0" err="1" smtClean="0"/>
                <a:t>Ap</a:t>
              </a:r>
              <a:r>
                <a:rPr lang="en-US" dirty="0" smtClean="0"/>
                <a:t>	  0-10	4.6</a:t>
              </a:r>
            </a:p>
            <a:p>
              <a:r>
                <a:rPr lang="en-US" dirty="0" smtClean="0"/>
                <a:t>… 	   …</a:t>
              </a:r>
            </a:p>
            <a:p>
              <a:r>
                <a:rPr lang="en-US" dirty="0" smtClean="0"/>
                <a:t>A6	  170-200	 n/a</a:t>
              </a:r>
              <a:endParaRPr lang="en-US" dirty="0"/>
            </a:p>
          </p:txBody>
        </p:sp>
        <p:sp>
          <p:nvSpPr>
            <p:cNvPr id="10" name="Right Brace 9"/>
            <p:cNvSpPr/>
            <p:nvPr/>
          </p:nvSpPr>
          <p:spPr>
            <a:xfrm>
              <a:off x="5410200" y="4876800"/>
              <a:ext cx="304800" cy="57150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ight Brace 30"/>
            <p:cNvSpPr/>
            <p:nvPr/>
          </p:nvSpPr>
          <p:spPr>
            <a:xfrm>
              <a:off x="5417126" y="5715000"/>
              <a:ext cx="297873" cy="858982"/>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6019800" y="5040868"/>
              <a:ext cx="457200" cy="369332"/>
            </a:xfrm>
            <a:prstGeom prst="rect">
              <a:avLst/>
            </a:prstGeom>
            <a:noFill/>
          </p:spPr>
          <p:txBody>
            <a:bodyPr wrap="square" rtlCol="0">
              <a:spAutoFit/>
            </a:bodyPr>
            <a:lstStyle/>
            <a:p>
              <a:r>
                <a:rPr lang="en-US" dirty="0" smtClean="0"/>
                <a:t>L1</a:t>
              </a:r>
              <a:endParaRPr lang="en-US" dirty="0"/>
            </a:p>
          </p:txBody>
        </p:sp>
        <p:sp>
          <p:nvSpPr>
            <p:cNvPr id="12" name="TextBox 11"/>
            <p:cNvSpPr txBox="1"/>
            <p:nvPr/>
          </p:nvSpPr>
          <p:spPr>
            <a:xfrm>
              <a:off x="6705600" y="5029200"/>
              <a:ext cx="609600" cy="369332"/>
            </a:xfrm>
            <a:prstGeom prst="rect">
              <a:avLst/>
            </a:prstGeom>
            <a:noFill/>
          </p:spPr>
          <p:txBody>
            <a:bodyPr wrap="square" rtlCol="0">
              <a:spAutoFit/>
            </a:bodyPr>
            <a:lstStyle/>
            <a:p>
              <a:r>
                <a:rPr lang="en-US" dirty="0" smtClean="0"/>
                <a:t>0-15</a:t>
              </a:r>
              <a:endParaRPr lang="en-US" dirty="0"/>
            </a:p>
          </p:txBody>
        </p:sp>
        <p:sp>
          <p:nvSpPr>
            <p:cNvPr id="30" name="TextBox 29"/>
            <p:cNvSpPr txBox="1"/>
            <p:nvPr/>
          </p:nvSpPr>
          <p:spPr>
            <a:xfrm>
              <a:off x="7620000" y="5029200"/>
              <a:ext cx="609600" cy="369332"/>
            </a:xfrm>
            <a:prstGeom prst="rect">
              <a:avLst/>
            </a:prstGeom>
            <a:noFill/>
          </p:spPr>
          <p:txBody>
            <a:bodyPr wrap="square" rtlCol="0">
              <a:spAutoFit/>
            </a:bodyPr>
            <a:lstStyle/>
            <a:p>
              <a:r>
                <a:rPr lang="en-US" dirty="0" smtClean="0"/>
                <a:t>4.0</a:t>
              </a:r>
              <a:endParaRPr lang="en-US" dirty="0"/>
            </a:p>
          </p:txBody>
        </p:sp>
        <p:sp>
          <p:nvSpPr>
            <p:cNvPr id="32" name="TextBox 31"/>
            <p:cNvSpPr txBox="1"/>
            <p:nvPr/>
          </p:nvSpPr>
          <p:spPr>
            <a:xfrm>
              <a:off x="6019800" y="5955268"/>
              <a:ext cx="457200" cy="369332"/>
            </a:xfrm>
            <a:prstGeom prst="rect">
              <a:avLst/>
            </a:prstGeom>
            <a:noFill/>
          </p:spPr>
          <p:txBody>
            <a:bodyPr wrap="square" rtlCol="0">
              <a:spAutoFit/>
            </a:bodyPr>
            <a:lstStyle/>
            <a:p>
              <a:r>
                <a:rPr lang="en-US" dirty="0" smtClean="0"/>
                <a:t>L1</a:t>
              </a:r>
              <a:endParaRPr lang="en-US" dirty="0"/>
            </a:p>
          </p:txBody>
        </p:sp>
        <p:sp>
          <p:nvSpPr>
            <p:cNvPr id="33" name="TextBox 32"/>
            <p:cNvSpPr txBox="1"/>
            <p:nvPr/>
          </p:nvSpPr>
          <p:spPr>
            <a:xfrm>
              <a:off x="6629400" y="5955268"/>
              <a:ext cx="838200" cy="369332"/>
            </a:xfrm>
            <a:prstGeom prst="rect">
              <a:avLst/>
            </a:prstGeom>
            <a:noFill/>
          </p:spPr>
          <p:txBody>
            <a:bodyPr wrap="square" rtlCol="0">
              <a:spAutoFit/>
            </a:bodyPr>
            <a:lstStyle/>
            <a:p>
              <a:r>
                <a:rPr lang="en-US" dirty="0" smtClean="0"/>
                <a:t>0-200</a:t>
              </a:r>
              <a:endParaRPr lang="en-US" dirty="0"/>
            </a:p>
          </p:txBody>
        </p:sp>
        <p:sp>
          <p:nvSpPr>
            <p:cNvPr id="34" name="TextBox 33"/>
            <p:cNvSpPr txBox="1"/>
            <p:nvPr/>
          </p:nvSpPr>
          <p:spPr>
            <a:xfrm>
              <a:off x="7620000" y="5955268"/>
              <a:ext cx="609600" cy="369332"/>
            </a:xfrm>
            <a:prstGeom prst="rect">
              <a:avLst/>
            </a:prstGeom>
            <a:noFill/>
          </p:spPr>
          <p:txBody>
            <a:bodyPr wrap="square" rtlCol="0">
              <a:spAutoFit/>
            </a:bodyPr>
            <a:lstStyle/>
            <a:p>
              <a:r>
                <a:rPr lang="en-US" dirty="0" smtClean="0"/>
                <a:t>4.6</a:t>
              </a:r>
              <a:endParaRPr lang="en-US" dirty="0"/>
            </a:p>
          </p:txBody>
        </p:sp>
        <p:sp>
          <p:nvSpPr>
            <p:cNvPr id="39" name="Donut 38"/>
            <p:cNvSpPr/>
            <p:nvPr/>
          </p:nvSpPr>
          <p:spPr>
            <a:xfrm>
              <a:off x="3733800" y="3694331"/>
              <a:ext cx="533400" cy="496669"/>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Donut 39"/>
            <p:cNvSpPr/>
            <p:nvPr/>
          </p:nvSpPr>
          <p:spPr>
            <a:xfrm>
              <a:off x="7696200" y="3694331"/>
              <a:ext cx="533400" cy="496669"/>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3" name="Straight Connector 42"/>
            <p:cNvCxnSpPr>
              <a:stCxn id="4" idx="3"/>
              <a:endCxn id="9" idx="1"/>
            </p:cNvCxnSpPr>
            <p:nvPr/>
          </p:nvCxnSpPr>
          <p:spPr>
            <a:xfrm>
              <a:off x="1866900" y="5314495"/>
              <a:ext cx="11049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a:grpSpLocks noChangeAspect="1"/>
          </p:cNvGrpSpPr>
          <p:nvPr/>
        </p:nvGrpSpPr>
        <p:grpSpPr bwMode="auto">
          <a:xfrm>
            <a:off x="1592" y="6291407"/>
            <a:ext cx="1220788" cy="565150"/>
            <a:chOff x="4944" y="28"/>
            <a:chExt cx="769" cy="356"/>
          </a:xfrm>
        </p:grpSpPr>
        <p:sp>
          <p:nvSpPr>
            <p:cNvPr id="24" name="AutoShape 8"/>
            <p:cNvSpPr>
              <a:spLocks noChangeAspect="1" noChangeArrowheads="1" noTextEdit="1"/>
            </p:cNvSpPr>
            <p:nvPr/>
          </p:nvSpPr>
          <p:spPr bwMode="auto">
            <a:xfrm>
              <a:off x="4944" y="28"/>
              <a:ext cx="768"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24"/>
            <p:cNvSpPr>
              <a:spLocks noEditPoints="1"/>
            </p:cNvSpPr>
            <p:nvPr/>
          </p:nvSpPr>
          <p:spPr bwMode="auto">
            <a:xfrm>
              <a:off x="5293" y="31"/>
              <a:ext cx="417" cy="287"/>
            </a:xfrm>
            <a:custGeom>
              <a:avLst/>
              <a:gdLst>
                <a:gd name="T0" fmla="*/ 31 w 835"/>
                <a:gd name="T1" fmla="*/ 139 h 573"/>
                <a:gd name="T2" fmla="*/ 347 w 835"/>
                <a:gd name="T3" fmla="*/ 12 h 573"/>
                <a:gd name="T4" fmla="*/ 381 w 835"/>
                <a:gd name="T5" fmla="*/ 54 h 573"/>
                <a:gd name="T6" fmla="*/ 398 w 835"/>
                <a:gd name="T7" fmla="*/ 138 h 573"/>
                <a:gd name="T8" fmla="*/ 387 w 835"/>
                <a:gd name="T9" fmla="*/ 253 h 573"/>
                <a:gd name="T10" fmla="*/ 336 w 835"/>
                <a:gd name="T11" fmla="*/ 311 h 573"/>
                <a:gd name="T12" fmla="*/ 369 w 835"/>
                <a:gd name="T13" fmla="*/ 384 h 573"/>
                <a:gd name="T14" fmla="*/ 343 w 835"/>
                <a:gd name="T15" fmla="*/ 416 h 573"/>
                <a:gd name="T16" fmla="*/ 316 w 835"/>
                <a:gd name="T17" fmla="*/ 336 h 573"/>
                <a:gd name="T18" fmla="*/ 254 w 835"/>
                <a:gd name="T19" fmla="*/ 318 h 573"/>
                <a:gd name="T20" fmla="*/ 336 w 835"/>
                <a:gd name="T21" fmla="*/ 247 h 573"/>
                <a:gd name="T22" fmla="*/ 365 w 835"/>
                <a:gd name="T23" fmla="*/ 199 h 573"/>
                <a:gd name="T24" fmla="*/ 367 w 835"/>
                <a:gd name="T25" fmla="*/ 138 h 573"/>
                <a:gd name="T26" fmla="*/ 343 w 835"/>
                <a:gd name="T27" fmla="*/ 83 h 573"/>
                <a:gd name="T28" fmla="*/ 630 w 835"/>
                <a:gd name="T29" fmla="*/ 407 h 573"/>
                <a:gd name="T30" fmla="*/ 586 w 835"/>
                <a:gd name="T31" fmla="*/ 545 h 573"/>
                <a:gd name="T32" fmla="*/ 516 w 835"/>
                <a:gd name="T33" fmla="*/ 569 h 573"/>
                <a:gd name="T34" fmla="*/ 462 w 835"/>
                <a:gd name="T35" fmla="*/ 495 h 573"/>
                <a:gd name="T36" fmla="*/ 439 w 835"/>
                <a:gd name="T37" fmla="*/ 343 h 573"/>
                <a:gd name="T38" fmla="*/ 443 w 835"/>
                <a:gd name="T39" fmla="*/ 168 h 573"/>
                <a:gd name="T40" fmla="*/ 481 w 835"/>
                <a:gd name="T41" fmla="*/ 43 h 573"/>
                <a:gd name="T42" fmla="*/ 541 w 835"/>
                <a:gd name="T43" fmla="*/ 0 h 573"/>
                <a:gd name="T44" fmla="*/ 600 w 835"/>
                <a:gd name="T45" fmla="*/ 53 h 573"/>
                <a:gd name="T46" fmla="*/ 596 w 835"/>
                <a:gd name="T47" fmla="*/ 170 h 573"/>
                <a:gd name="T48" fmla="*/ 569 w 835"/>
                <a:gd name="T49" fmla="*/ 85 h 573"/>
                <a:gd name="T50" fmla="*/ 522 w 835"/>
                <a:gd name="T51" fmla="*/ 72 h 573"/>
                <a:gd name="T52" fmla="*/ 483 w 835"/>
                <a:gd name="T53" fmla="*/ 136 h 573"/>
                <a:gd name="T54" fmla="*/ 467 w 835"/>
                <a:gd name="T55" fmla="*/ 243 h 573"/>
                <a:gd name="T56" fmla="*/ 472 w 835"/>
                <a:gd name="T57" fmla="*/ 378 h 573"/>
                <a:gd name="T58" fmla="*/ 495 w 835"/>
                <a:gd name="T59" fmla="*/ 474 h 573"/>
                <a:gd name="T60" fmla="*/ 538 w 835"/>
                <a:gd name="T61" fmla="*/ 506 h 573"/>
                <a:gd name="T62" fmla="*/ 582 w 835"/>
                <a:gd name="T63" fmla="*/ 463 h 573"/>
                <a:gd name="T64" fmla="*/ 660 w 835"/>
                <a:gd name="T65" fmla="*/ 378 h 573"/>
                <a:gd name="T66" fmla="*/ 697 w 835"/>
                <a:gd name="T67" fmla="*/ 446 h 573"/>
                <a:gd name="T68" fmla="*/ 739 w 835"/>
                <a:gd name="T69" fmla="*/ 503 h 573"/>
                <a:gd name="T70" fmla="*/ 790 w 835"/>
                <a:gd name="T71" fmla="*/ 480 h 573"/>
                <a:gd name="T72" fmla="*/ 806 w 835"/>
                <a:gd name="T73" fmla="*/ 417 h 573"/>
                <a:gd name="T74" fmla="*/ 800 w 835"/>
                <a:gd name="T75" fmla="*/ 367 h 573"/>
                <a:gd name="T76" fmla="*/ 762 w 835"/>
                <a:gd name="T77" fmla="*/ 324 h 573"/>
                <a:gd name="T78" fmla="*/ 707 w 835"/>
                <a:gd name="T79" fmla="*/ 285 h 573"/>
                <a:gd name="T80" fmla="*/ 678 w 835"/>
                <a:gd name="T81" fmla="*/ 232 h 573"/>
                <a:gd name="T82" fmla="*/ 669 w 835"/>
                <a:gd name="T83" fmla="*/ 153 h 573"/>
                <a:gd name="T84" fmla="*/ 680 w 835"/>
                <a:gd name="T85" fmla="*/ 71 h 573"/>
                <a:gd name="T86" fmla="*/ 713 w 835"/>
                <a:gd name="T87" fmla="*/ 12 h 573"/>
                <a:gd name="T88" fmla="*/ 763 w 835"/>
                <a:gd name="T89" fmla="*/ 3 h 573"/>
                <a:gd name="T90" fmla="*/ 806 w 835"/>
                <a:gd name="T91" fmla="*/ 46 h 573"/>
                <a:gd name="T92" fmla="*/ 828 w 835"/>
                <a:gd name="T93" fmla="*/ 131 h 573"/>
                <a:gd name="T94" fmla="*/ 793 w 835"/>
                <a:gd name="T95" fmla="*/ 117 h 573"/>
                <a:gd name="T96" fmla="*/ 759 w 835"/>
                <a:gd name="T97" fmla="*/ 69 h 573"/>
                <a:gd name="T98" fmla="*/ 712 w 835"/>
                <a:gd name="T99" fmla="*/ 85 h 573"/>
                <a:gd name="T100" fmla="*/ 698 w 835"/>
                <a:gd name="T101" fmla="*/ 150 h 573"/>
                <a:gd name="T102" fmla="*/ 708 w 835"/>
                <a:gd name="T103" fmla="*/ 204 h 573"/>
                <a:gd name="T104" fmla="*/ 765 w 835"/>
                <a:gd name="T105" fmla="*/ 249 h 573"/>
                <a:gd name="T106" fmla="*/ 810 w 835"/>
                <a:gd name="T107" fmla="*/ 292 h 573"/>
                <a:gd name="T108" fmla="*/ 832 w 835"/>
                <a:gd name="T109" fmla="*/ 366 h 573"/>
                <a:gd name="T110" fmla="*/ 830 w 835"/>
                <a:gd name="T111" fmla="*/ 463 h 573"/>
                <a:gd name="T112" fmla="*/ 806 w 835"/>
                <a:gd name="T113" fmla="*/ 540 h 573"/>
                <a:gd name="T114" fmla="*/ 759 w 835"/>
                <a:gd name="T115" fmla="*/ 573 h 573"/>
                <a:gd name="T116" fmla="*/ 703 w 835"/>
                <a:gd name="T117" fmla="*/ 551 h 573"/>
                <a:gd name="T118" fmla="*/ 669 w 835"/>
                <a:gd name="T119" fmla="*/ 4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5" h="573">
                  <a:moveTo>
                    <a:pt x="0" y="565"/>
                  </a:moveTo>
                  <a:lnTo>
                    <a:pt x="0" y="8"/>
                  </a:lnTo>
                  <a:lnTo>
                    <a:pt x="32" y="8"/>
                  </a:lnTo>
                  <a:lnTo>
                    <a:pt x="144" y="439"/>
                  </a:lnTo>
                  <a:lnTo>
                    <a:pt x="144" y="8"/>
                  </a:lnTo>
                  <a:lnTo>
                    <a:pt x="174" y="8"/>
                  </a:lnTo>
                  <a:lnTo>
                    <a:pt x="174" y="565"/>
                  </a:lnTo>
                  <a:lnTo>
                    <a:pt x="141" y="565"/>
                  </a:lnTo>
                  <a:lnTo>
                    <a:pt x="31" y="139"/>
                  </a:lnTo>
                  <a:lnTo>
                    <a:pt x="31" y="565"/>
                  </a:lnTo>
                  <a:lnTo>
                    <a:pt x="0" y="565"/>
                  </a:lnTo>
                  <a:close/>
                  <a:moveTo>
                    <a:pt x="224" y="565"/>
                  </a:moveTo>
                  <a:lnTo>
                    <a:pt x="224" y="8"/>
                  </a:lnTo>
                  <a:lnTo>
                    <a:pt x="320" y="8"/>
                  </a:lnTo>
                  <a:lnTo>
                    <a:pt x="327" y="8"/>
                  </a:lnTo>
                  <a:lnTo>
                    <a:pt x="334" y="10"/>
                  </a:lnTo>
                  <a:lnTo>
                    <a:pt x="341" y="11"/>
                  </a:lnTo>
                  <a:lnTo>
                    <a:pt x="347" y="12"/>
                  </a:lnTo>
                  <a:lnTo>
                    <a:pt x="353" y="15"/>
                  </a:lnTo>
                  <a:lnTo>
                    <a:pt x="357" y="17"/>
                  </a:lnTo>
                  <a:lnTo>
                    <a:pt x="362" y="19"/>
                  </a:lnTo>
                  <a:lnTo>
                    <a:pt x="365" y="22"/>
                  </a:lnTo>
                  <a:lnTo>
                    <a:pt x="368" y="26"/>
                  </a:lnTo>
                  <a:lnTo>
                    <a:pt x="372" y="33"/>
                  </a:lnTo>
                  <a:lnTo>
                    <a:pt x="375" y="39"/>
                  </a:lnTo>
                  <a:lnTo>
                    <a:pt x="378" y="46"/>
                  </a:lnTo>
                  <a:lnTo>
                    <a:pt x="381" y="54"/>
                  </a:lnTo>
                  <a:lnTo>
                    <a:pt x="384" y="63"/>
                  </a:lnTo>
                  <a:lnTo>
                    <a:pt x="387" y="71"/>
                  </a:lnTo>
                  <a:lnTo>
                    <a:pt x="389" y="79"/>
                  </a:lnTo>
                  <a:lnTo>
                    <a:pt x="391" y="88"/>
                  </a:lnTo>
                  <a:lnTo>
                    <a:pt x="393" y="97"/>
                  </a:lnTo>
                  <a:lnTo>
                    <a:pt x="394" y="107"/>
                  </a:lnTo>
                  <a:lnTo>
                    <a:pt x="396" y="117"/>
                  </a:lnTo>
                  <a:lnTo>
                    <a:pt x="397" y="128"/>
                  </a:lnTo>
                  <a:lnTo>
                    <a:pt x="398" y="138"/>
                  </a:lnTo>
                  <a:lnTo>
                    <a:pt x="399" y="149"/>
                  </a:lnTo>
                  <a:lnTo>
                    <a:pt x="399" y="160"/>
                  </a:lnTo>
                  <a:lnTo>
                    <a:pt x="399" y="174"/>
                  </a:lnTo>
                  <a:lnTo>
                    <a:pt x="398" y="189"/>
                  </a:lnTo>
                  <a:lnTo>
                    <a:pt x="397" y="203"/>
                  </a:lnTo>
                  <a:lnTo>
                    <a:pt x="395" y="216"/>
                  </a:lnTo>
                  <a:lnTo>
                    <a:pt x="393" y="229"/>
                  </a:lnTo>
                  <a:lnTo>
                    <a:pt x="390" y="241"/>
                  </a:lnTo>
                  <a:lnTo>
                    <a:pt x="387" y="253"/>
                  </a:lnTo>
                  <a:lnTo>
                    <a:pt x="384" y="263"/>
                  </a:lnTo>
                  <a:lnTo>
                    <a:pt x="380" y="273"/>
                  </a:lnTo>
                  <a:lnTo>
                    <a:pt x="375" y="281"/>
                  </a:lnTo>
                  <a:lnTo>
                    <a:pt x="370" y="288"/>
                  </a:lnTo>
                  <a:lnTo>
                    <a:pt x="365" y="295"/>
                  </a:lnTo>
                  <a:lnTo>
                    <a:pt x="358" y="302"/>
                  </a:lnTo>
                  <a:lnTo>
                    <a:pt x="352" y="306"/>
                  </a:lnTo>
                  <a:lnTo>
                    <a:pt x="345" y="310"/>
                  </a:lnTo>
                  <a:lnTo>
                    <a:pt x="336" y="311"/>
                  </a:lnTo>
                  <a:lnTo>
                    <a:pt x="343" y="318"/>
                  </a:lnTo>
                  <a:lnTo>
                    <a:pt x="347" y="325"/>
                  </a:lnTo>
                  <a:lnTo>
                    <a:pt x="351" y="334"/>
                  </a:lnTo>
                  <a:lnTo>
                    <a:pt x="354" y="341"/>
                  </a:lnTo>
                  <a:lnTo>
                    <a:pt x="357" y="348"/>
                  </a:lnTo>
                  <a:lnTo>
                    <a:pt x="361" y="356"/>
                  </a:lnTo>
                  <a:lnTo>
                    <a:pt x="364" y="364"/>
                  </a:lnTo>
                  <a:lnTo>
                    <a:pt x="367" y="374"/>
                  </a:lnTo>
                  <a:lnTo>
                    <a:pt x="369" y="384"/>
                  </a:lnTo>
                  <a:lnTo>
                    <a:pt x="372" y="394"/>
                  </a:lnTo>
                  <a:lnTo>
                    <a:pt x="375" y="405"/>
                  </a:lnTo>
                  <a:lnTo>
                    <a:pt x="377" y="416"/>
                  </a:lnTo>
                  <a:lnTo>
                    <a:pt x="415" y="565"/>
                  </a:lnTo>
                  <a:lnTo>
                    <a:pt x="380" y="565"/>
                  </a:lnTo>
                  <a:lnTo>
                    <a:pt x="352" y="449"/>
                  </a:lnTo>
                  <a:lnTo>
                    <a:pt x="349" y="438"/>
                  </a:lnTo>
                  <a:lnTo>
                    <a:pt x="346" y="427"/>
                  </a:lnTo>
                  <a:lnTo>
                    <a:pt x="343" y="416"/>
                  </a:lnTo>
                  <a:lnTo>
                    <a:pt x="340" y="406"/>
                  </a:lnTo>
                  <a:lnTo>
                    <a:pt x="338" y="396"/>
                  </a:lnTo>
                  <a:lnTo>
                    <a:pt x="335" y="388"/>
                  </a:lnTo>
                  <a:lnTo>
                    <a:pt x="333" y="381"/>
                  </a:lnTo>
                  <a:lnTo>
                    <a:pt x="331" y="374"/>
                  </a:lnTo>
                  <a:lnTo>
                    <a:pt x="327" y="363"/>
                  </a:lnTo>
                  <a:lnTo>
                    <a:pt x="322" y="353"/>
                  </a:lnTo>
                  <a:lnTo>
                    <a:pt x="319" y="343"/>
                  </a:lnTo>
                  <a:lnTo>
                    <a:pt x="316" y="336"/>
                  </a:lnTo>
                  <a:lnTo>
                    <a:pt x="312" y="331"/>
                  </a:lnTo>
                  <a:lnTo>
                    <a:pt x="309" y="327"/>
                  </a:lnTo>
                  <a:lnTo>
                    <a:pt x="306" y="324"/>
                  </a:lnTo>
                  <a:lnTo>
                    <a:pt x="304" y="323"/>
                  </a:lnTo>
                  <a:lnTo>
                    <a:pt x="301" y="323"/>
                  </a:lnTo>
                  <a:lnTo>
                    <a:pt x="297" y="320"/>
                  </a:lnTo>
                  <a:lnTo>
                    <a:pt x="293" y="318"/>
                  </a:lnTo>
                  <a:lnTo>
                    <a:pt x="287" y="318"/>
                  </a:lnTo>
                  <a:lnTo>
                    <a:pt x="254" y="318"/>
                  </a:lnTo>
                  <a:lnTo>
                    <a:pt x="254" y="565"/>
                  </a:lnTo>
                  <a:lnTo>
                    <a:pt x="224" y="565"/>
                  </a:lnTo>
                  <a:close/>
                  <a:moveTo>
                    <a:pt x="254" y="250"/>
                  </a:moveTo>
                  <a:lnTo>
                    <a:pt x="314" y="250"/>
                  </a:lnTo>
                  <a:lnTo>
                    <a:pt x="319" y="250"/>
                  </a:lnTo>
                  <a:lnTo>
                    <a:pt x="324" y="250"/>
                  </a:lnTo>
                  <a:lnTo>
                    <a:pt x="328" y="249"/>
                  </a:lnTo>
                  <a:lnTo>
                    <a:pt x="333" y="249"/>
                  </a:lnTo>
                  <a:lnTo>
                    <a:pt x="336" y="247"/>
                  </a:lnTo>
                  <a:lnTo>
                    <a:pt x="341" y="246"/>
                  </a:lnTo>
                  <a:lnTo>
                    <a:pt x="344" y="245"/>
                  </a:lnTo>
                  <a:lnTo>
                    <a:pt x="346" y="243"/>
                  </a:lnTo>
                  <a:lnTo>
                    <a:pt x="352" y="238"/>
                  </a:lnTo>
                  <a:lnTo>
                    <a:pt x="357" y="229"/>
                  </a:lnTo>
                  <a:lnTo>
                    <a:pt x="361" y="221"/>
                  </a:lnTo>
                  <a:lnTo>
                    <a:pt x="363" y="210"/>
                  </a:lnTo>
                  <a:lnTo>
                    <a:pt x="364" y="204"/>
                  </a:lnTo>
                  <a:lnTo>
                    <a:pt x="365" y="199"/>
                  </a:lnTo>
                  <a:lnTo>
                    <a:pt x="366" y="193"/>
                  </a:lnTo>
                  <a:lnTo>
                    <a:pt x="367" y="188"/>
                  </a:lnTo>
                  <a:lnTo>
                    <a:pt x="368" y="182"/>
                  </a:lnTo>
                  <a:lnTo>
                    <a:pt x="368" y="177"/>
                  </a:lnTo>
                  <a:lnTo>
                    <a:pt x="369" y="170"/>
                  </a:lnTo>
                  <a:lnTo>
                    <a:pt x="369" y="164"/>
                  </a:lnTo>
                  <a:lnTo>
                    <a:pt x="369" y="154"/>
                  </a:lnTo>
                  <a:lnTo>
                    <a:pt x="368" y="146"/>
                  </a:lnTo>
                  <a:lnTo>
                    <a:pt x="367" y="138"/>
                  </a:lnTo>
                  <a:lnTo>
                    <a:pt x="366" y="129"/>
                  </a:lnTo>
                  <a:lnTo>
                    <a:pt x="365" y="121"/>
                  </a:lnTo>
                  <a:lnTo>
                    <a:pt x="363" y="114"/>
                  </a:lnTo>
                  <a:lnTo>
                    <a:pt x="360" y="107"/>
                  </a:lnTo>
                  <a:lnTo>
                    <a:pt x="358" y="101"/>
                  </a:lnTo>
                  <a:lnTo>
                    <a:pt x="355" y="96"/>
                  </a:lnTo>
                  <a:lnTo>
                    <a:pt x="352" y="92"/>
                  </a:lnTo>
                  <a:lnTo>
                    <a:pt x="348" y="88"/>
                  </a:lnTo>
                  <a:lnTo>
                    <a:pt x="343" y="83"/>
                  </a:lnTo>
                  <a:lnTo>
                    <a:pt x="338" y="79"/>
                  </a:lnTo>
                  <a:lnTo>
                    <a:pt x="332" y="78"/>
                  </a:lnTo>
                  <a:lnTo>
                    <a:pt x="327" y="75"/>
                  </a:lnTo>
                  <a:lnTo>
                    <a:pt x="322" y="75"/>
                  </a:lnTo>
                  <a:lnTo>
                    <a:pt x="254" y="75"/>
                  </a:lnTo>
                  <a:lnTo>
                    <a:pt x="254" y="250"/>
                  </a:lnTo>
                  <a:close/>
                  <a:moveTo>
                    <a:pt x="603" y="367"/>
                  </a:moveTo>
                  <a:lnTo>
                    <a:pt x="633" y="385"/>
                  </a:lnTo>
                  <a:lnTo>
                    <a:pt x="630" y="407"/>
                  </a:lnTo>
                  <a:lnTo>
                    <a:pt x="627" y="428"/>
                  </a:lnTo>
                  <a:lnTo>
                    <a:pt x="624" y="448"/>
                  </a:lnTo>
                  <a:lnTo>
                    <a:pt x="619" y="467"/>
                  </a:lnTo>
                  <a:lnTo>
                    <a:pt x="615" y="484"/>
                  </a:lnTo>
                  <a:lnTo>
                    <a:pt x="610" y="499"/>
                  </a:lnTo>
                  <a:lnTo>
                    <a:pt x="605" y="512"/>
                  </a:lnTo>
                  <a:lnTo>
                    <a:pt x="598" y="524"/>
                  </a:lnTo>
                  <a:lnTo>
                    <a:pt x="592" y="535"/>
                  </a:lnTo>
                  <a:lnTo>
                    <a:pt x="586" y="545"/>
                  </a:lnTo>
                  <a:lnTo>
                    <a:pt x="580" y="553"/>
                  </a:lnTo>
                  <a:lnTo>
                    <a:pt x="573" y="560"/>
                  </a:lnTo>
                  <a:lnTo>
                    <a:pt x="565" y="566"/>
                  </a:lnTo>
                  <a:lnTo>
                    <a:pt x="557" y="570"/>
                  </a:lnTo>
                  <a:lnTo>
                    <a:pt x="549" y="572"/>
                  </a:lnTo>
                  <a:lnTo>
                    <a:pt x="541" y="573"/>
                  </a:lnTo>
                  <a:lnTo>
                    <a:pt x="532" y="573"/>
                  </a:lnTo>
                  <a:lnTo>
                    <a:pt x="524" y="570"/>
                  </a:lnTo>
                  <a:lnTo>
                    <a:pt x="516" y="569"/>
                  </a:lnTo>
                  <a:lnTo>
                    <a:pt x="509" y="565"/>
                  </a:lnTo>
                  <a:lnTo>
                    <a:pt x="502" y="560"/>
                  </a:lnTo>
                  <a:lnTo>
                    <a:pt x="495" y="553"/>
                  </a:lnTo>
                  <a:lnTo>
                    <a:pt x="489" y="548"/>
                  </a:lnTo>
                  <a:lnTo>
                    <a:pt x="483" y="540"/>
                  </a:lnTo>
                  <a:lnTo>
                    <a:pt x="478" y="530"/>
                  </a:lnTo>
                  <a:lnTo>
                    <a:pt x="473" y="520"/>
                  </a:lnTo>
                  <a:lnTo>
                    <a:pt x="467" y="508"/>
                  </a:lnTo>
                  <a:lnTo>
                    <a:pt x="462" y="495"/>
                  </a:lnTo>
                  <a:lnTo>
                    <a:pt x="458" y="481"/>
                  </a:lnTo>
                  <a:lnTo>
                    <a:pt x="454" y="467"/>
                  </a:lnTo>
                  <a:lnTo>
                    <a:pt x="451" y="452"/>
                  </a:lnTo>
                  <a:lnTo>
                    <a:pt x="448" y="435"/>
                  </a:lnTo>
                  <a:lnTo>
                    <a:pt x="446" y="417"/>
                  </a:lnTo>
                  <a:lnTo>
                    <a:pt x="443" y="399"/>
                  </a:lnTo>
                  <a:lnTo>
                    <a:pt x="441" y="381"/>
                  </a:lnTo>
                  <a:lnTo>
                    <a:pt x="440" y="362"/>
                  </a:lnTo>
                  <a:lnTo>
                    <a:pt x="439" y="343"/>
                  </a:lnTo>
                  <a:lnTo>
                    <a:pt x="438" y="324"/>
                  </a:lnTo>
                  <a:lnTo>
                    <a:pt x="437" y="305"/>
                  </a:lnTo>
                  <a:lnTo>
                    <a:pt x="437" y="285"/>
                  </a:lnTo>
                  <a:lnTo>
                    <a:pt x="437" y="264"/>
                  </a:lnTo>
                  <a:lnTo>
                    <a:pt x="438" y="243"/>
                  </a:lnTo>
                  <a:lnTo>
                    <a:pt x="439" y="224"/>
                  </a:lnTo>
                  <a:lnTo>
                    <a:pt x="440" y="204"/>
                  </a:lnTo>
                  <a:lnTo>
                    <a:pt x="441" y="186"/>
                  </a:lnTo>
                  <a:lnTo>
                    <a:pt x="443" y="168"/>
                  </a:lnTo>
                  <a:lnTo>
                    <a:pt x="446" y="152"/>
                  </a:lnTo>
                  <a:lnTo>
                    <a:pt x="448" y="135"/>
                  </a:lnTo>
                  <a:lnTo>
                    <a:pt x="452" y="118"/>
                  </a:lnTo>
                  <a:lnTo>
                    <a:pt x="456" y="103"/>
                  </a:lnTo>
                  <a:lnTo>
                    <a:pt x="460" y="89"/>
                  </a:lnTo>
                  <a:lnTo>
                    <a:pt x="465" y="76"/>
                  </a:lnTo>
                  <a:lnTo>
                    <a:pt x="470" y="64"/>
                  </a:lnTo>
                  <a:lnTo>
                    <a:pt x="476" y="53"/>
                  </a:lnTo>
                  <a:lnTo>
                    <a:pt x="481" y="43"/>
                  </a:lnTo>
                  <a:lnTo>
                    <a:pt x="486" y="33"/>
                  </a:lnTo>
                  <a:lnTo>
                    <a:pt x="492" y="26"/>
                  </a:lnTo>
                  <a:lnTo>
                    <a:pt x="499" y="19"/>
                  </a:lnTo>
                  <a:lnTo>
                    <a:pt x="505" y="14"/>
                  </a:lnTo>
                  <a:lnTo>
                    <a:pt x="512" y="8"/>
                  </a:lnTo>
                  <a:lnTo>
                    <a:pt x="519" y="6"/>
                  </a:lnTo>
                  <a:lnTo>
                    <a:pt x="526" y="3"/>
                  </a:lnTo>
                  <a:lnTo>
                    <a:pt x="533" y="0"/>
                  </a:lnTo>
                  <a:lnTo>
                    <a:pt x="541" y="0"/>
                  </a:lnTo>
                  <a:lnTo>
                    <a:pt x="549" y="1"/>
                  </a:lnTo>
                  <a:lnTo>
                    <a:pt x="556" y="3"/>
                  </a:lnTo>
                  <a:lnTo>
                    <a:pt x="564" y="6"/>
                  </a:lnTo>
                  <a:lnTo>
                    <a:pt x="571" y="11"/>
                  </a:lnTo>
                  <a:lnTo>
                    <a:pt x="577" y="17"/>
                  </a:lnTo>
                  <a:lnTo>
                    <a:pt x="584" y="24"/>
                  </a:lnTo>
                  <a:lnTo>
                    <a:pt x="590" y="32"/>
                  </a:lnTo>
                  <a:lnTo>
                    <a:pt x="595" y="42"/>
                  </a:lnTo>
                  <a:lnTo>
                    <a:pt x="600" y="53"/>
                  </a:lnTo>
                  <a:lnTo>
                    <a:pt x="607" y="65"/>
                  </a:lnTo>
                  <a:lnTo>
                    <a:pt x="611" y="79"/>
                  </a:lnTo>
                  <a:lnTo>
                    <a:pt x="616" y="95"/>
                  </a:lnTo>
                  <a:lnTo>
                    <a:pt x="620" y="110"/>
                  </a:lnTo>
                  <a:lnTo>
                    <a:pt x="623" y="128"/>
                  </a:lnTo>
                  <a:lnTo>
                    <a:pt x="626" y="145"/>
                  </a:lnTo>
                  <a:lnTo>
                    <a:pt x="629" y="164"/>
                  </a:lnTo>
                  <a:lnTo>
                    <a:pt x="598" y="184"/>
                  </a:lnTo>
                  <a:lnTo>
                    <a:pt x="596" y="170"/>
                  </a:lnTo>
                  <a:lnTo>
                    <a:pt x="593" y="156"/>
                  </a:lnTo>
                  <a:lnTo>
                    <a:pt x="591" y="143"/>
                  </a:lnTo>
                  <a:lnTo>
                    <a:pt x="588" y="132"/>
                  </a:lnTo>
                  <a:lnTo>
                    <a:pt x="585" y="121"/>
                  </a:lnTo>
                  <a:lnTo>
                    <a:pt x="582" y="113"/>
                  </a:lnTo>
                  <a:lnTo>
                    <a:pt x="579" y="104"/>
                  </a:lnTo>
                  <a:lnTo>
                    <a:pt x="576" y="97"/>
                  </a:lnTo>
                  <a:lnTo>
                    <a:pt x="572" y="90"/>
                  </a:lnTo>
                  <a:lnTo>
                    <a:pt x="569" y="85"/>
                  </a:lnTo>
                  <a:lnTo>
                    <a:pt x="565" y="79"/>
                  </a:lnTo>
                  <a:lnTo>
                    <a:pt x="560" y="75"/>
                  </a:lnTo>
                  <a:lnTo>
                    <a:pt x="556" y="72"/>
                  </a:lnTo>
                  <a:lnTo>
                    <a:pt x="551" y="69"/>
                  </a:lnTo>
                  <a:lnTo>
                    <a:pt x="545" y="67"/>
                  </a:lnTo>
                  <a:lnTo>
                    <a:pt x="540" y="67"/>
                  </a:lnTo>
                  <a:lnTo>
                    <a:pt x="533" y="67"/>
                  </a:lnTo>
                  <a:lnTo>
                    <a:pt x="527" y="69"/>
                  </a:lnTo>
                  <a:lnTo>
                    <a:pt x="522" y="72"/>
                  </a:lnTo>
                  <a:lnTo>
                    <a:pt x="516" y="75"/>
                  </a:lnTo>
                  <a:lnTo>
                    <a:pt x="511" y="79"/>
                  </a:lnTo>
                  <a:lnTo>
                    <a:pt x="506" y="85"/>
                  </a:lnTo>
                  <a:lnTo>
                    <a:pt x="502" y="90"/>
                  </a:lnTo>
                  <a:lnTo>
                    <a:pt x="498" y="97"/>
                  </a:lnTo>
                  <a:lnTo>
                    <a:pt x="494" y="106"/>
                  </a:lnTo>
                  <a:lnTo>
                    <a:pt x="490" y="115"/>
                  </a:lnTo>
                  <a:lnTo>
                    <a:pt x="486" y="125"/>
                  </a:lnTo>
                  <a:lnTo>
                    <a:pt x="483" y="136"/>
                  </a:lnTo>
                  <a:lnTo>
                    <a:pt x="480" y="147"/>
                  </a:lnTo>
                  <a:lnTo>
                    <a:pt x="478" y="158"/>
                  </a:lnTo>
                  <a:lnTo>
                    <a:pt x="476" y="170"/>
                  </a:lnTo>
                  <a:lnTo>
                    <a:pt x="475" y="181"/>
                  </a:lnTo>
                  <a:lnTo>
                    <a:pt x="473" y="192"/>
                  </a:lnTo>
                  <a:lnTo>
                    <a:pt x="472" y="204"/>
                  </a:lnTo>
                  <a:lnTo>
                    <a:pt x="469" y="217"/>
                  </a:lnTo>
                  <a:lnTo>
                    <a:pt x="468" y="229"/>
                  </a:lnTo>
                  <a:lnTo>
                    <a:pt x="467" y="243"/>
                  </a:lnTo>
                  <a:lnTo>
                    <a:pt x="467" y="257"/>
                  </a:lnTo>
                  <a:lnTo>
                    <a:pt x="466" y="271"/>
                  </a:lnTo>
                  <a:lnTo>
                    <a:pt x="466" y="285"/>
                  </a:lnTo>
                  <a:lnTo>
                    <a:pt x="466" y="302"/>
                  </a:lnTo>
                  <a:lnTo>
                    <a:pt x="467" y="318"/>
                  </a:lnTo>
                  <a:lnTo>
                    <a:pt x="467" y="334"/>
                  </a:lnTo>
                  <a:lnTo>
                    <a:pt x="468" y="349"/>
                  </a:lnTo>
                  <a:lnTo>
                    <a:pt x="469" y="364"/>
                  </a:lnTo>
                  <a:lnTo>
                    <a:pt x="472" y="378"/>
                  </a:lnTo>
                  <a:lnTo>
                    <a:pt x="473" y="392"/>
                  </a:lnTo>
                  <a:lnTo>
                    <a:pt x="475" y="405"/>
                  </a:lnTo>
                  <a:lnTo>
                    <a:pt x="477" y="417"/>
                  </a:lnTo>
                  <a:lnTo>
                    <a:pt x="479" y="428"/>
                  </a:lnTo>
                  <a:lnTo>
                    <a:pt x="482" y="439"/>
                  </a:lnTo>
                  <a:lnTo>
                    <a:pt x="485" y="449"/>
                  </a:lnTo>
                  <a:lnTo>
                    <a:pt x="488" y="459"/>
                  </a:lnTo>
                  <a:lnTo>
                    <a:pt x="492" y="466"/>
                  </a:lnTo>
                  <a:lnTo>
                    <a:pt x="495" y="474"/>
                  </a:lnTo>
                  <a:lnTo>
                    <a:pt x="499" y="480"/>
                  </a:lnTo>
                  <a:lnTo>
                    <a:pt x="504" y="485"/>
                  </a:lnTo>
                  <a:lnTo>
                    <a:pt x="508" y="491"/>
                  </a:lnTo>
                  <a:lnTo>
                    <a:pt x="513" y="495"/>
                  </a:lnTo>
                  <a:lnTo>
                    <a:pt x="518" y="499"/>
                  </a:lnTo>
                  <a:lnTo>
                    <a:pt x="522" y="502"/>
                  </a:lnTo>
                  <a:lnTo>
                    <a:pt x="527" y="505"/>
                  </a:lnTo>
                  <a:lnTo>
                    <a:pt x="532" y="506"/>
                  </a:lnTo>
                  <a:lnTo>
                    <a:pt x="538" y="506"/>
                  </a:lnTo>
                  <a:lnTo>
                    <a:pt x="544" y="506"/>
                  </a:lnTo>
                  <a:lnTo>
                    <a:pt x="549" y="503"/>
                  </a:lnTo>
                  <a:lnTo>
                    <a:pt x="554" y="502"/>
                  </a:lnTo>
                  <a:lnTo>
                    <a:pt x="560" y="498"/>
                  </a:lnTo>
                  <a:lnTo>
                    <a:pt x="564" y="492"/>
                  </a:lnTo>
                  <a:lnTo>
                    <a:pt x="569" y="487"/>
                  </a:lnTo>
                  <a:lnTo>
                    <a:pt x="574" y="480"/>
                  </a:lnTo>
                  <a:lnTo>
                    <a:pt x="578" y="471"/>
                  </a:lnTo>
                  <a:lnTo>
                    <a:pt x="582" y="463"/>
                  </a:lnTo>
                  <a:lnTo>
                    <a:pt x="586" y="452"/>
                  </a:lnTo>
                  <a:lnTo>
                    <a:pt x="590" y="442"/>
                  </a:lnTo>
                  <a:lnTo>
                    <a:pt x="593" y="430"/>
                  </a:lnTo>
                  <a:lnTo>
                    <a:pt x="596" y="417"/>
                  </a:lnTo>
                  <a:lnTo>
                    <a:pt x="599" y="402"/>
                  </a:lnTo>
                  <a:lnTo>
                    <a:pt x="601" y="388"/>
                  </a:lnTo>
                  <a:lnTo>
                    <a:pt x="603" y="371"/>
                  </a:lnTo>
                  <a:lnTo>
                    <a:pt x="603" y="367"/>
                  </a:lnTo>
                  <a:close/>
                  <a:moveTo>
                    <a:pt x="660" y="378"/>
                  </a:moveTo>
                  <a:lnTo>
                    <a:pt x="689" y="374"/>
                  </a:lnTo>
                  <a:lnTo>
                    <a:pt x="689" y="385"/>
                  </a:lnTo>
                  <a:lnTo>
                    <a:pt x="690" y="396"/>
                  </a:lnTo>
                  <a:lnTo>
                    <a:pt x="691" y="406"/>
                  </a:lnTo>
                  <a:lnTo>
                    <a:pt x="692" y="416"/>
                  </a:lnTo>
                  <a:lnTo>
                    <a:pt x="693" y="425"/>
                  </a:lnTo>
                  <a:lnTo>
                    <a:pt x="694" y="432"/>
                  </a:lnTo>
                  <a:lnTo>
                    <a:pt x="696" y="441"/>
                  </a:lnTo>
                  <a:lnTo>
                    <a:pt x="697" y="446"/>
                  </a:lnTo>
                  <a:lnTo>
                    <a:pt x="701" y="457"/>
                  </a:lnTo>
                  <a:lnTo>
                    <a:pt x="706" y="470"/>
                  </a:lnTo>
                  <a:lnTo>
                    <a:pt x="711" y="480"/>
                  </a:lnTo>
                  <a:lnTo>
                    <a:pt x="718" y="487"/>
                  </a:lnTo>
                  <a:lnTo>
                    <a:pt x="722" y="491"/>
                  </a:lnTo>
                  <a:lnTo>
                    <a:pt x="726" y="495"/>
                  </a:lnTo>
                  <a:lnTo>
                    <a:pt x="730" y="498"/>
                  </a:lnTo>
                  <a:lnTo>
                    <a:pt x="734" y="501"/>
                  </a:lnTo>
                  <a:lnTo>
                    <a:pt x="739" y="503"/>
                  </a:lnTo>
                  <a:lnTo>
                    <a:pt x="743" y="505"/>
                  </a:lnTo>
                  <a:lnTo>
                    <a:pt x="748" y="506"/>
                  </a:lnTo>
                  <a:lnTo>
                    <a:pt x="752" y="506"/>
                  </a:lnTo>
                  <a:lnTo>
                    <a:pt x="759" y="505"/>
                  </a:lnTo>
                  <a:lnTo>
                    <a:pt x="767" y="503"/>
                  </a:lnTo>
                  <a:lnTo>
                    <a:pt x="774" y="499"/>
                  </a:lnTo>
                  <a:lnTo>
                    <a:pt x="780" y="495"/>
                  </a:lnTo>
                  <a:lnTo>
                    <a:pt x="785" y="488"/>
                  </a:lnTo>
                  <a:lnTo>
                    <a:pt x="790" y="480"/>
                  </a:lnTo>
                  <a:lnTo>
                    <a:pt x="794" y="471"/>
                  </a:lnTo>
                  <a:lnTo>
                    <a:pt x="797" y="462"/>
                  </a:lnTo>
                  <a:lnTo>
                    <a:pt x="799" y="456"/>
                  </a:lnTo>
                  <a:lnTo>
                    <a:pt x="800" y="449"/>
                  </a:lnTo>
                  <a:lnTo>
                    <a:pt x="802" y="444"/>
                  </a:lnTo>
                  <a:lnTo>
                    <a:pt x="803" y="437"/>
                  </a:lnTo>
                  <a:lnTo>
                    <a:pt x="804" y="430"/>
                  </a:lnTo>
                  <a:lnTo>
                    <a:pt x="804" y="424"/>
                  </a:lnTo>
                  <a:lnTo>
                    <a:pt x="806" y="417"/>
                  </a:lnTo>
                  <a:lnTo>
                    <a:pt x="806" y="412"/>
                  </a:lnTo>
                  <a:lnTo>
                    <a:pt x="806" y="406"/>
                  </a:lnTo>
                  <a:lnTo>
                    <a:pt x="806" y="400"/>
                  </a:lnTo>
                  <a:lnTo>
                    <a:pt x="804" y="395"/>
                  </a:lnTo>
                  <a:lnTo>
                    <a:pt x="804" y="388"/>
                  </a:lnTo>
                  <a:lnTo>
                    <a:pt x="803" y="382"/>
                  </a:lnTo>
                  <a:lnTo>
                    <a:pt x="802" y="377"/>
                  </a:lnTo>
                  <a:lnTo>
                    <a:pt x="801" y="371"/>
                  </a:lnTo>
                  <a:lnTo>
                    <a:pt x="800" y="367"/>
                  </a:lnTo>
                  <a:lnTo>
                    <a:pt x="797" y="359"/>
                  </a:lnTo>
                  <a:lnTo>
                    <a:pt x="793" y="350"/>
                  </a:lnTo>
                  <a:lnTo>
                    <a:pt x="787" y="342"/>
                  </a:lnTo>
                  <a:lnTo>
                    <a:pt x="781" y="336"/>
                  </a:lnTo>
                  <a:lnTo>
                    <a:pt x="778" y="335"/>
                  </a:lnTo>
                  <a:lnTo>
                    <a:pt x="775" y="332"/>
                  </a:lnTo>
                  <a:lnTo>
                    <a:pt x="771" y="331"/>
                  </a:lnTo>
                  <a:lnTo>
                    <a:pt x="767" y="327"/>
                  </a:lnTo>
                  <a:lnTo>
                    <a:pt x="762" y="324"/>
                  </a:lnTo>
                  <a:lnTo>
                    <a:pt x="756" y="320"/>
                  </a:lnTo>
                  <a:lnTo>
                    <a:pt x="750" y="316"/>
                  </a:lnTo>
                  <a:lnTo>
                    <a:pt x="743" y="311"/>
                  </a:lnTo>
                  <a:lnTo>
                    <a:pt x="735" y="307"/>
                  </a:lnTo>
                  <a:lnTo>
                    <a:pt x="729" y="303"/>
                  </a:lnTo>
                  <a:lnTo>
                    <a:pt x="722" y="298"/>
                  </a:lnTo>
                  <a:lnTo>
                    <a:pt x="717" y="293"/>
                  </a:lnTo>
                  <a:lnTo>
                    <a:pt x="712" y="289"/>
                  </a:lnTo>
                  <a:lnTo>
                    <a:pt x="707" y="285"/>
                  </a:lnTo>
                  <a:lnTo>
                    <a:pt x="703" y="281"/>
                  </a:lnTo>
                  <a:lnTo>
                    <a:pt x="700" y="278"/>
                  </a:lnTo>
                  <a:lnTo>
                    <a:pt x="696" y="273"/>
                  </a:lnTo>
                  <a:lnTo>
                    <a:pt x="692" y="266"/>
                  </a:lnTo>
                  <a:lnTo>
                    <a:pt x="689" y="260"/>
                  </a:lnTo>
                  <a:lnTo>
                    <a:pt x="685" y="253"/>
                  </a:lnTo>
                  <a:lnTo>
                    <a:pt x="682" y="246"/>
                  </a:lnTo>
                  <a:lnTo>
                    <a:pt x="680" y="239"/>
                  </a:lnTo>
                  <a:lnTo>
                    <a:pt x="678" y="232"/>
                  </a:lnTo>
                  <a:lnTo>
                    <a:pt x="676" y="225"/>
                  </a:lnTo>
                  <a:lnTo>
                    <a:pt x="675" y="218"/>
                  </a:lnTo>
                  <a:lnTo>
                    <a:pt x="673" y="210"/>
                  </a:lnTo>
                  <a:lnTo>
                    <a:pt x="672" y="202"/>
                  </a:lnTo>
                  <a:lnTo>
                    <a:pt x="672" y="192"/>
                  </a:lnTo>
                  <a:lnTo>
                    <a:pt x="670" y="184"/>
                  </a:lnTo>
                  <a:lnTo>
                    <a:pt x="669" y="174"/>
                  </a:lnTo>
                  <a:lnTo>
                    <a:pt x="669" y="163"/>
                  </a:lnTo>
                  <a:lnTo>
                    <a:pt x="669" y="153"/>
                  </a:lnTo>
                  <a:lnTo>
                    <a:pt x="669" y="143"/>
                  </a:lnTo>
                  <a:lnTo>
                    <a:pt x="669" y="133"/>
                  </a:lnTo>
                  <a:lnTo>
                    <a:pt x="670" y="125"/>
                  </a:lnTo>
                  <a:lnTo>
                    <a:pt x="672" y="115"/>
                  </a:lnTo>
                  <a:lnTo>
                    <a:pt x="673" y="106"/>
                  </a:lnTo>
                  <a:lnTo>
                    <a:pt x="674" y="96"/>
                  </a:lnTo>
                  <a:lnTo>
                    <a:pt x="676" y="88"/>
                  </a:lnTo>
                  <a:lnTo>
                    <a:pt x="678" y="79"/>
                  </a:lnTo>
                  <a:lnTo>
                    <a:pt x="680" y="71"/>
                  </a:lnTo>
                  <a:lnTo>
                    <a:pt x="682" y="63"/>
                  </a:lnTo>
                  <a:lnTo>
                    <a:pt x="685" y="54"/>
                  </a:lnTo>
                  <a:lnTo>
                    <a:pt x="688" y="46"/>
                  </a:lnTo>
                  <a:lnTo>
                    <a:pt x="692" y="39"/>
                  </a:lnTo>
                  <a:lnTo>
                    <a:pt x="696" y="33"/>
                  </a:lnTo>
                  <a:lnTo>
                    <a:pt x="700" y="26"/>
                  </a:lnTo>
                  <a:lnTo>
                    <a:pt x="704" y="22"/>
                  </a:lnTo>
                  <a:lnTo>
                    <a:pt x="708" y="17"/>
                  </a:lnTo>
                  <a:lnTo>
                    <a:pt x="713" y="12"/>
                  </a:lnTo>
                  <a:lnTo>
                    <a:pt x="718" y="10"/>
                  </a:lnTo>
                  <a:lnTo>
                    <a:pt x="723" y="6"/>
                  </a:lnTo>
                  <a:lnTo>
                    <a:pt x="729" y="3"/>
                  </a:lnTo>
                  <a:lnTo>
                    <a:pt x="734" y="1"/>
                  </a:lnTo>
                  <a:lnTo>
                    <a:pt x="741" y="0"/>
                  </a:lnTo>
                  <a:lnTo>
                    <a:pt x="746" y="0"/>
                  </a:lnTo>
                  <a:lnTo>
                    <a:pt x="752" y="0"/>
                  </a:lnTo>
                  <a:lnTo>
                    <a:pt x="758" y="1"/>
                  </a:lnTo>
                  <a:lnTo>
                    <a:pt x="763" y="3"/>
                  </a:lnTo>
                  <a:lnTo>
                    <a:pt x="769" y="6"/>
                  </a:lnTo>
                  <a:lnTo>
                    <a:pt x="774" y="8"/>
                  </a:lnTo>
                  <a:lnTo>
                    <a:pt x="779" y="11"/>
                  </a:lnTo>
                  <a:lnTo>
                    <a:pt x="784" y="15"/>
                  </a:lnTo>
                  <a:lnTo>
                    <a:pt x="789" y="19"/>
                  </a:lnTo>
                  <a:lnTo>
                    <a:pt x="793" y="25"/>
                  </a:lnTo>
                  <a:lnTo>
                    <a:pt x="797" y="32"/>
                  </a:lnTo>
                  <a:lnTo>
                    <a:pt x="801" y="39"/>
                  </a:lnTo>
                  <a:lnTo>
                    <a:pt x="806" y="46"/>
                  </a:lnTo>
                  <a:lnTo>
                    <a:pt x="810" y="54"/>
                  </a:lnTo>
                  <a:lnTo>
                    <a:pt x="813" y="63"/>
                  </a:lnTo>
                  <a:lnTo>
                    <a:pt x="816" y="71"/>
                  </a:lnTo>
                  <a:lnTo>
                    <a:pt x="819" y="79"/>
                  </a:lnTo>
                  <a:lnTo>
                    <a:pt x="821" y="89"/>
                  </a:lnTo>
                  <a:lnTo>
                    <a:pt x="823" y="100"/>
                  </a:lnTo>
                  <a:lnTo>
                    <a:pt x="825" y="110"/>
                  </a:lnTo>
                  <a:lnTo>
                    <a:pt x="826" y="121"/>
                  </a:lnTo>
                  <a:lnTo>
                    <a:pt x="828" y="131"/>
                  </a:lnTo>
                  <a:lnTo>
                    <a:pt x="829" y="142"/>
                  </a:lnTo>
                  <a:lnTo>
                    <a:pt x="830" y="153"/>
                  </a:lnTo>
                  <a:lnTo>
                    <a:pt x="830" y="164"/>
                  </a:lnTo>
                  <a:lnTo>
                    <a:pt x="800" y="168"/>
                  </a:lnTo>
                  <a:lnTo>
                    <a:pt x="799" y="157"/>
                  </a:lnTo>
                  <a:lnTo>
                    <a:pt x="798" y="146"/>
                  </a:lnTo>
                  <a:lnTo>
                    <a:pt x="797" y="136"/>
                  </a:lnTo>
                  <a:lnTo>
                    <a:pt x="795" y="127"/>
                  </a:lnTo>
                  <a:lnTo>
                    <a:pt x="793" y="117"/>
                  </a:lnTo>
                  <a:lnTo>
                    <a:pt x="791" y="108"/>
                  </a:lnTo>
                  <a:lnTo>
                    <a:pt x="789" y="101"/>
                  </a:lnTo>
                  <a:lnTo>
                    <a:pt x="786" y="95"/>
                  </a:lnTo>
                  <a:lnTo>
                    <a:pt x="782" y="89"/>
                  </a:lnTo>
                  <a:lnTo>
                    <a:pt x="778" y="83"/>
                  </a:lnTo>
                  <a:lnTo>
                    <a:pt x="774" y="79"/>
                  </a:lnTo>
                  <a:lnTo>
                    <a:pt x="769" y="75"/>
                  </a:lnTo>
                  <a:lnTo>
                    <a:pt x="764" y="71"/>
                  </a:lnTo>
                  <a:lnTo>
                    <a:pt x="759" y="69"/>
                  </a:lnTo>
                  <a:lnTo>
                    <a:pt x="753" y="67"/>
                  </a:lnTo>
                  <a:lnTo>
                    <a:pt x="747" y="67"/>
                  </a:lnTo>
                  <a:lnTo>
                    <a:pt x="741" y="67"/>
                  </a:lnTo>
                  <a:lnTo>
                    <a:pt x="735" y="68"/>
                  </a:lnTo>
                  <a:lnTo>
                    <a:pt x="730" y="69"/>
                  </a:lnTo>
                  <a:lnTo>
                    <a:pt x="725" y="72"/>
                  </a:lnTo>
                  <a:lnTo>
                    <a:pt x="720" y="76"/>
                  </a:lnTo>
                  <a:lnTo>
                    <a:pt x="716" y="81"/>
                  </a:lnTo>
                  <a:lnTo>
                    <a:pt x="712" y="85"/>
                  </a:lnTo>
                  <a:lnTo>
                    <a:pt x="709" y="90"/>
                  </a:lnTo>
                  <a:lnTo>
                    <a:pt x="707" y="96"/>
                  </a:lnTo>
                  <a:lnTo>
                    <a:pt x="705" y="103"/>
                  </a:lnTo>
                  <a:lnTo>
                    <a:pt x="703" y="110"/>
                  </a:lnTo>
                  <a:lnTo>
                    <a:pt x="701" y="118"/>
                  </a:lnTo>
                  <a:lnTo>
                    <a:pt x="700" y="125"/>
                  </a:lnTo>
                  <a:lnTo>
                    <a:pt x="699" y="133"/>
                  </a:lnTo>
                  <a:lnTo>
                    <a:pt x="698" y="142"/>
                  </a:lnTo>
                  <a:lnTo>
                    <a:pt x="698" y="150"/>
                  </a:lnTo>
                  <a:lnTo>
                    <a:pt x="698" y="157"/>
                  </a:lnTo>
                  <a:lnTo>
                    <a:pt x="699" y="164"/>
                  </a:lnTo>
                  <a:lnTo>
                    <a:pt x="699" y="171"/>
                  </a:lnTo>
                  <a:lnTo>
                    <a:pt x="700" y="177"/>
                  </a:lnTo>
                  <a:lnTo>
                    <a:pt x="701" y="184"/>
                  </a:lnTo>
                  <a:lnTo>
                    <a:pt x="703" y="189"/>
                  </a:lnTo>
                  <a:lnTo>
                    <a:pt x="704" y="195"/>
                  </a:lnTo>
                  <a:lnTo>
                    <a:pt x="706" y="199"/>
                  </a:lnTo>
                  <a:lnTo>
                    <a:pt x="708" y="204"/>
                  </a:lnTo>
                  <a:lnTo>
                    <a:pt x="712" y="210"/>
                  </a:lnTo>
                  <a:lnTo>
                    <a:pt x="716" y="216"/>
                  </a:lnTo>
                  <a:lnTo>
                    <a:pt x="721" y="221"/>
                  </a:lnTo>
                  <a:lnTo>
                    <a:pt x="726" y="225"/>
                  </a:lnTo>
                  <a:lnTo>
                    <a:pt x="733" y="231"/>
                  </a:lnTo>
                  <a:lnTo>
                    <a:pt x="741" y="236"/>
                  </a:lnTo>
                  <a:lnTo>
                    <a:pt x="749" y="241"/>
                  </a:lnTo>
                  <a:lnTo>
                    <a:pt x="757" y="245"/>
                  </a:lnTo>
                  <a:lnTo>
                    <a:pt x="765" y="249"/>
                  </a:lnTo>
                  <a:lnTo>
                    <a:pt x="772" y="253"/>
                  </a:lnTo>
                  <a:lnTo>
                    <a:pt x="779" y="259"/>
                  </a:lnTo>
                  <a:lnTo>
                    <a:pt x="784" y="263"/>
                  </a:lnTo>
                  <a:lnTo>
                    <a:pt x="789" y="267"/>
                  </a:lnTo>
                  <a:lnTo>
                    <a:pt x="794" y="271"/>
                  </a:lnTo>
                  <a:lnTo>
                    <a:pt x="797" y="274"/>
                  </a:lnTo>
                  <a:lnTo>
                    <a:pt x="801" y="279"/>
                  </a:lnTo>
                  <a:lnTo>
                    <a:pt x="806" y="285"/>
                  </a:lnTo>
                  <a:lnTo>
                    <a:pt x="810" y="292"/>
                  </a:lnTo>
                  <a:lnTo>
                    <a:pt x="814" y="299"/>
                  </a:lnTo>
                  <a:lnTo>
                    <a:pt x="817" y="306"/>
                  </a:lnTo>
                  <a:lnTo>
                    <a:pt x="820" y="314"/>
                  </a:lnTo>
                  <a:lnTo>
                    <a:pt x="822" y="321"/>
                  </a:lnTo>
                  <a:lnTo>
                    <a:pt x="824" y="330"/>
                  </a:lnTo>
                  <a:lnTo>
                    <a:pt x="826" y="338"/>
                  </a:lnTo>
                  <a:lnTo>
                    <a:pt x="828" y="348"/>
                  </a:lnTo>
                  <a:lnTo>
                    <a:pt x="830" y="356"/>
                  </a:lnTo>
                  <a:lnTo>
                    <a:pt x="832" y="366"/>
                  </a:lnTo>
                  <a:lnTo>
                    <a:pt x="833" y="377"/>
                  </a:lnTo>
                  <a:lnTo>
                    <a:pt x="834" y="387"/>
                  </a:lnTo>
                  <a:lnTo>
                    <a:pt x="835" y="398"/>
                  </a:lnTo>
                  <a:lnTo>
                    <a:pt x="835" y="409"/>
                  </a:lnTo>
                  <a:lnTo>
                    <a:pt x="835" y="420"/>
                  </a:lnTo>
                  <a:lnTo>
                    <a:pt x="834" y="431"/>
                  </a:lnTo>
                  <a:lnTo>
                    <a:pt x="833" y="442"/>
                  </a:lnTo>
                  <a:lnTo>
                    <a:pt x="832" y="453"/>
                  </a:lnTo>
                  <a:lnTo>
                    <a:pt x="830" y="463"/>
                  </a:lnTo>
                  <a:lnTo>
                    <a:pt x="828" y="473"/>
                  </a:lnTo>
                  <a:lnTo>
                    <a:pt x="826" y="483"/>
                  </a:lnTo>
                  <a:lnTo>
                    <a:pt x="824" y="491"/>
                  </a:lnTo>
                  <a:lnTo>
                    <a:pt x="822" y="501"/>
                  </a:lnTo>
                  <a:lnTo>
                    <a:pt x="819" y="509"/>
                  </a:lnTo>
                  <a:lnTo>
                    <a:pt x="816" y="517"/>
                  </a:lnTo>
                  <a:lnTo>
                    <a:pt x="813" y="526"/>
                  </a:lnTo>
                  <a:lnTo>
                    <a:pt x="809" y="534"/>
                  </a:lnTo>
                  <a:lnTo>
                    <a:pt x="806" y="540"/>
                  </a:lnTo>
                  <a:lnTo>
                    <a:pt x="800" y="546"/>
                  </a:lnTo>
                  <a:lnTo>
                    <a:pt x="796" y="551"/>
                  </a:lnTo>
                  <a:lnTo>
                    <a:pt x="791" y="556"/>
                  </a:lnTo>
                  <a:lnTo>
                    <a:pt x="786" y="560"/>
                  </a:lnTo>
                  <a:lnTo>
                    <a:pt x="781" y="563"/>
                  </a:lnTo>
                  <a:lnTo>
                    <a:pt x="776" y="567"/>
                  </a:lnTo>
                  <a:lnTo>
                    <a:pt x="770" y="570"/>
                  </a:lnTo>
                  <a:lnTo>
                    <a:pt x="764" y="572"/>
                  </a:lnTo>
                  <a:lnTo>
                    <a:pt x="759" y="573"/>
                  </a:lnTo>
                  <a:lnTo>
                    <a:pt x="753" y="573"/>
                  </a:lnTo>
                  <a:lnTo>
                    <a:pt x="746" y="573"/>
                  </a:lnTo>
                  <a:lnTo>
                    <a:pt x="739" y="572"/>
                  </a:lnTo>
                  <a:lnTo>
                    <a:pt x="732" y="570"/>
                  </a:lnTo>
                  <a:lnTo>
                    <a:pt x="725" y="567"/>
                  </a:lnTo>
                  <a:lnTo>
                    <a:pt x="719" y="563"/>
                  </a:lnTo>
                  <a:lnTo>
                    <a:pt x="713" y="560"/>
                  </a:lnTo>
                  <a:lnTo>
                    <a:pt x="708" y="556"/>
                  </a:lnTo>
                  <a:lnTo>
                    <a:pt x="703" y="551"/>
                  </a:lnTo>
                  <a:lnTo>
                    <a:pt x="698" y="545"/>
                  </a:lnTo>
                  <a:lnTo>
                    <a:pt x="693" y="538"/>
                  </a:lnTo>
                  <a:lnTo>
                    <a:pt x="689" y="531"/>
                  </a:lnTo>
                  <a:lnTo>
                    <a:pt x="685" y="523"/>
                  </a:lnTo>
                  <a:lnTo>
                    <a:pt x="681" y="514"/>
                  </a:lnTo>
                  <a:lnTo>
                    <a:pt x="677" y="505"/>
                  </a:lnTo>
                  <a:lnTo>
                    <a:pt x="674" y="495"/>
                  </a:lnTo>
                  <a:lnTo>
                    <a:pt x="672" y="484"/>
                  </a:lnTo>
                  <a:lnTo>
                    <a:pt x="669" y="473"/>
                  </a:lnTo>
                  <a:lnTo>
                    <a:pt x="666" y="460"/>
                  </a:lnTo>
                  <a:lnTo>
                    <a:pt x="664" y="446"/>
                  </a:lnTo>
                  <a:lnTo>
                    <a:pt x="663" y="434"/>
                  </a:lnTo>
                  <a:lnTo>
                    <a:pt x="662" y="420"/>
                  </a:lnTo>
                  <a:lnTo>
                    <a:pt x="661" y="406"/>
                  </a:lnTo>
                  <a:lnTo>
                    <a:pt x="660" y="392"/>
                  </a:lnTo>
                  <a:lnTo>
                    <a:pt x="660" y="378"/>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25"/>
            <p:cNvSpPr>
              <a:spLocks/>
            </p:cNvSpPr>
            <p:nvPr/>
          </p:nvSpPr>
          <p:spPr bwMode="auto">
            <a:xfrm>
              <a:off x="5293" y="36"/>
              <a:ext cx="87" cy="278"/>
            </a:xfrm>
            <a:custGeom>
              <a:avLst/>
              <a:gdLst>
                <a:gd name="T0" fmla="*/ 0 w 174"/>
                <a:gd name="T1" fmla="*/ 557 h 557"/>
                <a:gd name="T2" fmla="*/ 0 w 174"/>
                <a:gd name="T3" fmla="*/ 0 h 557"/>
                <a:gd name="T4" fmla="*/ 32 w 174"/>
                <a:gd name="T5" fmla="*/ 0 h 557"/>
                <a:gd name="T6" fmla="*/ 144 w 174"/>
                <a:gd name="T7" fmla="*/ 431 h 557"/>
                <a:gd name="T8" fmla="*/ 144 w 174"/>
                <a:gd name="T9" fmla="*/ 0 h 557"/>
                <a:gd name="T10" fmla="*/ 174 w 174"/>
                <a:gd name="T11" fmla="*/ 0 h 557"/>
                <a:gd name="T12" fmla="*/ 174 w 174"/>
                <a:gd name="T13" fmla="*/ 557 h 557"/>
                <a:gd name="T14" fmla="*/ 141 w 174"/>
                <a:gd name="T15" fmla="*/ 557 h 557"/>
                <a:gd name="T16" fmla="*/ 31 w 174"/>
                <a:gd name="T17" fmla="*/ 131 h 557"/>
                <a:gd name="T18" fmla="*/ 31 w 174"/>
                <a:gd name="T19" fmla="*/ 557 h 557"/>
                <a:gd name="T20" fmla="*/ 0 w 174"/>
                <a:gd name="T21"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557">
                  <a:moveTo>
                    <a:pt x="0" y="557"/>
                  </a:moveTo>
                  <a:lnTo>
                    <a:pt x="0" y="0"/>
                  </a:lnTo>
                  <a:lnTo>
                    <a:pt x="32" y="0"/>
                  </a:lnTo>
                  <a:lnTo>
                    <a:pt x="144" y="431"/>
                  </a:lnTo>
                  <a:lnTo>
                    <a:pt x="144" y="0"/>
                  </a:lnTo>
                  <a:lnTo>
                    <a:pt x="174" y="0"/>
                  </a:lnTo>
                  <a:lnTo>
                    <a:pt x="174" y="557"/>
                  </a:lnTo>
                  <a:lnTo>
                    <a:pt x="141" y="557"/>
                  </a:lnTo>
                  <a:lnTo>
                    <a:pt x="31" y="131"/>
                  </a:lnTo>
                  <a:lnTo>
                    <a:pt x="31" y="557"/>
                  </a:lnTo>
                  <a:lnTo>
                    <a:pt x="0" y="55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p:cNvSpPr>
            <p:nvPr/>
          </p:nvSpPr>
          <p:spPr bwMode="auto">
            <a:xfrm>
              <a:off x="5405" y="36"/>
              <a:ext cx="95" cy="278"/>
            </a:xfrm>
            <a:custGeom>
              <a:avLst/>
              <a:gdLst>
                <a:gd name="T0" fmla="*/ 0 w 191"/>
                <a:gd name="T1" fmla="*/ 0 h 557"/>
                <a:gd name="T2" fmla="*/ 96 w 191"/>
                <a:gd name="T3" fmla="*/ 0 h 557"/>
                <a:gd name="T4" fmla="*/ 110 w 191"/>
                <a:gd name="T5" fmla="*/ 2 h 557"/>
                <a:gd name="T6" fmla="*/ 123 w 191"/>
                <a:gd name="T7" fmla="*/ 4 h 557"/>
                <a:gd name="T8" fmla="*/ 133 w 191"/>
                <a:gd name="T9" fmla="*/ 9 h 557"/>
                <a:gd name="T10" fmla="*/ 141 w 191"/>
                <a:gd name="T11" fmla="*/ 14 h 557"/>
                <a:gd name="T12" fmla="*/ 144 w 191"/>
                <a:gd name="T13" fmla="*/ 18 h 557"/>
                <a:gd name="T14" fmla="*/ 151 w 191"/>
                <a:gd name="T15" fmla="*/ 31 h 557"/>
                <a:gd name="T16" fmla="*/ 157 w 191"/>
                <a:gd name="T17" fmla="*/ 46 h 557"/>
                <a:gd name="T18" fmla="*/ 163 w 191"/>
                <a:gd name="T19" fmla="*/ 63 h 557"/>
                <a:gd name="T20" fmla="*/ 165 w 191"/>
                <a:gd name="T21" fmla="*/ 71 h 557"/>
                <a:gd name="T22" fmla="*/ 169 w 191"/>
                <a:gd name="T23" fmla="*/ 89 h 557"/>
                <a:gd name="T24" fmla="*/ 172 w 191"/>
                <a:gd name="T25" fmla="*/ 109 h 557"/>
                <a:gd name="T26" fmla="*/ 174 w 191"/>
                <a:gd name="T27" fmla="*/ 130 h 557"/>
                <a:gd name="T28" fmla="*/ 175 w 191"/>
                <a:gd name="T29" fmla="*/ 152 h 557"/>
                <a:gd name="T30" fmla="*/ 175 w 191"/>
                <a:gd name="T31" fmla="*/ 166 h 557"/>
                <a:gd name="T32" fmla="*/ 173 w 191"/>
                <a:gd name="T33" fmla="*/ 195 h 557"/>
                <a:gd name="T34" fmla="*/ 169 w 191"/>
                <a:gd name="T35" fmla="*/ 221 h 557"/>
                <a:gd name="T36" fmla="*/ 163 w 191"/>
                <a:gd name="T37" fmla="*/ 245 h 557"/>
                <a:gd name="T38" fmla="*/ 160 w 191"/>
                <a:gd name="T39" fmla="*/ 255 h 557"/>
                <a:gd name="T40" fmla="*/ 151 w 191"/>
                <a:gd name="T41" fmla="*/ 273 h 557"/>
                <a:gd name="T42" fmla="*/ 141 w 191"/>
                <a:gd name="T43" fmla="*/ 287 h 557"/>
                <a:gd name="T44" fmla="*/ 128 w 191"/>
                <a:gd name="T45" fmla="*/ 298 h 557"/>
                <a:gd name="T46" fmla="*/ 112 w 191"/>
                <a:gd name="T47" fmla="*/ 303 h 557"/>
                <a:gd name="T48" fmla="*/ 119 w 191"/>
                <a:gd name="T49" fmla="*/ 310 h 557"/>
                <a:gd name="T50" fmla="*/ 127 w 191"/>
                <a:gd name="T51" fmla="*/ 326 h 557"/>
                <a:gd name="T52" fmla="*/ 130 w 191"/>
                <a:gd name="T53" fmla="*/ 333 h 557"/>
                <a:gd name="T54" fmla="*/ 137 w 191"/>
                <a:gd name="T55" fmla="*/ 348 h 557"/>
                <a:gd name="T56" fmla="*/ 143 w 191"/>
                <a:gd name="T57" fmla="*/ 366 h 557"/>
                <a:gd name="T58" fmla="*/ 148 w 191"/>
                <a:gd name="T59" fmla="*/ 386 h 557"/>
                <a:gd name="T60" fmla="*/ 153 w 191"/>
                <a:gd name="T61" fmla="*/ 408 h 557"/>
                <a:gd name="T62" fmla="*/ 156 w 191"/>
                <a:gd name="T63" fmla="*/ 557 h 557"/>
                <a:gd name="T64" fmla="*/ 128 w 191"/>
                <a:gd name="T65" fmla="*/ 441 h 557"/>
                <a:gd name="T66" fmla="*/ 122 w 191"/>
                <a:gd name="T67" fmla="*/ 419 h 557"/>
                <a:gd name="T68" fmla="*/ 116 w 191"/>
                <a:gd name="T69" fmla="*/ 398 h 557"/>
                <a:gd name="T70" fmla="*/ 111 w 191"/>
                <a:gd name="T71" fmla="*/ 380 h 557"/>
                <a:gd name="T72" fmla="*/ 107 w 191"/>
                <a:gd name="T73" fmla="*/ 366 h 557"/>
                <a:gd name="T74" fmla="*/ 103 w 191"/>
                <a:gd name="T75" fmla="*/ 355 h 557"/>
                <a:gd name="T76" fmla="*/ 95 w 191"/>
                <a:gd name="T77" fmla="*/ 335 h 557"/>
                <a:gd name="T78" fmla="*/ 92 w 191"/>
                <a:gd name="T79" fmla="*/ 328 h 557"/>
                <a:gd name="T80" fmla="*/ 85 w 191"/>
                <a:gd name="T81" fmla="*/ 319 h 557"/>
                <a:gd name="T82" fmla="*/ 80 w 191"/>
                <a:gd name="T83" fmla="*/ 315 h 557"/>
                <a:gd name="T84" fmla="*/ 77 w 191"/>
                <a:gd name="T85" fmla="*/ 315 h 557"/>
                <a:gd name="T86" fmla="*/ 69 w 191"/>
                <a:gd name="T87" fmla="*/ 310 h 557"/>
                <a:gd name="T88" fmla="*/ 30 w 191"/>
                <a:gd name="T89" fmla="*/ 310 h 557"/>
                <a:gd name="T90" fmla="*/ 0 w 191"/>
                <a:gd name="T91"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1" h="557">
                  <a:moveTo>
                    <a:pt x="0" y="557"/>
                  </a:moveTo>
                  <a:lnTo>
                    <a:pt x="0" y="0"/>
                  </a:lnTo>
                  <a:lnTo>
                    <a:pt x="96" y="0"/>
                  </a:lnTo>
                  <a:lnTo>
                    <a:pt x="96" y="0"/>
                  </a:lnTo>
                  <a:lnTo>
                    <a:pt x="103" y="0"/>
                  </a:lnTo>
                  <a:lnTo>
                    <a:pt x="110" y="2"/>
                  </a:lnTo>
                  <a:lnTo>
                    <a:pt x="117" y="3"/>
                  </a:lnTo>
                  <a:lnTo>
                    <a:pt x="123" y="4"/>
                  </a:lnTo>
                  <a:lnTo>
                    <a:pt x="129" y="7"/>
                  </a:lnTo>
                  <a:lnTo>
                    <a:pt x="133" y="9"/>
                  </a:lnTo>
                  <a:lnTo>
                    <a:pt x="138" y="11"/>
                  </a:lnTo>
                  <a:lnTo>
                    <a:pt x="141" y="14"/>
                  </a:lnTo>
                  <a:lnTo>
                    <a:pt x="141" y="14"/>
                  </a:lnTo>
                  <a:lnTo>
                    <a:pt x="144" y="18"/>
                  </a:lnTo>
                  <a:lnTo>
                    <a:pt x="148" y="25"/>
                  </a:lnTo>
                  <a:lnTo>
                    <a:pt x="151" y="31"/>
                  </a:lnTo>
                  <a:lnTo>
                    <a:pt x="154" y="38"/>
                  </a:lnTo>
                  <a:lnTo>
                    <a:pt x="157" y="46"/>
                  </a:lnTo>
                  <a:lnTo>
                    <a:pt x="160" y="55"/>
                  </a:lnTo>
                  <a:lnTo>
                    <a:pt x="163" y="63"/>
                  </a:lnTo>
                  <a:lnTo>
                    <a:pt x="165" y="71"/>
                  </a:lnTo>
                  <a:lnTo>
                    <a:pt x="165" y="71"/>
                  </a:lnTo>
                  <a:lnTo>
                    <a:pt x="167" y="80"/>
                  </a:lnTo>
                  <a:lnTo>
                    <a:pt x="169" y="89"/>
                  </a:lnTo>
                  <a:lnTo>
                    <a:pt x="170" y="99"/>
                  </a:lnTo>
                  <a:lnTo>
                    <a:pt x="172" y="109"/>
                  </a:lnTo>
                  <a:lnTo>
                    <a:pt x="173" y="120"/>
                  </a:lnTo>
                  <a:lnTo>
                    <a:pt x="174" y="130"/>
                  </a:lnTo>
                  <a:lnTo>
                    <a:pt x="175" y="141"/>
                  </a:lnTo>
                  <a:lnTo>
                    <a:pt x="175" y="152"/>
                  </a:lnTo>
                  <a:lnTo>
                    <a:pt x="175" y="152"/>
                  </a:lnTo>
                  <a:lnTo>
                    <a:pt x="175" y="166"/>
                  </a:lnTo>
                  <a:lnTo>
                    <a:pt x="174" y="181"/>
                  </a:lnTo>
                  <a:lnTo>
                    <a:pt x="173" y="195"/>
                  </a:lnTo>
                  <a:lnTo>
                    <a:pt x="171" y="208"/>
                  </a:lnTo>
                  <a:lnTo>
                    <a:pt x="169" y="221"/>
                  </a:lnTo>
                  <a:lnTo>
                    <a:pt x="166" y="233"/>
                  </a:lnTo>
                  <a:lnTo>
                    <a:pt x="163" y="245"/>
                  </a:lnTo>
                  <a:lnTo>
                    <a:pt x="160" y="255"/>
                  </a:lnTo>
                  <a:lnTo>
                    <a:pt x="160" y="255"/>
                  </a:lnTo>
                  <a:lnTo>
                    <a:pt x="156" y="265"/>
                  </a:lnTo>
                  <a:lnTo>
                    <a:pt x="151" y="273"/>
                  </a:lnTo>
                  <a:lnTo>
                    <a:pt x="146" y="280"/>
                  </a:lnTo>
                  <a:lnTo>
                    <a:pt x="141" y="287"/>
                  </a:lnTo>
                  <a:lnTo>
                    <a:pt x="134" y="294"/>
                  </a:lnTo>
                  <a:lnTo>
                    <a:pt x="128" y="298"/>
                  </a:lnTo>
                  <a:lnTo>
                    <a:pt x="121" y="302"/>
                  </a:lnTo>
                  <a:lnTo>
                    <a:pt x="112" y="303"/>
                  </a:lnTo>
                  <a:lnTo>
                    <a:pt x="112" y="303"/>
                  </a:lnTo>
                  <a:lnTo>
                    <a:pt x="119" y="310"/>
                  </a:lnTo>
                  <a:lnTo>
                    <a:pt x="123" y="317"/>
                  </a:lnTo>
                  <a:lnTo>
                    <a:pt x="127" y="326"/>
                  </a:lnTo>
                  <a:lnTo>
                    <a:pt x="130" y="333"/>
                  </a:lnTo>
                  <a:lnTo>
                    <a:pt x="130" y="333"/>
                  </a:lnTo>
                  <a:lnTo>
                    <a:pt x="133" y="340"/>
                  </a:lnTo>
                  <a:lnTo>
                    <a:pt x="137" y="348"/>
                  </a:lnTo>
                  <a:lnTo>
                    <a:pt x="140" y="356"/>
                  </a:lnTo>
                  <a:lnTo>
                    <a:pt x="143" y="366"/>
                  </a:lnTo>
                  <a:lnTo>
                    <a:pt x="145" y="376"/>
                  </a:lnTo>
                  <a:lnTo>
                    <a:pt x="148" y="386"/>
                  </a:lnTo>
                  <a:lnTo>
                    <a:pt x="151" y="397"/>
                  </a:lnTo>
                  <a:lnTo>
                    <a:pt x="153" y="408"/>
                  </a:lnTo>
                  <a:lnTo>
                    <a:pt x="191" y="557"/>
                  </a:lnTo>
                  <a:lnTo>
                    <a:pt x="156" y="557"/>
                  </a:lnTo>
                  <a:lnTo>
                    <a:pt x="128" y="441"/>
                  </a:lnTo>
                  <a:lnTo>
                    <a:pt x="128" y="441"/>
                  </a:lnTo>
                  <a:lnTo>
                    <a:pt x="125" y="430"/>
                  </a:lnTo>
                  <a:lnTo>
                    <a:pt x="122" y="419"/>
                  </a:lnTo>
                  <a:lnTo>
                    <a:pt x="119" y="408"/>
                  </a:lnTo>
                  <a:lnTo>
                    <a:pt x="116" y="398"/>
                  </a:lnTo>
                  <a:lnTo>
                    <a:pt x="114" y="388"/>
                  </a:lnTo>
                  <a:lnTo>
                    <a:pt x="111" y="380"/>
                  </a:lnTo>
                  <a:lnTo>
                    <a:pt x="109" y="373"/>
                  </a:lnTo>
                  <a:lnTo>
                    <a:pt x="107" y="366"/>
                  </a:lnTo>
                  <a:lnTo>
                    <a:pt x="107" y="366"/>
                  </a:lnTo>
                  <a:lnTo>
                    <a:pt x="103" y="355"/>
                  </a:lnTo>
                  <a:lnTo>
                    <a:pt x="98" y="345"/>
                  </a:lnTo>
                  <a:lnTo>
                    <a:pt x="95" y="335"/>
                  </a:lnTo>
                  <a:lnTo>
                    <a:pt x="92" y="328"/>
                  </a:lnTo>
                  <a:lnTo>
                    <a:pt x="92" y="328"/>
                  </a:lnTo>
                  <a:lnTo>
                    <a:pt x="88" y="323"/>
                  </a:lnTo>
                  <a:lnTo>
                    <a:pt x="85" y="319"/>
                  </a:lnTo>
                  <a:lnTo>
                    <a:pt x="82" y="316"/>
                  </a:lnTo>
                  <a:lnTo>
                    <a:pt x="80" y="315"/>
                  </a:lnTo>
                  <a:lnTo>
                    <a:pt x="80" y="315"/>
                  </a:lnTo>
                  <a:lnTo>
                    <a:pt x="77" y="315"/>
                  </a:lnTo>
                  <a:lnTo>
                    <a:pt x="73" y="312"/>
                  </a:lnTo>
                  <a:lnTo>
                    <a:pt x="69" y="310"/>
                  </a:lnTo>
                  <a:lnTo>
                    <a:pt x="63" y="310"/>
                  </a:lnTo>
                  <a:lnTo>
                    <a:pt x="30" y="310"/>
                  </a:lnTo>
                  <a:lnTo>
                    <a:pt x="30" y="557"/>
                  </a:lnTo>
                  <a:lnTo>
                    <a:pt x="0" y="55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27"/>
            <p:cNvSpPr>
              <a:spLocks/>
            </p:cNvSpPr>
            <p:nvPr/>
          </p:nvSpPr>
          <p:spPr bwMode="auto">
            <a:xfrm>
              <a:off x="5420" y="69"/>
              <a:ext cx="57" cy="88"/>
            </a:xfrm>
            <a:custGeom>
              <a:avLst/>
              <a:gdLst>
                <a:gd name="T0" fmla="*/ 0 w 115"/>
                <a:gd name="T1" fmla="*/ 175 h 175"/>
                <a:gd name="T2" fmla="*/ 60 w 115"/>
                <a:gd name="T3" fmla="*/ 175 h 175"/>
                <a:gd name="T4" fmla="*/ 60 w 115"/>
                <a:gd name="T5" fmla="*/ 175 h 175"/>
                <a:gd name="T6" fmla="*/ 65 w 115"/>
                <a:gd name="T7" fmla="*/ 175 h 175"/>
                <a:gd name="T8" fmla="*/ 70 w 115"/>
                <a:gd name="T9" fmla="*/ 175 h 175"/>
                <a:gd name="T10" fmla="*/ 74 w 115"/>
                <a:gd name="T11" fmla="*/ 174 h 175"/>
                <a:gd name="T12" fmla="*/ 79 w 115"/>
                <a:gd name="T13" fmla="*/ 174 h 175"/>
                <a:gd name="T14" fmla="*/ 82 w 115"/>
                <a:gd name="T15" fmla="*/ 172 h 175"/>
                <a:gd name="T16" fmla="*/ 87 w 115"/>
                <a:gd name="T17" fmla="*/ 171 h 175"/>
                <a:gd name="T18" fmla="*/ 90 w 115"/>
                <a:gd name="T19" fmla="*/ 170 h 175"/>
                <a:gd name="T20" fmla="*/ 92 w 115"/>
                <a:gd name="T21" fmla="*/ 168 h 175"/>
                <a:gd name="T22" fmla="*/ 92 w 115"/>
                <a:gd name="T23" fmla="*/ 168 h 175"/>
                <a:gd name="T24" fmla="*/ 98 w 115"/>
                <a:gd name="T25" fmla="*/ 163 h 175"/>
                <a:gd name="T26" fmla="*/ 103 w 115"/>
                <a:gd name="T27" fmla="*/ 154 h 175"/>
                <a:gd name="T28" fmla="*/ 107 w 115"/>
                <a:gd name="T29" fmla="*/ 146 h 175"/>
                <a:gd name="T30" fmla="*/ 109 w 115"/>
                <a:gd name="T31" fmla="*/ 135 h 175"/>
                <a:gd name="T32" fmla="*/ 109 w 115"/>
                <a:gd name="T33" fmla="*/ 135 h 175"/>
                <a:gd name="T34" fmla="*/ 110 w 115"/>
                <a:gd name="T35" fmla="*/ 129 h 175"/>
                <a:gd name="T36" fmla="*/ 111 w 115"/>
                <a:gd name="T37" fmla="*/ 124 h 175"/>
                <a:gd name="T38" fmla="*/ 112 w 115"/>
                <a:gd name="T39" fmla="*/ 118 h 175"/>
                <a:gd name="T40" fmla="*/ 113 w 115"/>
                <a:gd name="T41" fmla="*/ 113 h 175"/>
                <a:gd name="T42" fmla="*/ 114 w 115"/>
                <a:gd name="T43" fmla="*/ 107 h 175"/>
                <a:gd name="T44" fmla="*/ 114 w 115"/>
                <a:gd name="T45" fmla="*/ 102 h 175"/>
                <a:gd name="T46" fmla="*/ 115 w 115"/>
                <a:gd name="T47" fmla="*/ 95 h 175"/>
                <a:gd name="T48" fmla="*/ 115 w 115"/>
                <a:gd name="T49" fmla="*/ 89 h 175"/>
                <a:gd name="T50" fmla="*/ 115 w 115"/>
                <a:gd name="T51" fmla="*/ 89 h 175"/>
                <a:gd name="T52" fmla="*/ 115 w 115"/>
                <a:gd name="T53" fmla="*/ 79 h 175"/>
                <a:gd name="T54" fmla="*/ 114 w 115"/>
                <a:gd name="T55" fmla="*/ 71 h 175"/>
                <a:gd name="T56" fmla="*/ 113 w 115"/>
                <a:gd name="T57" fmla="*/ 63 h 175"/>
                <a:gd name="T58" fmla="*/ 112 w 115"/>
                <a:gd name="T59" fmla="*/ 54 h 175"/>
                <a:gd name="T60" fmla="*/ 111 w 115"/>
                <a:gd name="T61" fmla="*/ 46 h 175"/>
                <a:gd name="T62" fmla="*/ 109 w 115"/>
                <a:gd name="T63" fmla="*/ 39 h 175"/>
                <a:gd name="T64" fmla="*/ 106 w 115"/>
                <a:gd name="T65" fmla="*/ 32 h 175"/>
                <a:gd name="T66" fmla="*/ 104 w 115"/>
                <a:gd name="T67" fmla="*/ 26 h 175"/>
                <a:gd name="T68" fmla="*/ 104 w 115"/>
                <a:gd name="T69" fmla="*/ 26 h 175"/>
                <a:gd name="T70" fmla="*/ 101 w 115"/>
                <a:gd name="T71" fmla="*/ 21 h 175"/>
                <a:gd name="T72" fmla="*/ 98 w 115"/>
                <a:gd name="T73" fmla="*/ 17 h 175"/>
                <a:gd name="T74" fmla="*/ 94 w 115"/>
                <a:gd name="T75" fmla="*/ 13 h 175"/>
                <a:gd name="T76" fmla="*/ 89 w 115"/>
                <a:gd name="T77" fmla="*/ 8 h 175"/>
                <a:gd name="T78" fmla="*/ 84 w 115"/>
                <a:gd name="T79" fmla="*/ 4 h 175"/>
                <a:gd name="T80" fmla="*/ 78 w 115"/>
                <a:gd name="T81" fmla="*/ 3 h 175"/>
                <a:gd name="T82" fmla="*/ 73 w 115"/>
                <a:gd name="T83" fmla="*/ 0 h 175"/>
                <a:gd name="T84" fmla="*/ 68 w 115"/>
                <a:gd name="T85" fmla="*/ 0 h 175"/>
                <a:gd name="T86" fmla="*/ 0 w 115"/>
                <a:gd name="T87" fmla="*/ 0 h 175"/>
                <a:gd name="T88" fmla="*/ 0 w 115"/>
                <a:gd name="T8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 h="175">
                  <a:moveTo>
                    <a:pt x="0" y="175"/>
                  </a:moveTo>
                  <a:lnTo>
                    <a:pt x="60" y="175"/>
                  </a:lnTo>
                  <a:lnTo>
                    <a:pt x="60" y="175"/>
                  </a:lnTo>
                  <a:lnTo>
                    <a:pt x="65" y="175"/>
                  </a:lnTo>
                  <a:lnTo>
                    <a:pt x="70" y="175"/>
                  </a:lnTo>
                  <a:lnTo>
                    <a:pt x="74" y="174"/>
                  </a:lnTo>
                  <a:lnTo>
                    <a:pt x="79" y="174"/>
                  </a:lnTo>
                  <a:lnTo>
                    <a:pt x="82" y="172"/>
                  </a:lnTo>
                  <a:lnTo>
                    <a:pt x="87" y="171"/>
                  </a:lnTo>
                  <a:lnTo>
                    <a:pt x="90" y="170"/>
                  </a:lnTo>
                  <a:lnTo>
                    <a:pt x="92" y="168"/>
                  </a:lnTo>
                  <a:lnTo>
                    <a:pt x="92" y="168"/>
                  </a:lnTo>
                  <a:lnTo>
                    <a:pt x="98" y="163"/>
                  </a:lnTo>
                  <a:lnTo>
                    <a:pt x="103" y="154"/>
                  </a:lnTo>
                  <a:lnTo>
                    <a:pt x="107" y="146"/>
                  </a:lnTo>
                  <a:lnTo>
                    <a:pt x="109" y="135"/>
                  </a:lnTo>
                  <a:lnTo>
                    <a:pt x="109" y="135"/>
                  </a:lnTo>
                  <a:lnTo>
                    <a:pt x="110" y="129"/>
                  </a:lnTo>
                  <a:lnTo>
                    <a:pt x="111" y="124"/>
                  </a:lnTo>
                  <a:lnTo>
                    <a:pt x="112" y="118"/>
                  </a:lnTo>
                  <a:lnTo>
                    <a:pt x="113" y="113"/>
                  </a:lnTo>
                  <a:lnTo>
                    <a:pt x="114" y="107"/>
                  </a:lnTo>
                  <a:lnTo>
                    <a:pt x="114" y="102"/>
                  </a:lnTo>
                  <a:lnTo>
                    <a:pt x="115" y="95"/>
                  </a:lnTo>
                  <a:lnTo>
                    <a:pt x="115" y="89"/>
                  </a:lnTo>
                  <a:lnTo>
                    <a:pt x="115" y="89"/>
                  </a:lnTo>
                  <a:lnTo>
                    <a:pt x="115" y="79"/>
                  </a:lnTo>
                  <a:lnTo>
                    <a:pt x="114" y="71"/>
                  </a:lnTo>
                  <a:lnTo>
                    <a:pt x="113" y="63"/>
                  </a:lnTo>
                  <a:lnTo>
                    <a:pt x="112" y="54"/>
                  </a:lnTo>
                  <a:lnTo>
                    <a:pt x="111" y="46"/>
                  </a:lnTo>
                  <a:lnTo>
                    <a:pt x="109" y="39"/>
                  </a:lnTo>
                  <a:lnTo>
                    <a:pt x="106" y="32"/>
                  </a:lnTo>
                  <a:lnTo>
                    <a:pt x="104" y="26"/>
                  </a:lnTo>
                  <a:lnTo>
                    <a:pt x="104" y="26"/>
                  </a:lnTo>
                  <a:lnTo>
                    <a:pt x="101" y="21"/>
                  </a:lnTo>
                  <a:lnTo>
                    <a:pt x="98" y="17"/>
                  </a:lnTo>
                  <a:lnTo>
                    <a:pt x="94" y="13"/>
                  </a:lnTo>
                  <a:lnTo>
                    <a:pt x="89" y="8"/>
                  </a:lnTo>
                  <a:lnTo>
                    <a:pt x="84" y="4"/>
                  </a:lnTo>
                  <a:lnTo>
                    <a:pt x="78" y="3"/>
                  </a:lnTo>
                  <a:lnTo>
                    <a:pt x="73" y="0"/>
                  </a:lnTo>
                  <a:lnTo>
                    <a:pt x="68" y="0"/>
                  </a:lnTo>
                  <a:lnTo>
                    <a:pt x="0" y="0"/>
                  </a:lnTo>
                  <a:lnTo>
                    <a:pt x="0" y="175"/>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28"/>
            <p:cNvSpPr>
              <a:spLocks/>
            </p:cNvSpPr>
            <p:nvPr/>
          </p:nvSpPr>
          <p:spPr bwMode="auto">
            <a:xfrm>
              <a:off x="5511" y="31"/>
              <a:ext cx="98" cy="287"/>
            </a:xfrm>
            <a:custGeom>
              <a:avLst/>
              <a:gdLst>
                <a:gd name="T0" fmla="*/ 196 w 196"/>
                <a:gd name="T1" fmla="*/ 385 h 573"/>
                <a:gd name="T2" fmla="*/ 187 w 196"/>
                <a:gd name="T3" fmla="*/ 448 h 573"/>
                <a:gd name="T4" fmla="*/ 173 w 196"/>
                <a:gd name="T5" fmla="*/ 499 h 573"/>
                <a:gd name="T6" fmla="*/ 161 w 196"/>
                <a:gd name="T7" fmla="*/ 524 h 573"/>
                <a:gd name="T8" fmla="*/ 143 w 196"/>
                <a:gd name="T9" fmla="*/ 553 h 573"/>
                <a:gd name="T10" fmla="*/ 120 w 196"/>
                <a:gd name="T11" fmla="*/ 570 h 573"/>
                <a:gd name="T12" fmla="*/ 104 w 196"/>
                <a:gd name="T13" fmla="*/ 573 h 573"/>
                <a:gd name="T14" fmla="*/ 79 w 196"/>
                <a:gd name="T15" fmla="*/ 569 h 573"/>
                <a:gd name="T16" fmla="*/ 58 w 196"/>
                <a:gd name="T17" fmla="*/ 553 h 573"/>
                <a:gd name="T18" fmla="*/ 46 w 196"/>
                <a:gd name="T19" fmla="*/ 540 h 573"/>
                <a:gd name="T20" fmla="*/ 30 w 196"/>
                <a:gd name="T21" fmla="*/ 508 h 573"/>
                <a:gd name="T22" fmla="*/ 17 w 196"/>
                <a:gd name="T23" fmla="*/ 467 h 573"/>
                <a:gd name="T24" fmla="*/ 11 w 196"/>
                <a:gd name="T25" fmla="*/ 435 h 573"/>
                <a:gd name="T26" fmla="*/ 4 w 196"/>
                <a:gd name="T27" fmla="*/ 381 h 573"/>
                <a:gd name="T28" fmla="*/ 1 w 196"/>
                <a:gd name="T29" fmla="*/ 324 h 573"/>
                <a:gd name="T30" fmla="*/ 0 w 196"/>
                <a:gd name="T31" fmla="*/ 285 h 573"/>
                <a:gd name="T32" fmla="*/ 2 w 196"/>
                <a:gd name="T33" fmla="*/ 224 h 573"/>
                <a:gd name="T34" fmla="*/ 6 w 196"/>
                <a:gd name="T35" fmla="*/ 168 h 573"/>
                <a:gd name="T36" fmla="*/ 11 w 196"/>
                <a:gd name="T37" fmla="*/ 135 h 573"/>
                <a:gd name="T38" fmla="*/ 23 w 196"/>
                <a:gd name="T39" fmla="*/ 89 h 573"/>
                <a:gd name="T40" fmla="*/ 39 w 196"/>
                <a:gd name="T41" fmla="*/ 53 h 573"/>
                <a:gd name="T42" fmla="*/ 49 w 196"/>
                <a:gd name="T43" fmla="*/ 33 h 573"/>
                <a:gd name="T44" fmla="*/ 68 w 196"/>
                <a:gd name="T45" fmla="*/ 14 h 573"/>
                <a:gd name="T46" fmla="*/ 89 w 196"/>
                <a:gd name="T47" fmla="*/ 3 h 573"/>
                <a:gd name="T48" fmla="*/ 104 w 196"/>
                <a:gd name="T49" fmla="*/ 0 h 573"/>
                <a:gd name="T50" fmla="*/ 127 w 196"/>
                <a:gd name="T51" fmla="*/ 6 h 573"/>
                <a:gd name="T52" fmla="*/ 147 w 196"/>
                <a:gd name="T53" fmla="*/ 24 h 573"/>
                <a:gd name="T54" fmla="*/ 158 w 196"/>
                <a:gd name="T55" fmla="*/ 42 h 573"/>
                <a:gd name="T56" fmla="*/ 174 w 196"/>
                <a:gd name="T57" fmla="*/ 79 h 573"/>
                <a:gd name="T58" fmla="*/ 186 w 196"/>
                <a:gd name="T59" fmla="*/ 128 h 573"/>
                <a:gd name="T60" fmla="*/ 161 w 196"/>
                <a:gd name="T61" fmla="*/ 184 h 573"/>
                <a:gd name="T62" fmla="*/ 156 w 196"/>
                <a:gd name="T63" fmla="*/ 156 h 573"/>
                <a:gd name="T64" fmla="*/ 148 w 196"/>
                <a:gd name="T65" fmla="*/ 121 h 573"/>
                <a:gd name="T66" fmla="*/ 139 w 196"/>
                <a:gd name="T67" fmla="*/ 97 h 573"/>
                <a:gd name="T68" fmla="*/ 132 w 196"/>
                <a:gd name="T69" fmla="*/ 85 h 573"/>
                <a:gd name="T70" fmla="*/ 119 w 196"/>
                <a:gd name="T71" fmla="*/ 72 h 573"/>
                <a:gd name="T72" fmla="*/ 103 w 196"/>
                <a:gd name="T73" fmla="*/ 67 h 573"/>
                <a:gd name="T74" fmla="*/ 90 w 196"/>
                <a:gd name="T75" fmla="*/ 69 h 573"/>
                <a:gd name="T76" fmla="*/ 74 w 196"/>
                <a:gd name="T77" fmla="*/ 79 h 573"/>
                <a:gd name="T78" fmla="*/ 61 w 196"/>
                <a:gd name="T79" fmla="*/ 97 h 573"/>
                <a:gd name="T80" fmla="*/ 53 w 196"/>
                <a:gd name="T81" fmla="*/ 115 h 573"/>
                <a:gd name="T82" fmla="*/ 43 w 196"/>
                <a:gd name="T83" fmla="*/ 147 h 573"/>
                <a:gd name="T84" fmla="*/ 38 w 196"/>
                <a:gd name="T85" fmla="*/ 181 h 573"/>
                <a:gd name="T86" fmla="*/ 35 w 196"/>
                <a:gd name="T87" fmla="*/ 204 h 573"/>
                <a:gd name="T88" fmla="*/ 30 w 196"/>
                <a:gd name="T89" fmla="*/ 243 h 573"/>
                <a:gd name="T90" fmla="*/ 29 w 196"/>
                <a:gd name="T91" fmla="*/ 285 h 573"/>
                <a:gd name="T92" fmla="*/ 30 w 196"/>
                <a:gd name="T93" fmla="*/ 318 h 573"/>
                <a:gd name="T94" fmla="*/ 32 w 196"/>
                <a:gd name="T95" fmla="*/ 364 h 573"/>
                <a:gd name="T96" fmla="*/ 38 w 196"/>
                <a:gd name="T97" fmla="*/ 405 h 573"/>
                <a:gd name="T98" fmla="*/ 42 w 196"/>
                <a:gd name="T99" fmla="*/ 428 h 573"/>
                <a:gd name="T100" fmla="*/ 51 w 196"/>
                <a:gd name="T101" fmla="*/ 459 h 573"/>
                <a:gd name="T102" fmla="*/ 62 w 196"/>
                <a:gd name="T103" fmla="*/ 480 h 573"/>
                <a:gd name="T104" fmla="*/ 71 w 196"/>
                <a:gd name="T105" fmla="*/ 491 h 573"/>
                <a:gd name="T106" fmla="*/ 85 w 196"/>
                <a:gd name="T107" fmla="*/ 502 h 573"/>
                <a:gd name="T108" fmla="*/ 101 w 196"/>
                <a:gd name="T109" fmla="*/ 506 h 573"/>
                <a:gd name="T110" fmla="*/ 112 w 196"/>
                <a:gd name="T111" fmla="*/ 503 h 573"/>
                <a:gd name="T112" fmla="*/ 127 w 196"/>
                <a:gd name="T113" fmla="*/ 492 h 573"/>
                <a:gd name="T114" fmla="*/ 141 w 196"/>
                <a:gd name="T115" fmla="*/ 471 h 573"/>
                <a:gd name="T116" fmla="*/ 149 w 196"/>
                <a:gd name="T117" fmla="*/ 452 h 573"/>
                <a:gd name="T118" fmla="*/ 159 w 196"/>
                <a:gd name="T119" fmla="*/ 417 h 573"/>
                <a:gd name="T120" fmla="*/ 166 w 196"/>
                <a:gd name="T121" fmla="*/ 37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573">
                  <a:moveTo>
                    <a:pt x="166" y="367"/>
                  </a:moveTo>
                  <a:lnTo>
                    <a:pt x="196" y="385"/>
                  </a:lnTo>
                  <a:lnTo>
                    <a:pt x="196" y="385"/>
                  </a:lnTo>
                  <a:lnTo>
                    <a:pt x="193" y="407"/>
                  </a:lnTo>
                  <a:lnTo>
                    <a:pt x="190" y="428"/>
                  </a:lnTo>
                  <a:lnTo>
                    <a:pt x="187" y="448"/>
                  </a:lnTo>
                  <a:lnTo>
                    <a:pt x="182" y="467"/>
                  </a:lnTo>
                  <a:lnTo>
                    <a:pt x="178" y="484"/>
                  </a:lnTo>
                  <a:lnTo>
                    <a:pt x="173" y="499"/>
                  </a:lnTo>
                  <a:lnTo>
                    <a:pt x="168" y="512"/>
                  </a:lnTo>
                  <a:lnTo>
                    <a:pt x="161" y="524"/>
                  </a:lnTo>
                  <a:lnTo>
                    <a:pt x="161" y="524"/>
                  </a:lnTo>
                  <a:lnTo>
                    <a:pt x="155" y="535"/>
                  </a:lnTo>
                  <a:lnTo>
                    <a:pt x="149" y="545"/>
                  </a:lnTo>
                  <a:lnTo>
                    <a:pt x="143" y="553"/>
                  </a:lnTo>
                  <a:lnTo>
                    <a:pt x="136" y="560"/>
                  </a:lnTo>
                  <a:lnTo>
                    <a:pt x="128" y="566"/>
                  </a:lnTo>
                  <a:lnTo>
                    <a:pt x="120" y="570"/>
                  </a:lnTo>
                  <a:lnTo>
                    <a:pt x="112" y="572"/>
                  </a:lnTo>
                  <a:lnTo>
                    <a:pt x="104" y="573"/>
                  </a:lnTo>
                  <a:lnTo>
                    <a:pt x="104" y="573"/>
                  </a:lnTo>
                  <a:lnTo>
                    <a:pt x="95" y="573"/>
                  </a:lnTo>
                  <a:lnTo>
                    <a:pt x="87" y="570"/>
                  </a:lnTo>
                  <a:lnTo>
                    <a:pt x="79" y="569"/>
                  </a:lnTo>
                  <a:lnTo>
                    <a:pt x="72" y="565"/>
                  </a:lnTo>
                  <a:lnTo>
                    <a:pt x="65" y="560"/>
                  </a:lnTo>
                  <a:lnTo>
                    <a:pt x="58" y="553"/>
                  </a:lnTo>
                  <a:lnTo>
                    <a:pt x="52" y="548"/>
                  </a:lnTo>
                  <a:lnTo>
                    <a:pt x="46" y="540"/>
                  </a:lnTo>
                  <a:lnTo>
                    <a:pt x="46" y="540"/>
                  </a:lnTo>
                  <a:lnTo>
                    <a:pt x="41" y="530"/>
                  </a:lnTo>
                  <a:lnTo>
                    <a:pt x="36" y="520"/>
                  </a:lnTo>
                  <a:lnTo>
                    <a:pt x="30" y="508"/>
                  </a:lnTo>
                  <a:lnTo>
                    <a:pt x="25" y="495"/>
                  </a:lnTo>
                  <a:lnTo>
                    <a:pt x="21" y="481"/>
                  </a:lnTo>
                  <a:lnTo>
                    <a:pt x="17" y="467"/>
                  </a:lnTo>
                  <a:lnTo>
                    <a:pt x="14" y="452"/>
                  </a:lnTo>
                  <a:lnTo>
                    <a:pt x="11" y="435"/>
                  </a:lnTo>
                  <a:lnTo>
                    <a:pt x="11" y="435"/>
                  </a:lnTo>
                  <a:lnTo>
                    <a:pt x="9" y="417"/>
                  </a:lnTo>
                  <a:lnTo>
                    <a:pt x="6" y="399"/>
                  </a:lnTo>
                  <a:lnTo>
                    <a:pt x="4" y="381"/>
                  </a:lnTo>
                  <a:lnTo>
                    <a:pt x="3" y="362"/>
                  </a:lnTo>
                  <a:lnTo>
                    <a:pt x="2" y="343"/>
                  </a:lnTo>
                  <a:lnTo>
                    <a:pt x="1" y="324"/>
                  </a:lnTo>
                  <a:lnTo>
                    <a:pt x="0" y="305"/>
                  </a:lnTo>
                  <a:lnTo>
                    <a:pt x="0" y="285"/>
                  </a:lnTo>
                  <a:lnTo>
                    <a:pt x="0" y="285"/>
                  </a:lnTo>
                  <a:lnTo>
                    <a:pt x="0" y="264"/>
                  </a:lnTo>
                  <a:lnTo>
                    <a:pt x="1" y="243"/>
                  </a:lnTo>
                  <a:lnTo>
                    <a:pt x="2" y="224"/>
                  </a:lnTo>
                  <a:lnTo>
                    <a:pt x="3" y="204"/>
                  </a:lnTo>
                  <a:lnTo>
                    <a:pt x="4" y="186"/>
                  </a:lnTo>
                  <a:lnTo>
                    <a:pt x="6" y="168"/>
                  </a:lnTo>
                  <a:lnTo>
                    <a:pt x="9" y="152"/>
                  </a:lnTo>
                  <a:lnTo>
                    <a:pt x="11" y="135"/>
                  </a:lnTo>
                  <a:lnTo>
                    <a:pt x="11" y="135"/>
                  </a:lnTo>
                  <a:lnTo>
                    <a:pt x="15" y="118"/>
                  </a:lnTo>
                  <a:lnTo>
                    <a:pt x="19" y="103"/>
                  </a:lnTo>
                  <a:lnTo>
                    <a:pt x="23" y="89"/>
                  </a:lnTo>
                  <a:lnTo>
                    <a:pt x="28" y="76"/>
                  </a:lnTo>
                  <a:lnTo>
                    <a:pt x="33" y="64"/>
                  </a:lnTo>
                  <a:lnTo>
                    <a:pt x="39" y="53"/>
                  </a:lnTo>
                  <a:lnTo>
                    <a:pt x="44" y="43"/>
                  </a:lnTo>
                  <a:lnTo>
                    <a:pt x="49" y="33"/>
                  </a:lnTo>
                  <a:lnTo>
                    <a:pt x="49" y="33"/>
                  </a:lnTo>
                  <a:lnTo>
                    <a:pt x="55" y="26"/>
                  </a:lnTo>
                  <a:lnTo>
                    <a:pt x="62" y="19"/>
                  </a:lnTo>
                  <a:lnTo>
                    <a:pt x="68" y="14"/>
                  </a:lnTo>
                  <a:lnTo>
                    <a:pt x="75" y="8"/>
                  </a:lnTo>
                  <a:lnTo>
                    <a:pt x="82" y="6"/>
                  </a:lnTo>
                  <a:lnTo>
                    <a:pt x="89" y="3"/>
                  </a:lnTo>
                  <a:lnTo>
                    <a:pt x="96" y="0"/>
                  </a:lnTo>
                  <a:lnTo>
                    <a:pt x="104" y="0"/>
                  </a:lnTo>
                  <a:lnTo>
                    <a:pt x="104" y="0"/>
                  </a:lnTo>
                  <a:lnTo>
                    <a:pt x="112" y="1"/>
                  </a:lnTo>
                  <a:lnTo>
                    <a:pt x="119" y="3"/>
                  </a:lnTo>
                  <a:lnTo>
                    <a:pt x="127" y="6"/>
                  </a:lnTo>
                  <a:lnTo>
                    <a:pt x="134" y="11"/>
                  </a:lnTo>
                  <a:lnTo>
                    <a:pt x="140" y="17"/>
                  </a:lnTo>
                  <a:lnTo>
                    <a:pt x="147" y="24"/>
                  </a:lnTo>
                  <a:lnTo>
                    <a:pt x="153" y="32"/>
                  </a:lnTo>
                  <a:lnTo>
                    <a:pt x="158" y="42"/>
                  </a:lnTo>
                  <a:lnTo>
                    <a:pt x="158" y="42"/>
                  </a:lnTo>
                  <a:lnTo>
                    <a:pt x="163" y="53"/>
                  </a:lnTo>
                  <a:lnTo>
                    <a:pt x="170" y="65"/>
                  </a:lnTo>
                  <a:lnTo>
                    <a:pt x="174" y="79"/>
                  </a:lnTo>
                  <a:lnTo>
                    <a:pt x="179" y="95"/>
                  </a:lnTo>
                  <a:lnTo>
                    <a:pt x="183" y="110"/>
                  </a:lnTo>
                  <a:lnTo>
                    <a:pt x="186" y="128"/>
                  </a:lnTo>
                  <a:lnTo>
                    <a:pt x="189" y="145"/>
                  </a:lnTo>
                  <a:lnTo>
                    <a:pt x="192" y="164"/>
                  </a:lnTo>
                  <a:lnTo>
                    <a:pt x="161" y="184"/>
                  </a:lnTo>
                  <a:lnTo>
                    <a:pt x="161" y="184"/>
                  </a:lnTo>
                  <a:lnTo>
                    <a:pt x="159" y="170"/>
                  </a:lnTo>
                  <a:lnTo>
                    <a:pt x="156" y="156"/>
                  </a:lnTo>
                  <a:lnTo>
                    <a:pt x="154" y="143"/>
                  </a:lnTo>
                  <a:lnTo>
                    <a:pt x="151" y="132"/>
                  </a:lnTo>
                  <a:lnTo>
                    <a:pt x="148" y="121"/>
                  </a:lnTo>
                  <a:lnTo>
                    <a:pt x="145" y="113"/>
                  </a:lnTo>
                  <a:lnTo>
                    <a:pt x="142" y="104"/>
                  </a:lnTo>
                  <a:lnTo>
                    <a:pt x="139" y="97"/>
                  </a:lnTo>
                  <a:lnTo>
                    <a:pt x="139" y="97"/>
                  </a:lnTo>
                  <a:lnTo>
                    <a:pt x="135" y="90"/>
                  </a:lnTo>
                  <a:lnTo>
                    <a:pt x="132" y="85"/>
                  </a:lnTo>
                  <a:lnTo>
                    <a:pt x="128" y="79"/>
                  </a:lnTo>
                  <a:lnTo>
                    <a:pt x="123" y="75"/>
                  </a:lnTo>
                  <a:lnTo>
                    <a:pt x="119" y="72"/>
                  </a:lnTo>
                  <a:lnTo>
                    <a:pt x="114" y="69"/>
                  </a:lnTo>
                  <a:lnTo>
                    <a:pt x="108" y="67"/>
                  </a:lnTo>
                  <a:lnTo>
                    <a:pt x="103" y="67"/>
                  </a:lnTo>
                  <a:lnTo>
                    <a:pt x="103" y="67"/>
                  </a:lnTo>
                  <a:lnTo>
                    <a:pt x="96" y="67"/>
                  </a:lnTo>
                  <a:lnTo>
                    <a:pt x="90" y="69"/>
                  </a:lnTo>
                  <a:lnTo>
                    <a:pt x="85" y="72"/>
                  </a:lnTo>
                  <a:lnTo>
                    <a:pt x="79" y="75"/>
                  </a:lnTo>
                  <a:lnTo>
                    <a:pt x="74" y="79"/>
                  </a:lnTo>
                  <a:lnTo>
                    <a:pt x="69" y="85"/>
                  </a:lnTo>
                  <a:lnTo>
                    <a:pt x="65" y="90"/>
                  </a:lnTo>
                  <a:lnTo>
                    <a:pt x="61" y="97"/>
                  </a:lnTo>
                  <a:lnTo>
                    <a:pt x="61" y="97"/>
                  </a:lnTo>
                  <a:lnTo>
                    <a:pt x="57" y="106"/>
                  </a:lnTo>
                  <a:lnTo>
                    <a:pt x="53" y="115"/>
                  </a:lnTo>
                  <a:lnTo>
                    <a:pt x="49" y="125"/>
                  </a:lnTo>
                  <a:lnTo>
                    <a:pt x="46" y="136"/>
                  </a:lnTo>
                  <a:lnTo>
                    <a:pt x="43" y="147"/>
                  </a:lnTo>
                  <a:lnTo>
                    <a:pt x="41" y="158"/>
                  </a:lnTo>
                  <a:lnTo>
                    <a:pt x="39" y="170"/>
                  </a:lnTo>
                  <a:lnTo>
                    <a:pt x="38" y="181"/>
                  </a:lnTo>
                  <a:lnTo>
                    <a:pt x="38" y="181"/>
                  </a:lnTo>
                  <a:lnTo>
                    <a:pt x="36" y="192"/>
                  </a:lnTo>
                  <a:lnTo>
                    <a:pt x="35" y="204"/>
                  </a:lnTo>
                  <a:lnTo>
                    <a:pt x="32" y="217"/>
                  </a:lnTo>
                  <a:lnTo>
                    <a:pt x="31" y="229"/>
                  </a:lnTo>
                  <a:lnTo>
                    <a:pt x="30" y="243"/>
                  </a:lnTo>
                  <a:lnTo>
                    <a:pt x="30" y="257"/>
                  </a:lnTo>
                  <a:lnTo>
                    <a:pt x="29" y="271"/>
                  </a:lnTo>
                  <a:lnTo>
                    <a:pt x="29" y="285"/>
                  </a:lnTo>
                  <a:lnTo>
                    <a:pt x="29" y="285"/>
                  </a:lnTo>
                  <a:lnTo>
                    <a:pt x="29" y="302"/>
                  </a:lnTo>
                  <a:lnTo>
                    <a:pt x="30" y="318"/>
                  </a:lnTo>
                  <a:lnTo>
                    <a:pt x="30" y="334"/>
                  </a:lnTo>
                  <a:lnTo>
                    <a:pt x="31" y="349"/>
                  </a:lnTo>
                  <a:lnTo>
                    <a:pt x="32" y="364"/>
                  </a:lnTo>
                  <a:lnTo>
                    <a:pt x="35" y="378"/>
                  </a:lnTo>
                  <a:lnTo>
                    <a:pt x="36" y="392"/>
                  </a:lnTo>
                  <a:lnTo>
                    <a:pt x="38" y="405"/>
                  </a:lnTo>
                  <a:lnTo>
                    <a:pt x="38" y="405"/>
                  </a:lnTo>
                  <a:lnTo>
                    <a:pt x="40" y="417"/>
                  </a:lnTo>
                  <a:lnTo>
                    <a:pt x="42" y="428"/>
                  </a:lnTo>
                  <a:lnTo>
                    <a:pt x="45" y="439"/>
                  </a:lnTo>
                  <a:lnTo>
                    <a:pt x="48" y="449"/>
                  </a:lnTo>
                  <a:lnTo>
                    <a:pt x="51" y="459"/>
                  </a:lnTo>
                  <a:lnTo>
                    <a:pt x="55" y="466"/>
                  </a:lnTo>
                  <a:lnTo>
                    <a:pt x="58" y="474"/>
                  </a:lnTo>
                  <a:lnTo>
                    <a:pt x="62" y="480"/>
                  </a:lnTo>
                  <a:lnTo>
                    <a:pt x="62" y="480"/>
                  </a:lnTo>
                  <a:lnTo>
                    <a:pt x="67" y="485"/>
                  </a:lnTo>
                  <a:lnTo>
                    <a:pt x="71" y="491"/>
                  </a:lnTo>
                  <a:lnTo>
                    <a:pt x="76" y="495"/>
                  </a:lnTo>
                  <a:lnTo>
                    <a:pt x="81" y="499"/>
                  </a:lnTo>
                  <a:lnTo>
                    <a:pt x="85" y="502"/>
                  </a:lnTo>
                  <a:lnTo>
                    <a:pt x="90" y="505"/>
                  </a:lnTo>
                  <a:lnTo>
                    <a:pt x="95" y="506"/>
                  </a:lnTo>
                  <a:lnTo>
                    <a:pt x="101" y="506"/>
                  </a:lnTo>
                  <a:lnTo>
                    <a:pt x="101" y="506"/>
                  </a:lnTo>
                  <a:lnTo>
                    <a:pt x="107" y="506"/>
                  </a:lnTo>
                  <a:lnTo>
                    <a:pt x="112" y="503"/>
                  </a:lnTo>
                  <a:lnTo>
                    <a:pt x="117" y="502"/>
                  </a:lnTo>
                  <a:lnTo>
                    <a:pt x="123" y="498"/>
                  </a:lnTo>
                  <a:lnTo>
                    <a:pt x="127" y="492"/>
                  </a:lnTo>
                  <a:lnTo>
                    <a:pt x="132" y="487"/>
                  </a:lnTo>
                  <a:lnTo>
                    <a:pt x="137" y="480"/>
                  </a:lnTo>
                  <a:lnTo>
                    <a:pt x="141" y="471"/>
                  </a:lnTo>
                  <a:lnTo>
                    <a:pt x="141" y="471"/>
                  </a:lnTo>
                  <a:lnTo>
                    <a:pt x="145" y="463"/>
                  </a:lnTo>
                  <a:lnTo>
                    <a:pt x="149" y="452"/>
                  </a:lnTo>
                  <a:lnTo>
                    <a:pt x="153" y="442"/>
                  </a:lnTo>
                  <a:lnTo>
                    <a:pt x="156" y="430"/>
                  </a:lnTo>
                  <a:lnTo>
                    <a:pt x="159" y="417"/>
                  </a:lnTo>
                  <a:lnTo>
                    <a:pt x="162" y="402"/>
                  </a:lnTo>
                  <a:lnTo>
                    <a:pt x="164" y="388"/>
                  </a:lnTo>
                  <a:lnTo>
                    <a:pt x="166" y="371"/>
                  </a:lnTo>
                  <a:lnTo>
                    <a:pt x="166" y="36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5623" y="31"/>
              <a:ext cx="87" cy="287"/>
            </a:xfrm>
            <a:custGeom>
              <a:avLst/>
              <a:gdLst>
                <a:gd name="T0" fmla="*/ 30 w 175"/>
                <a:gd name="T1" fmla="*/ 396 h 573"/>
                <a:gd name="T2" fmla="*/ 36 w 175"/>
                <a:gd name="T3" fmla="*/ 441 h 573"/>
                <a:gd name="T4" fmla="*/ 51 w 175"/>
                <a:gd name="T5" fmla="*/ 480 h 573"/>
                <a:gd name="T6" fmla="*/ 70 w 175"/>
                <a:gd name="T7" fmla="*/ 498 h 573"/>
                <a:gd name="T8" fmla="*/ 92 w 175"/>
                <a:gd name="T9" fmla="*/ 506 h 573"/>
                <a:gd name="T10" fmla="*/ 120 w 175"/>
                <a:gd name="T11" fmla="*/ 495 h 573"/>
                <a:gd name="T12" fmla="*/ 137 w 175"/>
                <a:gd name="T13" fmla="*/ 462 h 573"/>
                <a:gd name="T14" fmla="*/ 143 w 175"/>
                <a:gd name="T15" fmla="*/ 437 h 573"/>
                <a:gd name="T16" fmla="*/ 146 w 175"/>
                <a:gd name="T17" fmla="*/ 412 h 573"/>
                <a:gd name="T18" fmla="*/ 143 w 175"/>
                <a:gd name="T19" fmla="*/ 382 h 573"/>
                <a:gd name="T20" fmla="*/ 137 w 175"/>
                <a:gd name="T21" fmla="*/ 359 h 573"/>
                <a:gd name="T22" fmla="*/ 118 w 175"/>
                <a:gd name="T23" fmla="*/ 335 h 573"/>
                <a:gd name="T24" fmla="*/ 96 w 175"/>
                <a:gd name="T25" fmla="*/ 320 h 573"/>
                <a:gd name="T26" fmla="*/ 69 w 175"/>
                <a:gd name="T27" fmla="*/ 303 h 573"/>
                <a:gd name="T28" fmla="*/ 43 w 175"/>
                <a:gd name="T29" fmla="*/ 281 h 573"/>
                <a:gd name="T30" fmla="*/ 29 w 175"/>
                <a:gd name="T31" fmla="*/ 260 h 573"/>
                <a:gd name="T32" fmla="*/ 16 w 175"/>
                <a:gd name="T33" fmla="*/ 225 h 573"/>
                <a:gd name="T34" fmla="*/ 12 w 175"/>
                <a:gd name="T35" fmla="*/ 192 h 573"/>
                <a:gd name="T36" fmla="*/ 9 w 175"/>
                <a:gd name="T37" fmla="*/ 153 h 573"/>
                <a:gd name="T38" fmla="*/ 13 w 175"/>
                <a:gd name="T39" fmla="*/ 106 h 573"/>
                <a:gd name="T40" fmla="*/ 20 w 175"/>
                <a:gd name="T41" fmla="*/ 71 h 573"/>
                <a:gd name="T42" fmla="*/ 36 w 175"/>
                <a:gd name="T43" fmla="*/ 33 h 573"/>
                <a:gd name="T44" fmla="*/ 53 w 175"/>
                <a:gd name="T45" fmla="*/ 12 h 573"/>
                <a:gd name="T46" fmla="*/ 81 w 175"/>
                <a:gd name="T47" fmla="*/ 0 h 573"/>
                <a:gd name="T48" fmla="*/ 103 w 175"/>
                <a:gd name="T49" fmla="*/ 3 h 573"/>
                <a:gd name="T50" fmla="*/ 129 w 175"/>
                <a:gd name="T51" fmla="*/ 19 h 573"/>
                <a:gd name="T52" fmla="*/ 146 w 175"/>
                <a:gd name="T53" fmla="*/ 46 h 573"/>
                <a:gd name="T54" fmla="*/ 159 w 175"/>
                <a:gd name="T55" fmla="*/ 79 h 573"/>
                <a:gd name="T56" fmla="*/ 168 w 175"/>
                <a:gd name="T57" fmla="*/ 131 h 573"/>
                <a:gd name="T58" fmla="*/ 140 w 175"/>
                <a:gd name="T59" fmla="*/ 168 h 573"/>
                <a:gd name="T60" fmla="*/ 133 w 175"/>
                <a:gd name="T61" fmla="*/ 117 h 573"/>
                <a:gd name="T62" fmla="*/ 122 w 175"/>
                <a:gd name="T63" fmla="*/ 89 h 573"/>
                <a:gd name="T64" fmla="*/ 99 w 175"/>
                <a:gd name="T65" fmla="*/ 69 h 573"/>
                <a:gd name="T66" fmla="*/ 75 w 175"/>
                <a:gd name="T67" fmla="*/ 68 h 573"/>
                <a:gd name="T68" fmla="*/ 52 w 175"/>
                <a:gd name="T69" fmla="*/ 85 h 573"/>
                <a:gd name="T70" fmla="*/ 43 w 175"/>
                <a:gd name="T71" fmla="*/ 110 h 573"/>
                <a:gd name="T72" fmla="*/ 38 w 175"/>
                <a:gd name="T73" fmla="*/ 150 h 573"/>
                <a:gd name="T74" fmla="*/ 40 w 175"/>
                <a:gd name="T75" fmla="*/ 177 h 573"/>
                <a:gd name="T76" fmla="*/ 46 w 175"/>
                <a:gd name="T77" fmla="*/ 199 h 573"/>
                <a:gd name="T78" fmla="*/ 66 w 175"/>
                <a:gd name="T79" fmla="*/ 225 h 573"/>
                <a:gd name="T80" fmla="*/ 97 w 175"/>
                <a:gd name="T81" fmla="*/ 245 h 573"/>
                <a:gd name="T82" fmla="*/ 129 w 175"/>
                <a:gd name="T83" fmla="*/ 267 h 573"/>
                <a:gd name="T84" fmla="*/ 146 w 175"/>
                <a:gd name="T85" fmla="*/ 285 h 573"/>
                <a:gd name="T86" fmla="*/ 162 w 175"/>
                <a:gd name="T87" fmla="*/ 321 h 573"/>
                <a:gd name="T88" fmla="*/ 170 w 175"/>
                <a:gd name="T89" fmla="*/ 356 h 573"/>
                <a:gd name="T90" fmla="*/ 175 w 175"/>
                <a:gd name="T91" fmla="*/ 409 h 573"/>
                <a:gd name="T92" fmla="*/ 172 w 175"/>
                <a:gd name="T93" fmla="*/ 453 h 573"/>
                <a:gd name="T94" fmla="*/ 164 w 175"/>
                <a:gd name="T95" fmla="*/ 491 h 573"/>
                <a:gd name="T96" fmla="*/ 149 w 175"/>
                <a:gd name="T97" fmla="*/ 534 h 573"/>
                <a:gd name="T98" fmla="*/ 131 w 175"/>
                <a:gd name="T99" fmla="*/ 556 h 573"/>
                <a:gd name="T100" fmla="*/ 104 w 175"/>
                <a:gd name="T101" fmla="*/ 572 h 573"/>
                <a:gd name="T102" fmla="*/ 79 w 175"/>
                <a:gd name="T103" fmla="*/ 572 h 573"/>
                <a:gd name="T104" fmla="*/ 48 w 175"/>
                <a:gd name="T105" fmla="*/ 556 h 573"/>
                <a:gd name="T106" fmla="*/ 29 w 175"/>
                <a:gd name="T107" fmla="*/ 531 h 573"/>
                <a:gd name="T108" fmla="*/ 12 w 175"/>
                <a:gd name="T109" fmla="*/ 484 h 573"/>
                <a:gd name="T110" fmla="*/ 3 w 175"/>
                <a:gd name="T111" fmla="*/ 43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 h="573">
                  <a:moveTo>
                    <a:pt x="0" y="378"/>
                  </a:moveTo>
                  <a:lnTo>
                    <a:pt x="29" y="374"/>
                  </a:lnTo>
                  <a:lnTo>
                    <a:pt x="29" y="374"/>
                  </a:lnTo>
                  <a:lnTo>
                    <a:pt x="29" y="385"/>
                  </a:lnTo>
                  <a:lnTo>
                    <a:pt x="30" y="396"/>
                  </a:lnTo>
                  <a:lnTo>
                    <a:pt x="31" y="406"/>
                  </a:lnTo>
                  <a:lnTo>
                    <a:pt x="32" y="416"/>
                  </a:lnTo>
                  <a:lnTo>
                    <a:pt x="33" y="425"/>
                  </a:lnTo>
                  <a:lnTo>
                    <a:pt x="34" y="432"/>
                  </a:lnTo>
                  <a:lnTo>
                    <a:pt x="36" y="441"/>
                  </a:lnTo>
                  <a:lnTo>
                    <a:pt x="37" y="446"/>
                  </a:lnTo>
                  <a:lnTo>
                    <a:pt x="37" y="446"/>
                  </a:lnTo>
                  <a:lnTo>
                    <a:pt x="41" y="457"/>
                  </a:lnTo>
                  <a:lnTo>
                    <a:pt x="46" y="470"/>
                  </a:lnTo>
                  <a:lnTo>
                    <a:pt x="51" y="480"/>
                  </a:lnTo>
                  <a:lnTo>
                    <a:pt x="58" y="487"/>
                  </a:lnTo>
                  <a:lnTo>
                    <a:pt x="58" y="487"/>
                  </a:lnTo>
                  <a:lnTo>
                    <a:pt x="62" y="491"/>
                  </a:lnTo>
                  <a:lnTo>
                    <a:pt x="66" y="495"/>
                  </a:lnTo>
                  <a:lnTo>
                    <a:pt x="70" y="498"/>
                  </a:lnTo>
                  <a:lnTo>
                    <a:pt x="74" y="501"/>
                  </a:lnTo>
                  <a:lnTo>
                    <a:pt x="79" y="503"/>
                  </a:lnTo>
                  <a:lnTo>
                    <a:pt x="83" y="505"/>
                  </a:lnTo>
                  <a:lnTo>
                    <a:pt x="88" y="506"/>
                  </a:lnTo>
                  <a:lnTo>
                    <a:pt x="92" y="506"/>
                  </a:lnTo>
                  <a:lnTo>
                    <a:pt x="92" y="506"/>
                  </a:lnTo>
                  <a:lnTo>
                    <a:pt x="99" y="505"/>
                  </a:lnTo>
                  <a:lnTo>
                    <a:pt x="107" y="503"/>
                  </a:lnTo>
                  <a:lnTo>
                    <a:pt x="114" y="499"/>
                  </a:lnTo>
                  <a:lnTo>
                    <a:pt x="120" y="495"/>
                  </a:lnTo>
                  <a:lnTo>
                    <a:pt x="120" y="495"/>
                  </a:lnTo>
                  <a:lnTo>
                    <a:pt x="125" y="488"/>
                  </a:lnTo>
                  <a:lnTo>
                    <a:pt x="130" y="480"/>
                  </a:lnTo>
                  <a:lnTo>
                    <a:pt x="134" y="471"/>
                  </a:lnTo>
                  <a:lnTo>
                    <a:pt x="137" y="462"/>
                  </a:lnTo>
                  <a:lnTo>
                    <a:pt x="137" y="462"/>
                  </a:lnTo>
                  <a:lnTo>
                    <a:pt x="139" y="456"/>
                  </a:lnTo>
                  <a:lnTo>
                    <a:pt x="140" y="449"/>
                  </a:lnTo>
                  <a:lnTo>
                    <a:pt x="142" y="444"/>
                  </a:lnTo>
                  <a:lnTo>
                    <a:pt x="143" y="437"/>
                  </a:lnTo>
                  <a:lnTo>
                    <a:pt x="144" y="430"/>
                  </a:lnTo>
                  <a:lnTo>
                    <a:pt x="144" y="424"/>
                  </a:lnTo>
                  <a:lnTo>
                    <a:pt x="146" y="417"/>
                  </a:lnTo>
                  <a:lnTo>
                    <a:pt x="146" y="412"/>
                  </a:lnTo>
                  <a:lnTo>
                    <a:pt x="146" y="412"/>
                  </a:lnTo>
                  <a:lnTo>
                    <a:pt x="146" y="406"/>
                  </a:lnTo>
                  <a:lnTo>
                    <a:pt x="146" y="400"/>
                  </a:lnTo>
                  <a:lnTo>
                    <a:pt x="144" y="395"/>
                  </a:lnTo>
                  <a:lnTo>
                    <a:pt x="144" y="388"/>
                  </a:lnTo>
                  <a:lnTo>
                    <a:pt x="143" y="382"/>
                  </a:lnTo>
                  <a:lnTo>
                    <a:pt x="142" y="377"/>
                  </a:lnTo>
                  <a:lnTo>
                    <a:pt x="141" y="371"/>
                  </a:lnTo>
                  <a:lnTo>
                    <a:pt x="140" y="367"/>
                  </a:lnTo>
                  <a:lnTo>
                    <a:pt x="140" y="367"/>
                  </a:lnTo>
                  <a:lnTo>
                    <a:pt x="137" y="359"/>
                  </a:lnTo>
                  <a:lnTo>
                    <a:pt x="133" y="350"/>
                  </a:lnTo>
                  <a:lnTo>
                    <a:pt x="127" y="342"/>
                  </a:lnTo>
                  <a:lnTo>
                    <a:pt x="121" y="336"/>
                  </a:lnTo>
                  <a:lnTo>
                    <a:pt x="121" y="336"/>
                  </a:lnTo>
                  <a:lnTo>
                    <a:pt x="118" y="335"/>
                  </a:lnTo>
                  <a:lnTo>
                    <a:pt x="115" y="332"/>
                  </a:lnTo>
                  <a:lnTo>
                    <a:pt x="111" y="331"/>
                  </a:lnTo>
                  <a:lnTo>
                    <a:pt x="107" y="327"/>
                  </a:lnTo>
                  <a:lnTo>
                    <a:pt x="102" y="324"/>
                  </a:lnTo>
                  <a:lnTo>
                    <a:pt x="96" y="320"/>
                  </a:lnTo>
                  <a:lnTo>
                    <a:pt x="90" y="316"/>
                  </a:lnTo>
                  <a:lnTo>
                    <a:pt x="83" y="311"/>
                  </a:lnTo>
                  <a:lnTo>
                    <a:pt x="83" y="311"/>
                  </a:lnTo>
                  <a:lnTo>
                    <a:pt x="75" y="307"/>
                  </a:lnTo>
                  <a:lnTo>
                    <a:pt x="69" y="303"/>
                  </a:lnTo>
                  <a:lnTo>
                    <a:pt x="62" y="298"/>
                  </a:lnTo>
                  <a:lnTo>
                    <a:pt x="57" y="293"/>
                  </a:lnTo>
                  <a:lnTo>
                    <a:pt x="52" y="289"/>
                  </a:lnTo>
                  <a:lnTo>
                    <a:pt x="47" y="285"/>
                  </a:lnTo>
                  <a:lnTo>
                    <a:pt x="43" y="281"/>
                  </a:lnTo>
                  <a:lnTo>
                    <a:pt x="40" y="278"/>
                  </a:lnTo>
                  <a:lnTo>
                    <a:pt x="40" y="278"/>
                  </a:lnTo>
                  <a:lnTo>
                    <a:pt x="36" y="273"/>
                  </a:lnTo>
                  <a:lnTo>
                    <a:pt x="32" y="266"/>
                  </a:lnTo>
                  <a:lnTo>
                    <a:pt x="29" y="260"/>
                  </a:lnTo>
                  <a:lnTo>
                    <a:pt x="25" y="253"/>
                  </a:lnTo>
                  <a:lnTo>
                    <a:pt x="22" y="246"/>
                  </a:lnTo>
                  <a:lnTo>
                    <a:pt x="20" y="239"/>
                  </a:lnTo>
                  <a:lnTo>
                    <a:pt x="18" y="232"/>
                  </a:lnTo>
                  <a:lnTo>
                    <a:pt x="16" y="225"/>
                  </a:lnTo>
                  <a:lnTo>
                    <a:pt x="16" y="225"/>
                  </a:lnTo>
                  <a:lnTo>
                    <a:pt x="15" y="218"/>
                  </a:lnTo>
                  <a:lnTo>
                    <a:pt x="13" y="210"/>
                  </a:lnTo>
                  <a:lnTo>
                    <a:pt x="12" y="202"/>
                  </a:lnTo>
                  <a:lnTo>
                    <a:pt x="12" y="192"/>
                  </a:lnTo>
                  <a:lnTo>
                    <a:pt x="10" y="184"/>
                  </a:lnTo>
                  <a:lnTo>
                    <a:pt x="9" y="174"/>
                  </a:lnTo>
                  <a:lnTo>
                    <a:pt x="9" y="163"/>
                  </a:lnTo>
                  <a:lnTo>
                    <a:pt x="9" y="153"/>
                  </a:lnTo>
                  <a:lnTo>
                    <a:pt x="9" y="153"/>
                  </a:lnTo>
                  <a:lnTo>
                    <a:pt x="9" y="143"/>
                  </a:lnTo>
                  <a:lnTo>
                    <a:pt x="9" y="133"/>
                  </a:lnTo>
                  <a:lnTo>
                    <a:pt x="10" y="125"/>
                  </a:lnTo>
                  <a:lnTo>
                    <a:pt x="12" y="115"/>
                  </a:lnTo>
                  <a:lnTo>
                    <a:pt x="13" y="106"/>
                  </a:lnTo>
                  <a:lnTo>
                    <a:pt x="14" y="96"/>
                  </a:lnTo>
                  <a:lnTo>
                    <a:pt x="16" y="88"/>
                  </a:lnTo>
                  <a:lnTo>
                    <a:pt x="18" y="79"/>
                  </a:lnTo>
                  <a:lnTo>
                    <a:pt x="18" y="79"/>
                  </a:lnTo>
                  <a:lnTo>
                    <a:pt x="20" y="71"/>
                  </a:lnTo>
                  <a:lnTo>
                    <a:pt x="22" y="63"/>
                  </a:lnTo>
                  <a:lnTo>
                    <a:pt x="25" y="54"/>
                  </a:lnTo>
                  <a:lnTo>
                    <a:pt x="28" y="46"/>
                  </a:lnTo>
                  <a:lnTo>
                    <a:pt x="32" y="39"/>
                  </a:lnTo>
                  <a:lnTo>
                    <a:pt x="36" y="33"/>
                  </a:lnTo>
                  <a:lnTo>
                    <a:pt x="40" y="26"/>
                  </a:lnTo>
                  <a:lnTo>
                    <a:pt x="44" y="22"/>
                  </a:lnTo>
                  <a:lnTo>
                    <a:pt x="44" y="22"/>
                  </a:lnTo>
                  <a:lnTo>
                    <a:pt x="48" y="17"/>
                  </a:lnTo>
                  <a:lnTo>
                    <a:pt x="53" y="12"/>
                  </a:lnTo>
                  <a:lnTo>
                    <a:pt x="58" y="10"/>
                  </a:lnTo>
                  <a:lnTo>
                    <a:pt x="63" y="6"/>
                  </a:lnTo>
                  <a:lnTo>
                    <a:pt x="69" y="3"/>
                  </a:lnTo>
                  <a:lnTo>
                    <a:pt x="74" y="1"/>
                  </a:lnTo>
                  <a:lnTo>
                    <a:pt x="81" y="0"/>
                  </a:lnTo>
                  <a:lnTo>
                    <a:pt x="86" y="0"/>
                  </a:lnTo>
                  <a:lnTo>
                    <a:pt x="86" y="0"/>
                  </a:lnTo>
                  <a:lnTo>
                    <a:pt x="92" y="0"/>
                  </a:lnTo>
                  <a:lnTo>
                    <a:pt x="98" y="1"/>
                  </a:lnTo>
                  <a:lnTo>
                    <a:pt x="103" y="3"/>
                  </a:lnTo>
                  <a:lnTo>
                    <a:pt x="109" y="6"/>
                  </a:lnTo>
                  <a:lnTo>
                    <a:pt x="114" y="8"/>
                  </a:lnTo>
                  <a:lnTo>
                    <a:pt x="119" y="11"/>
                  </a:lnTo>
                  <a:lnTo>
                    <a:pt x="124" y="15"/>
                  </a:lnTo>
                  <a:lnTo>
                    <a:pt x="129" y="19"/>
                  </a:lnTo>
                  <a:lnTo>
                    <a:pt x="129" y="19"/>
                  </a:lnTo>
                  <a:lnTo>
                    <a:pt x="133" y="25"/>
                  </a:lnTo>
                  <a:lnTo>
                    <a:pt x="137" y="32"/>
                  </a:lnTo>
                  <a:lnTo>
                    <a:pt x="141" y="39"/>
                  </a:lnTo>
                  <a:lnTo>
                    <a:pt x="146" y="46"/>
                  </a:lnTo>
                  <a:lnTo>
                    <a:pt x="150" y="54"/>
                  </a:lnTo>
                  <a:lnTo>
                    <a:pt x="153" y="63"/>
                  </a:lnTo>
                  <a:lnTo>
                    <a:pt x="156" y="71"/>
                  </a:lnTo>
                  <a:lnTo>
                    <a:pt x="159" y="79"/>
                  </a:lnTo>
                  <a:lnTo>
                    <a:pt x="159" y="79"/>
                  </a:lnTo>
                  <a:lnTo>
                    <a:pt x="161" y="89"/>
                  </a:lnTo>
                  <a:lnTo>
                    <a:pt x="163" y="100"/>
                  </a:lnTo>
                  <a:lnTo>
                    <a:pt x="165" y="110"/>
                  </a:lnTo>
                  <a:lnTo>
                    <a:pt x="166" y="121"/>
                  </a:lnTo>
                  <a:lnTo>
                    <a:pt x="168" y="131"/>
                  </a:lnTo>
                  <a:lnTo>
                    <a:pt x="169" y="142"/>
                  </a:lnTo>
                  <a:lnTo>
                    <a:pt x="170" y="153"/>
                  </a:lnTo>
                  <a:lnTo>
                    <a:pt x="170" y="164"/>
                  </a:lnTo>
                  <a:lnTo>
                    <a:pt x="140" y="168"/>
                  </a:lnTo>
                  <a:lnTo>
                    <a:pt x="140" y="168"/>
                  </a:lnTo>
                  <a:lnTo>
                    <a:pt x="139" y="157"/>
                  </a:lnTo>
                  <a:lnTo>
                    <a:pt x="138" y="146"/>
                  </a:lnTo>
                  <a:lnTo>
                    <a:pt x="137" y="136"/>
                  </a:lnTo>
                  <a:lnTo>
                    <a:pt x="135" y="127"/>
                  </a:lnTo>
                  <a:lnTo>
                    <a:pt x="133" y="117"/>
                  </a:lnTo>
                  <a:lnTo>
                    <a:pt x="131" y="108"/>
                  </a:lnTo>
                  <a:lnTo>
                    <a:pt x="129" y="101"/>
                  </a:lnTo>
                  <a:lnTo>
                    <a:pt x="126" y="95"/>
                  </a:lnTo>
                  <a:lnTo>
                    <a:pt x="126" y="95"/>
                  </a:lnTo>
                  <a:lnTo>
                    <a:pt x="122" y="89"/>
                  </a:lnTo>
                  <a:lnTo>
                    <a:pt x="118" y="83"/>
                  </a:lnTo>
                  <a:lnTo>
                    <a:pt x="114" y="79"/>
                  </a:lnTo>
                  <a:lnTo>
                    <a:pt x="109" y="75"/>
                  </a:lnTo>
                  <a:lnTo>
                    <a:pt x="104" y="71"/>
                  </a:lnTo>
                  <a:lnTo>
                    <a:pt x="99" y="69"/>
                  </a:lnTo>
                  <a:lnTo>
                    <a:pt x="93" y="67"/>
                  </a:lnTo>
                  <a:lnTo>
                    <a:pt x="87" y="67"/>
                  </a:lnTo>
                  <a:lnTo>
                    <a:pt x="87" y="67"/>
                  </a:lnTo>
                  <a:lnTo>
                    <a:pt x="81" y="67"/>
                  </a:lnTo>
                  <a:lnTo>
                    <a:pt x="75" y="68"/>
                  </a:lnTo>
                  <a:lnTo>
                    <a:pt x="70" y="69"/>
                  </a:lnTo>
                  <a:lnTo>
                    <a:pt x="65" y="72"/>
                  </a:lnTo>
                  <a:lnTo>
                    <a:pt x="60" y="76"/>
                  </a:lnTo>
                  <a:lnTo>
                    <a:pt x="56" y="81"/>
                  </a:lnTo>
                  <a:lnTo>
                    <a:pt x="52" y="85"/>
                  </a:lnTo>
                  <a:lnTo>
                    <a:pt x="49" y="90"/>
                  </a:lnTo>
                  <a:lnTo>
                    <a:pt x="49" y="90"/>
                  </a:lnTo>
                  <a:lnTo>
                    <a:pt x="47" y="96"/>
                  </a:lnTo>
                  <a:lnTo>
                    <a:pt x="45" y="103"/>
                  </a:lnTo>
                  <a:lnTo>
                    <a:pt x="43" y="110"/>
                  </a:lnTo>
                  <a:lnTo>
                    <a:pt x="41" y="118"/>
                  </a:lnTo>
                  <a:lnTo>
                    <a:pt x="40" y="125"/>
                  </a:lnTo>
                  <a:lnTo>
                    <a:pt x="39" y="133"/>
                  </a:lnTo>
                  <a:lnTo>
                    <a:pt x="38" y="142"/>
                  </a:lnTo>
                  <a:lnTo>
                    <a:pt x="38" y="150"/>
                  </a:lnTo>
                  <a:lnTo>
                    <a:pt x="38" y="150"/>
                  </a:lnTo>
                  <a:lnTo>
                    <a:pt x="38" y="157"/>
                  </a:lnTo>
                  <a:lnTo>
                    <a:pt x="39" y="164"/>
                  </a:lnTo>
                  <a:lnTo>
                    <a:pt x="39" y="171"/>
                  </a:lnTo>
                  <a:lnTo>
                    <a:pt x="40" y="177"/>
                  </a:lnTo>
                  <a:lnTo>
                    <a:pt x="41" y="184"/>
                  </a:lnTo>
                  <a:lnTo>
                    <a:pt x="43" y="189"/>
                  </a:lnTo>
                  <a:lnTo>
                    <a:pt x="44" y="195"/>
                  </a:lnTo>
                  <a:lnTo>
                    <a:pt x="46" y="199"/>
                  </a:lnTo>
                  <a:lnTo>
                    <a:pt x="46" y="199"/>
                  </a:lnTo>
                  <a:lnTo>
                    <a:pt x="48" y="204"/>
                  </a:lnTo>
                  <a:lnTo>
                    <a:pt x="52" y="210"/>
                  </a:lnTo>
                  <a:lnTo>
                    <a:pt x="56" y="216"/>
                  </a:lnTo>
                  <a:lnTo>
                    <a:pt x="61" y="221"/>
                  </a:lnTo>
                  <a:lnTo>
                    <a:pt x="66" y="225"/>
                  </a:lnTo>
                  <a:lnTo>
                    <a:pt x="73" y="231"/>
                  </a:lnTo>
                  <a:lnTo>
                    <a:pt x="81" y="236"/>
                  </a:lnTo>
                  <a:lnTo>
                    <a:pt x="89" y="241"/>
                  </a:lnTo>
                  <a:lnTo>
                    <a:pt x="89" y="241"/>
                  </a:lnTo>
                  <a:lnTo>
                    <a:pt x="97" y="245"/>
                  </a:lnTo>
                  <a:lnTo>
                    <a:pt x="105" y="249"/>
                  </a:lnTo>
                  <a:lnTo>
                    <a:pt x="112" y="253"/>
                  </a:lnTo>
                  <a:lnTo>
                    <a:pt x="119" y="259"/>
                  </a:lnTo>
                  <a:lnTo>
                    <a:pt x="124" y="263"/>
                  </a:lnTo>
                  <a:lnTo>
                    <a:pt x="129" y="267"/>
                  </a:lnTo>
                  <a:lnTo>
                    <a:pt x="134" y="271"/>
                  </a:lnTo>
                  <a:lnTo>
                    <a:pt x="137" y="274"/>
                  </a:lnTo>
                  <a:lnTo>
                    <a:pt x="137" y="274"/>
                  </a:lnTo>
                  <a:lnTo>
                    <a:pt x="141" y="279"/>
                  </a:lnTo>
                  <a:lnTo>
                    <a:pt x="146" y="285"/>
                  </a:lnTo>
                  <a:lnTo>
                    <a:pt x="150" y="292"/>
                  </a:lnTo>
                  <a:lnTo>
                    <a:pt x="154" y="299"/>
                  </a:lnTo>
                  <a:lnTo>
                    <a:pt x="157" y="306"/>
                  </a:lnTo>
                  <a:lnTo>
                    <a:pt x="160" y="314"/>
                  </a:lnTo>
                  <a:lnTo>
                    <a:pt x="162" y="321"/>
                  </a:lnTo>
                  <a:lnTo>
                    <a:pt x="164" y="330"/>
                  </a:lnTo>
                  <a:lnTo>
                    <a:pt x="164" y="330"/>
                  </a:lnTo>
                  <a:lnTo>
                    <a:pt x="166" y="338"/>
                  </a:lnTo>
                  <a:lnTo>
                    <a:pt x="168" y="348"/>
                  </a:lnTo>
                  <a:lnTo>
                    <a:pt x="170" y="356"/>
                  </a:lnTo>
                  <a:lnTo>
                    <a:pt x="172" y="366"/>
                  </a:lnTo>
                  <a:lnTo>
                    <a:pt x="173" y="377"/>
                  </a:lnTo>
                  <a:lnTo>
                    <a:pt x="174" y="387"/>
                  </a:lnTo>
                  <a:lnTo>
                    <a:pt x="175" y="398"/>
                  </a:lnTo>
                  <a:lnTo>
                    <a:pt x="175" y="409"/>
                  </a:lnTo>
                  <a:lnTo>
                    <a:pt x="175" y="409"/>
                  </a:lnTo>
                  <a:lnTo>
                    <a:pt x="175" y="420"/>
                  </a:lnTo>
                  <a:lnTo>
                    <a:pt x="174" y="431"/>
                  </a:lnTo>
                  <a:lnTo>
                    <a:pt x="173" y="442"/>
                  </a:lnTo>
                  <a:lnTo>
                    <a:pt x="172" y="453"/>
                  </a:lnTo>
                  <a:lnTo>
                    <a:pt x="170" y="463"/>
                  </a:lnTo>
                  <a:lnTo>
                    <a:pt x="168" y="473"/>
                  </a:lnTo>
                  <a:lnTo>
                    <a:pt x="166" y="483"/>
                  </a:lnTo>
                  <a:lnTo>
                    <a:pt x="164" y="491"/>
                  </a:lnTo>
                  <a:lnTo>
                    <a:pt x="164" y="491"/>
                  </a:lnTo>
                  <a:lnTo>
                    <a:pt x="162" y="501"/>
                  </a:lnTo>
                  <a:lnTo>
                    <a:pt x="159" y="509"/>
                  </a:lnTo>
                  <a:lnTo>
                    <a:pt x="156" y="517"/>
                  </a:lnTo>
                  <a:lnTo>
                    <a:pt x="153" y="526"/>
                  </a:lnTo>
                  <a:lnTo>
                    <a:pt x="149" y="534"/>
                  </a:lnTo>
                  <a:lnTo>
                    <a:pt x="146" y="540"/>
                  </a:lnTo>
                  <a:lnTo>
                    <a:pt x="140" y="546"/>
                  </a:lnTo>
                  <a:lnTo>
                    <a:pt x="136" y="551"/>
                  </a:lnTo>
                  <a:lnTo>
                    <a:pt x="136" y="551"/>
                  </a:lnTo>
                  <a:lnTo>
                    <a:pt x="131" y="556"/>
                  </a:lnTo>
                  <a:lnTo>
                    <a:pt x="126" y="560"/>
                  </a:lnTo>
                  <a:lnTo>
                    <a:pt x="121" y="563"/>
                  </a:lnTo>
                  <a:lnTo>
                    <a:pt x="116" y="567"/>
                  </a:lnTo>
                  <a:lnTo>
                    <a:pt x="110" y="570"/>
                  </a:lnTo>
                  <a:lnTo>
                    <a:pt x="104" y="572"/>
                  </a:lnTo>
                  <a:lnTo>
                    <a:pt x="99" y="573"/>
                  </a:lnTo>
                  <a:lnTo>
                    <a:pt x="93" y="573"/>
                  </a:lnTo>
                  <a:lnTo>
                    <a:pt x="93" y="573"/>
                  </a:lnTo>
                  <a:lnTo>
                    <a:pt x="86" y="573"/>
                  </a:lnTo>
                  <a:lnTo>
                    <a:pt x="79" y="572"/>
                  </a:lnTo>
                  <a:lnTo>
                    <a:pt x="72" y="570"/>
                  </a:lnTo>
                  <a:lnTo>
                    <a:pt x="65" y="567"/>
                  </a:lnTo>
                  <a:lnTo>
                    <a:pt x="59" y="563"/>
                  </a:lnTo>
                  <a:lnTo>
                    <a:pt x="53" y="560"/>
                  </a:lnTo>
                  <a:lnTo>
                    <a:pt x="48" y="556"/>
                  </a:lnTo>
                  <a:lnTo>
                    <a:pt x="43" y="551"/>
                  </a:lnTo>
                  <a:lnTo>
                    <a:pt x="43" y="551"/>
                  </a:lnTo>
                  <a:lnTo>
                    <a:pt x="38" y="545"/>
                  </a:lnTo>
                  <a:lnTo>
                    <a:pt x="33" y="538"/>
                  </a:lnTo>
                  <a:lnTo>
                    <a:pt x="29" y="531"/>
                  </a:lnTo>
                  <a:lnTo>
                    <a:pt x="25" y="523"/>
                  </a:lnTo>
                  <a:lnTo>
                    <a:pt x="21" y="514"/>
                  </a:lnTo>
                  <a:lnTo>
                    <a:pt x="17" y="505"/>
                  </a:lnTo>
                  <a:lnTo>
                    <a:pt x="14" y="495"/>
                  </a:lnTo>
                  <a:lnTo>
                    <a:pt x="12" y="484"/>
                  </a:lnTo>
                  <a:lnTo>
                    <a:pt x="12" y="484"/>
                  </a:lnTo>
                  <a:lnTo>
                    <a:pt x="9" y="473"/>
                  </a:lnTo>
                  <a:lnTo>
                    <a:pt x="6" y="460"/>
                  </a:lnTo>
                  <a:lnTo>
                    <a:pt x="4" y="446"/>
                  </a:lnTo>
                  <a:lnTo>
                    <a:pt x="3" y="434"/>
                  </a:lnTo>
                  <a:lnTo>
                    <a:pt x="2" y="420"/>
                  </a:lnTo>
                  <a:lnTo>
                    <a:pt x="1" y="406"/>
                  </a:lnTo>
                  <a:lnTo>
                    <a:pt x="0" y="392"/>
                  </a:lnTo>
                  <a:lnTo>
                    <a:pt x="0" y="378"/>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p:cNvSpPr>
            <p:nvPr/>
          </p:nvSpPr>
          <p:spPr bwMode="auto">
            <a:xfrm>
              <a:off x="4948" y="327"/>
              <a:ext cx="23" cy="56"/>
            </a:xfrm>
            <a:custGeom>
              <a:avLst/>
              <a:gdLst>
                <a:gd name="T0" fmla="*/ 0 w 48"/>
                <a:gd name="T1" fmla="*/ 113 h 113"/>
                <a:gd name="T2" fmla="*/ 0 w 48"/>
                <a:gd name="T3" fmla="*/ 0 h 113"/>
                <a:gd name="T4" fmla="*/ 8 w 48"/>
                <a:gd name="T5" fmla="*/ 0 h 113"/>
                <a:gd name="T6" fmla="*/ 40 w 48"/>
                <a:gd name="T7" fmla="*/ 88 h 113"/>
                <a:gd name="T8" fmla="*/ 40 w 48"/>
                <a:gd name="T9" fmla="*/ 0 h 113"/>
                <a:gd name="T10" fmla="*/ 48 w 48"/>
                <a:gd name="T11" fmla="*/ 0 h 113"/>
                <a:gd name="T12" fmla="*/ 48 w 48"/>
                <a:gd name="T13" fmla="*/ 113 h 113"/>
                <a:gd name="T14" fmla="*/ 39 w 48"/>
                <a:gd name="T15" fmla="*/ 113 h 113"/>
                <a:gd name="T16" fmla="*/ 8 w 48"/>
                <a:gd name="T17" fmla="*/ 26 h 113"/>
                <a:gd name="T18" fmla="*/ 8 w 48"/>
                <a:gd name="T19" fmla="*/ 113 h 113"/>
                <a:gd name="T20" fmla="*/ 0 w 48"/>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13">
                  <a:moveTo>
                    <a:pt x="0" y="113"/>
                  </a:moveTo>
                  <a:lnTo>
                    <a:pt x="0" y="0"/>
                  </a:lnTo>
                  <a:lnTo>
                    <a:pt x="8" y="0"/>
                  </a:lnTo>
                  <a:lnTo>
                    <a:pt x="40" y="88"/>
                  </a:lnTo>
                  <a:lnTo>
                    <a:pt x="40" y="0"/>
                  </a:lnTo>
                  <a:lnTo>
                    <a:pt x="48" y="0"/>
                  </a:lnTo>
                  <a:lnTo>
                    <a:pt x="48" y="113"/>
                  </a:lnTo>
                  <a:lnTo>
                    <a:pt x="39" y="113"/>
                  </a:lnTo>
                  <a:lnTo>
                    <a:pt x="8" y="26"/>
                  </a:lnTo>
                  <a:lnTo>
                    <a:pt x="8"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noEditPoints="1"/>
            </p:cNvSpPr>
            <p:nvPr/>
          </p:nvSpPr>
          <p:spPr bwMode="auto">
            <a:xfrm>
              <a:off x="4976" y="342"/>
              <a:ext cx="20" cy="42"/>
            </a:xfrm>
            <a:custGeom>
              <a:avLst/>
              <a:gdLst>
                <a:gd name="T0" fmla="*/ 25 w 40"/>
                <a:gd name="T1" fmla="*/ 79 h 85"/>
                <a:gd name="T2" fmla="*/ 19 w 40"/>
                <a:gd name="T3" fmla="*/ 84 h 85"/>
                <a:gd name="T4" fmla="*/ 14 w 40"/>
                <a:gd name="T5" fmla="*/ 85 h 85"/>
                <a:gd name="T6" fmla="*/ 5 w 40"/>
                <a:gd name="T7" fmla="*/ 81 h 85"/>
                <a:gd name="T8" fmla="*/ 1 w 40"/>
                <a:gd name="T9" fmla="*/ 71 h 85"/>
                <a:gd name="T10" fmla="*/ 0 w 40"/>
                <a:gd name="T11" fmla="*/ 60 h 85"/>
                <a:gd name="T12" fmla="*/ 1 w 40"/>
                <a:gd name="T13" fmla="*/ 53 h 85"/>
                <a:gd name="T14" fmla="*/ 3 w 40"/>
                <a:gd name="T15" fmla="*/ 46 h 85"/>
                <a:gd name="T16" fmla="*/ 7 w 40"/>
                <a:gd name="T17" fmla="*/ 41 h 85"/>
                <a:gd name="T18" fmla="*/ 11 w 40"/>
                <a:gd name="T19" fmla="*/ 39 h 85"/>
                <a:gd name="T20" fmla="*/ 16 w 40"/>
                <a:gd name="T21" fmla="*/ 38 h 85"/>
                <a:gd name="T22" fmla="*/ 26 w 40"/>
                <a:gd name="T23" fmla="*/ 34 h 85"/>
                <a:gd name="T24" fmla="*/ 29 w 40"/>
                <a:gd name="T25" fmla="*/ 31 h 85"/>
                <a:gd name="T26" fmla="*/ 29 w 40"/>
                <a:gd name="T27" fmla="*/ 27 h 85"/>
                <a:gd name="T28" fmla="*/ 26 w 40"/>
                <a:gd name="T29" fmla="*/ 20 h 85"/>
                <a:gd name="T30" fmla="*/ 20 w 40"/>
                <a:gd name="T31" fmla="*/ 14 h 85"/>
                <a:gd name="T32" fmla="*/ 14 w 40"/>
                <a:gd name="T33" fmla="*/ 15 h 85"/>
                <a:gd name="T34" fmla="*/ 10 w 40"/>
                <a:gd name="T35" fmla="*/ 18 h 85"/>
                <a:gd name="T36" fmla="*/ 8 w 40"/>
                <a:gd name="T37" fmla="*/ 27 h 85"/>
                <a:gd name="T38" fmla="*/ 2 w 40"/>
                <a:gd name="T39" fmla="*/ 18 h 85"/>
                <a:gd name="T40" fmla="*/ 5 w 40"/>
                <a:gd name="T41" fmla="*/ 10 h 85"/>
                <a:gd name="T42" fmla="*/ 9 w 40"/>
                <a:gd name="T43" fmla="*/ 4 h 85"/>
                <a:gd name="T44" fmla="*/ 17 w 40"/>
                <a:gd name="T45" fmla="*/ 0 h 85"/>
                <a:gd name="T46" fmla="*/ 25 w 40"/>
                <a:gd name="T47" fmla="*/ 2 h 85"/>
                <a:gd name="T48" fmla="*/ 30 w 40"/>
                <a:gd name="T49" fmla="*/ 4 h 85"/>
                <a:gd name="T50" fmla="*/ 34 w 40"/>
                <a:gd name="T51" fmla="*/ 10 h 85"/>
                <a:gd name="T52" fmla="*/ 37 w 40"/>
                <a:gd name="T53" fmla="*/ 17 h 85"/>
                <a:gd name="T54" fmla="*/ 38 w 40"/>
                <a:gd name="T55" fmla="*/ 24 h 85"/>
                <a:gd name="T56" fmla="*/ 38 w 40"/>
                <a:gd name="T57" fmla="*/ 49 h 85"/>
                <a:gd name="T58" fmla="*/ 38 w 40"/>
                <a:gd name="T59" fmla="*/ 70 h 85"/>
                <a:gd name="T60" fmla="*/ 39 w 40"/>
                <a:gd name="T61" fmla="*/ 78 h 85"/>
                <a:gd name="T62" fmla="*/ 32 w 40"/>
                <a:gd name="T63" fmla="*/ 84 h 85"/>
                <a:gd name="T64" fmla="*/ 30 w 40"/>
                <a:gd name="T65" fmla="*/ 77 h 85"/>
                <a:gd name="T66" fmla="*/ 26 w 40"/>
                <a:gd name="T67" fmla="*/ 47 h 85"/>
                <a:gd name="T68" fmla="*/ 17 w 40"/>
                <a:gd name="T69" fmla="*/ 50 h 85"/>
                <a:gd name="T70" fmla="*/ 12 w 40"/>
                <a:gd name="T71" fmla="*/ 53 h 85"/>
                <a:gd name="T72" fmla="*/ 9 w 40"/>
                <a:gd name="T73" fmla="*/ 54 h 85"/>
                <a:gd name="T74" fmla="*/ 8 w 40"/>
                <a:gd name="T75" fmla="*/ 57 h 85"/>
                <a:gd name="T76" fmla="*/ 7 w 40"/>
                <a:gd name="T77" fmla="*/ 61 h 85"/>
                <a:gd name="T78" fmla="*/ 8 w 40"/>
                <a:gd name="T79" fmla="*/ 67 h 85"/>
                <a:gd name="T80" fmla="*/ 11 w 40"/>
                <a:gd name="T81" fmla="*/ 70 h 85"/>
                <a:gd name="T82" fmla="*/ 17 w 40"/>
                <a:gd name="T83" fmla="*/ 71 h 85"/>
                <a:gd name="T84" fmla="*/ 22 w 40"/>
                <a:gd name="T85" fmla="*/ 68 h 85"/>
                <a:gd name="T86" fmla="*/ 26 w 40"/>
                <a:gd name="T87" fmla="*/ 63 h 85"/>
                <a:gd name="T88" fmla="*/ 28 w 40"/>
                <a:gd name="T89" fmla="*/ 56 h 85"/>
                <a:gd name="T90" fmla="*/ 29 w 40"/>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30" y="74"/>
                  </a:moveTo>
                  <a:lnTo>
                    <a:pt x="27" y="77"/>
                  </a:lnTo>
                  <a:lnTo>
                    <a:pt x="25" y="79"/>
                  </a:lnTo>
                  <a:lnTo>
                    <a:pt x="23"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3" y="35"/>
                  </a:lnTo>
                  <a:lnTo>
                    <a:pt x="26" y="34"/>
                  </a:lnTo>
                  <a:lnTo>
                    <a:pt x="28" y="32"/>
                  </a:lnTo>
                  <a:lnTo>
                    <a:pt x="28" y="32"/>
                  </a:lnTo>
                  <a:lnTo>
                    <a:pt x="29" y="31"/>
                  </a:lnTo>
                  <a:lnTo>
                    <a:pt x="29" y="29"/>
                  </a:lnTo>
                  <a:lnTo>
                    <a:pt x="29" y="29"/>
                  </a:lnTo>
                  <a:lnTo>
                    <a:pt x="29" y="27"/>
                  </a:lnTo>
                  <a:lnTo>
                    <a:pt x="28" y="24"/>
                  </a:lnTo>
                  <a:lnTo>
                    <a:pt x="27" y="21"/>
                  </a:lnTo>
                  <a:lnTo>
                    <a:pt x="26" y="20"/>
                  </a:lnTo>
                  <a:lnTo>
                    <a:pt x="25" y="18"/>
                  </a:lnTo>
                  <a:lnTo>
                    <a:pt x="23"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2" y="0"/>
                  </a:lnTo>
                  <a:lnTo>
                    <a:pt x="25" y="2"/>
                  </a:lnTo>
                  <a:lnTo>
                    <a:pt x="27" y="2"/>
                  </a:lnTo>
                  <a:lnTo>
                    <a:pt x="29" y="3"/>
                  </a:lnTo>
                  <a:lnTo>
                    <a:pt x="30" y="4"/>
                  </a:lnTo>
                  <a:lnTo>
                    <a:pt x="32" y="6"/>
                  </a:lnTo>
                  <a:lnTo>
                    <a:pt x="33" y="9"/>
                  </a:lnTo>
                  <a:lnTo>
                    <a:pt x="34" y="10"/>
                  </a:lnTo>
                  <a:lnTo>
                    <a:pt x="34" y="13"/>
                  </a:lnTo>
                  <a:lnTo>
                    <a:pt x="36" y="14"/>
                  </a:lnTo>
                  <a:lnTo>
                    <a:pt x="37" y="17"/>
                  </a:lnTo>
                  <a:lnTo>
                    <a:pt x="37" y="20"/>
                  </a:lnTo>
                  <a:lnTo>
                    <a:pt x="37" y="21"/>
                  </a:lnTo>
                  <a:lnTo>
                    <a:pt x="38" y="24"/>
                  </a:lnTo>
                  <a:lnTo>
                    <a:pt x="38" y="28"/>
                  </a:lnTo>
                  <a:lnTo>
                    <a:pt x="38" y="32"/>
                  </a:lnTo>
                  <a:lnTo>
                    <a:pt x="38" y="49"/>
                  </a:lnTo>
                  <a:lnTo>
                    <a:pt x="38" y="57"/>
                  </a:lnTo>
                  <a:lnTo>
                    <a:pt x="38" y="64"/>
                  </a:lnTo>
                  <a:lnTo>
                    <a:pt x="38" y="70"/>
                  </a:lnTo>
                  <a:lnTo>
                    <a:pt x="38" y="72"/>
                  </a:lnTo>
                  <a:lnTo>
                    <a:pt x="38" y="75"/>
                  </a:lnTo>
                  <a:lnTo>
                    <a:pt x="39" y="78"/>
                  </a:lnTo>
                  <a:lnTo>
                    <a:pt x="39" y="81"/>
                  </a:lnTo>
                  <a:lnTo>
                    <a:pt x="40" y="84"/>
                  </a:lnTo>
                  <a:lnTo>
                    <a:pt x="32" y="84"/>
                  </a:lnTo>
                  <a:lnTo>
                    <a:pt x="31" y="81"/>
                  </a:lnTo>
                  <a:lnTo>
                    <a:pt x="30" y="78"/>
                  </a:lnTo>
                  <a:lnTo>
                    <a:pt x="30" y="77"/>
                  </a:lnTo>
                  <a:lnTo>
                    <a:pt x="30" y="74"/>
                  </a:lnTo>
                  <a:close/>
                  <a:moveTo>
                    <a:pt x="29" y="46"/>
                  </a:moveTo>
                  <a:lnTo>
                    <a:pt x="26" y="47"/>
                  </a:lnTo>
                  <a:lnTo>
                    <a:pt x="23"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2" y="68"/>
                  </a:lnTo>
                  <a:lnTo>
                    <a:pt x="23" y="67"/>
                  </a:lnTo>
                  <a:lnTo>
                    <a:pt x="25" y="66"/>
                  </a:lnTo>
                  <a:lnTo>
                    <a:pt x="26" y="63"/>
                  </a:lnTo>
                  <a:lnTo>
                    <a:pt x="27" y="61"/>
                  </a:lnTo>
                  <a:lnTo>
                    <a:pt x="27" y="59"/>
                  </a:lnTo>
                  <a:lnTo>
                    <a:pt x="28" y="56"/>
                  </a:lnTo>
                  <a:lnTo>
                    <a:pt x="28" y="53"/>
                  </a:lnTo>
                  <a:lnTo>
                    <a:pt x="28" y="50"/>
                  </a:lnTo>
                  <a:lnTo>
                    <a:pt x="29"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p:cNvSpPr>
            <p:nvPr/>
          </p:nvSpPr>
          <p:spPr bwMode="auto">
            <a:xfrm>
              <a:off x="4999" y="328"/>
              <a:ext cx="10" cy="56"/>
            </a:xfrm>
            <a:custGeom>
              <a:avLst/>
              <a:gdLst>
                <a:gd name="T0" fmla="*/ 19 w 20"/>
                <a:gd name="T1" fmla="*/ 97 h 111"/>
                <a:gd name="T2" fmla="*/ 20 w 20"/>
                <a:gd name="T3" fmla="*/ 111 h 111"/>
                <a:gd name="T4" fmla="*/ 19 w 20"/>
                <a:gd name="T5" fmla="*/ 111 h 111"/>
                <a:gd name="T6" fmla="*/ 17 w 20"/>
                <a:gd name="T7" fmla="*/ 111 h 111"/>
                <a:gd name="T8" fmla="*/ 16 w 20"/>
                <a:gd name="T9" fmla="*/ 111 h 111"/>
                <a:gd name="T10" fmla="*/ 14 w 20"/>
                <a:gd name="T11" fmla="*/ 111 h 111"/>
                <a:gd name="T12" fmla="*/ 13 w 20"/>
                <a:gd name="T13" fmla="*/ 111 h 111"/>
                <a:gd name="T14" fmla="*/ 11 w 20"/>
                <a:gd name="T15" fmla="*/ 110 h 111"/>
                <a:gd name="T16" fmla="*/ 10 w 20"/>
                <a:gd name="T17" fmla="*/ 110 h 111"/>
                <a:gd name="T18" fmla="*/ 9 w 20"/>
                <a:gd name="T19" fmla="*/ 110 h 111"/>
                <a:gd name="T20" fmla="*/ 8 w 20"/>
                <a:gd name="T21" fmla="*/ 108 h 111"/>
                <a:gd name="T22" fmla="*/ 6 w 20"/>
                <a:gd name="T23" fmla="*/ 107 h 111"/>
                <a:gd name="T24" fmla="*/ 5 w 20"/>
                <a:gd name="T25" fmla="*/ 105 h 111"/>
                <a:gd name="T26" fmla="*/ 5 w 20"/>
                <a:gd name="T27" fmla="*/ 104 h 111"/>
                <a:gd name="T28" fmla="*/ 5 w 20"/>
                <a:gd name="T29" fmla="*/ 101 h 111"/>
                <a:gd name="T30" fmla="*/ 5 w 20"/>
                <a:gd name="T31" fmla="*/ 97 h 111"/>
                <a:gd name="T32" fmla="*/ 5 w 20"/>
                <a:gd name="T33" fmla="*/ 93 h 111"/>
                <a:gd name="T34" fmla="*/ 5 w 20"/>
                <a:gd name="T35" fmla="*/ 87 h 111"/>
                <a:gd name="T36" fmla="*/ 5 w 20"/>
                <a:gd name="T37" fmla="*/ 41 h 111"/>
                <a:gd name="T38" fmla="*/ 0 w 20"/>
                <a:gd name="T39" fmla="*/ 41 h 111"/>
                <a:gd name="T40" fmla="*/ 0 w 20"/>
                <a:gd name="T41" fmla="*/ 28 h 111"/>
                <a:gd name="T42" fmla="*/ 5 w 20"/>
                <a:gd name="T43" fmla="*/ 28 h 111"/>
                <a:gd name="T44" fmla="*/ 5 w 20"/>
                <a:gd name="T45" fmla="*/ 8 h 111"/>
                <a:gd name="T46" fmla="*/ 12 w 20"/>
                <a:gd name="T47" fmla="*/ 0 h 111"/>
                <a:gd name="T48" fmla="*/ 12 w 20"/>
                <a:gd name="T49" fmla="*/ 28 h 111"/>
                <a:gd name="T50" fmla="*/ 19 w 20"/>
                <a:gd name="T51" fmla="*/ 28 h 111"/>
                <a:gd name="T52" fmla="*/ 19 w 20"/>
                <a:gd name="T53" fmla="*/ 41 h 111"/>
                <a:gd name="T54" fmla="*/ 12 w 20"/>
                <a:gd name="T55" fmla="*/ 41 h 111"/>
                <a:gd name="T56" fmla="*/ 12 w 20"/>
                <a:gd name="T57" fmla="*/ 87 h 111"/>
                <a:gd name="T58" fmla="*/ 12 w 20"/>
                <a:gd name="T59" fmla="*/ 90 h 111"/>
                <a:gd name="T60" fmla="*/ 12 w 20"/>
                <a:gd name="T61" fmla="*/ 92 h 111"/>
                <a:gd name="T62" fmla="*/ 12 w 20"/>
                <a:gd name="T63" fmla="*/ 93 h 111"/>
                <a:gd name="T64" fmla="*/ 12 w 20"/>
                <a:gd name="T65" fmla="*/ 94 h 111"/>
                <a:gd name="T66" fmla="*/ 12 w 20"/>
                <a:gd name="T67" fmla="*/ 94 h 111"/>
                <a:gd name="T68" fmla="*/ 13 w 20"/>
                <a:gd name="T69" fmla="*/ 94 h 111"/>
                <a:gd name="T70" fmla="*/ 14 w 20"/>
                <a:gd name="T71" fmla="*/ 96 h 111"/>
                <a:gd name="T72" fmla="*/ 14 w 20"/>
                <a:gd name="T73" fmla="*/ 96 h 111"/>
                <a:gd name="T74" fmla="*/ 14 w 20"/>
                <a:gd name="T75" fmla="*/ 96 h 111"/>
                <a:gd name="T76" fmla="*/ 15 w 20"/>
                <a:gd name="T77" fmla="*/ 96 h 111"/>
                <a:gd name="T78" fmla="*/ 15 w 20"/>
                <a:gd name="T79" fmla="*/ 97 h 111"/>
                <a:gd name="T80" fmla="*/ 16 w 20"/>
                <a:gd name="T81" fmla="*/ 97 h 111"/>
                <a:gd name="T82" fmla="*/ 17 w 20"/>
                <a:gd name="T83" fmla="*/ 97 h 111"/>
                <a:gd name="T84" fmla="*/ 18 w 20"/>
                <a:gd name="T85" fmla="*/ 97 h 111"/>
                <a:gd name="T86" fmla="*/ 18 w 20"/>
                <a:gd name="T87" fmla="*/ 98 h 111"/>
                <a:gd name="T88" fmla="*/ 19 w 20"/>
                <a:gd name="T89" fmla="*/ 98 h 111"/>
                <a:gd name="T90" fmla="*/ 19 w 20"/>
                <a:gd name="T91"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111">
                  <a:moveTo>
                    <a:pt x="19" y="97"/>
                  </a:moveTo>
                  <a:lnTo>
                    <a:pt x="20" y="111"/>
                  </a:lnTo>
                  <a:lnTo>
                    <a:pt x="19" y="111"/>
                  </a:lnTo>
                  <a:lnTo>
                    <a:pt x="17" y="111"/>
                  </a:lnTo>
                  <a:lnTo>
                    <a:pt x="16" y="111"/>
                  </a:lnTo>
                  <a:lnTo>
                    <a:pt x="14" y="111"/>
                  </a:lnTo>
                  <a:lnTo>
                    <a:pt x="13" y="111"/>
                  </a:lnTo>
                  <a:lnTo>
                    <a:pt x="11" y="110"/>
                  </a:lnTo>
                  <a:lnTo>
                    <a:pt x="10" y="110"/>
                  </a:lnTo>
                  <a:lnTo>
                    <a:pt x="9" y="110"/>
                  </a:lnTo>
                  <a:lnTo>
                    <a:pt x="8" y="108"/>
                  </a:lnTo>
                  <a:lnTo>
                    <a:pt x="6" y="107"/>
                  </a:lnTo>
                  <a:lnTo>
                    <a:pt x="5" y="105"/>
                  </a:lnTo>
                  <a:lnTo>
                    <a:pt x="5" y="104"/>
                  </a:lnTo>
                  <a:lnTo>
                    <a:pt x="5" y="101"/>
                  </a:lnTo>
                  <a:lnTo>
                    <a:pt x="5" y="97"/>
                  </a:lnTo>
                  <a:lnTo>
                    <a:pt x="5" y="93"/>
                  </a:lnTo>
                  <a:lnTo>
                    <a:pt x="5" y="87"/>
                  </a:lnTo>
                  <a:lnTo>
                    <a:pt x="5" y="41"/>
                  </a:lnTo>
                  <a:lnTo>
                    <a:pt x="0" y="41"/>
                  </a:lnTo>
                  <a:lnTo>
                    <a:pt x="0" y="28"/>
                  </a:lnTo>
                  <a:lnTo>
                    <a:pt x="5" y="28"/>
                  </a:lnTo>
                  <a:lnTo>
                    <a:pt x="5" y="8"/>
                  </a:lnTo>
                  <a:lnTo>
                    <a:pt x="12" y="0"/>
                  </a:lnTo>
                  <a:lnTo>
                    <a:pt x="12" y="28"/>
                  </a:lnTo>
                  <a:lnTo>
                    <a:pt x="19" y="28"/>
                  </a:lnTo>
                  <a:lnTo>
                    <a:pt x="19" y="41"/>
                  </a:lnTo>
                  <a:lnTo>
                    <a:pt x="12" y="41"/>
                  </a:lnTo>
                  <a:lnTo>
                    <a:pt x="12" y="87"/>
                  </a:lnTo>
                  <a:lnTo>
                    <a:pt x="12" y="90"/>
                  </a:lnTo>
                  <a:lnTo>
                    <a:pt x="12" y="92"/>
                  </a:lnTo>
                  <a:lnTo>
                    <a:pt x="12" y="93"/>
                  </a:lnTo>
                  <a:lnTo>
                    <a:pt x="12" y="94"/>
                  </a:lnTo>
                  <a:lnTo>
                    <a:pt x="12" y="94"/>
                  </a:lnTo>
                  <a:lnTo>
                    <a:pt x="13" y="94"/>
                  </a:lnTo>
                  <a:lnTo>
                    <a:pt x="14" y="96"/>
                  </a:lnTo>
                  <a:lnTo>
                    <a:pt x="14" y="96"/>
                  </a:lnTo>
                  <a:lnTo>
                    <a:pt x="14" y="96"/>
                  </a:lnTo>
                  <a:lnTo>
                    <a:pt x="15" y="96"/>
                  </a:lnTo>
                  <a:lnTo>
                    <a:pt x="15" y="97"/>
                  </a:lnTo>
                  <a:lnTo>
                    <a:pt x="16" y="97"/>
                  </a:lnTo>
                  <a:lnTo>
                    <a:pt x="17" y="97"/>
                  </a:lnTo>
                  <a:lnTo>
                    <a:pt x="18" y="97"/>
                  </a:lnTo>
                  <a:lnTo>
                    <a:pt x="18" y="98"/>
                  </a:lnTo>
                  <a:lnTo>
                    <a:pt x="19" y="98"/>
                  </a:lnTo>
                  <a:lnTo>
                    <a:pt x="19" y="97"/>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p:cNvSpPr>
            <p:nvPr/>
          </p:nvSpPr>
          <p:spPr bwMode="auto">
            <a:xfrm>
              <a:off x="5014" y="342"/>
              <a:ext cx="17" cy="42"/>
            </a:xfrm>
            <a:custGeom>
              <a:avLst/>
              <a:gdLst>
                <a:gd name="T0" fmla="*/ 29 w 36"/>
                <a:gd name="T1" fmla="*/ 82 h 83"/>
                <a:gd name="T2" fmla="*/ 29 w 36"/>
                <a:gd name="T3" fmla="*/ 68 h 83"/>
                <a:gd name="T4" fmla="*/ 25 w 36"/>
                <a:gd name="T5" fmla="*/ 75 h 83"/>
                <a:gd name="T6" fmla="*/ 21 w 36"/>
                <a:gd name="T7" fmla="*/ 79 h 83"/>
                <a:gd name="T8" fmla="*/ 18 w 36"/>
                <a:gd name="T9" fmla="*/ 82 h 83"/>
                <a:gd name="T10" fmla="*/ 14 w 36"/>
                <a:gd name="T11" fmla="*/ 83 h 83"/>
                <a:gd name="T12" fmla="*/ 12 w 36"/>
                <a:gd name="T13" fmla="*/ 83 h 83"/>
                <a:gd name="T14" fmla="*/ 11 w 36"/>
                <a:gd name="T15" fmla="*/ 82 h 83"/>
                <a:gd name="T16" fmla="*/ 9 w 36"/>
                <a:gd name="T17" fmla="*/ 82 h 83"/>
                <a:gd name="T18" fmla="*/ 7 w 36"/>
                <a:gd name="T19" fmla="*/ 82 h 83"/>
                <a:gd name="T20" fmla="*/ 6 w 36"/>
                <a:gd name="T21" fmla="*/ 80 h 83"/>
                <a:gd name="T22" fmla="*/ 4 w 36"/>
                <a:gd name="T23" fmla="*/ 79 h 83"/>
                <a:gd name="T24" fmla="*/ 3 w 36"/>
                <a:gd name="T25" fmla="*/ 76 h 83"/>
                <a:gd name="T26" fmla="*/ 2 w 36"/>
                <a:gd name="T27" fmla="*/ 75 h 83"/>
                <a:gd name="T28" fmla="*/ 1 w 36"/>
                <a:gd name="T29" fmla="*/ 72 h 83"/>
                <a:gd name="T30" fmla="*/ 1 w 36"/>
                <a:gd name="T31" fmla="*/ 69 h 83"/>
                <a:gd name="T32" fmla="*/ 0 w 36"/>
                <a:gd name="T33" fmla="*/ 66 h 83"/>
                <a:gd name="T34" fmla="*/ 0 w 36"/>
                <a:gd name="T35" fmla="*/ 64 h 83"/>
                <a:gd name="T36" fmla="*/ 0 w 36"/>
                <a:gd name="T37" fmla="*/ 61 h 83"/>
                <a:gd name="T38" fmla="*/ 0 w 36"/>
                <a:gd name="T39" fmla="*/ 58 h 83"/>
                <a:gd name="T40" fmla="*/ 0 w 36"/>
                <a:gd name="T41" fmla="*/ 55 h 83"/>
                <a:gd name="T42" fmla="*/ 0 w 36"/>
                <a:gd name="T43" fmla="*/ 51 h 83"/>
                <a:gd name="T44" fmla="*/ 0 w 36"/>
                <a:gd name="T45" fmla="*/ 0 h 83"/>
                <a:gd name="T46" fmla="*/ 7 w 36"/>
                <a:gd name="T47" fmla="*/ 0 h 83"/>
                <a:gd name="T48" fmla="*/ 7 w 36"/>
                <a:gd name="T49" fmla="*/ 44 h 83"/>
                <a:gd name="T50" fmla="*/ 7 w 36"/>
                <a:gd name="T51" fmla="*/ 50 h 83"/>
                <a:gd name="T52" fmla="*/ 7 w 36"/>
                <a:gd name="T53" fmla="*/ 52 h 83"/>
                <a:gd name="T54" fmla="*/ 7 w 36"/>
                <a:gd name="T55" fmla="*/ 57 h 83"/>
                <a:gd name="T56" fmla="*/ 7 w 36"/>
                <a:gd name="T57" fmla="*/ 58 h 83"/>
                <a:gd name="T58" fmla="*/ 7 w 36"/>
                <a:gd name="T59" fmla="*/ 61 h 83"/>
                <a:gd name="T60" fmla="*/ 8 w 36"/>
                <a:gd name="T61" fmla="*/ 62 h 83"/>
                <a:gd name="T62" fmla="*/ 9 w 36"/>
                <a:gd name="T63" fmla="*/ 65 h 83"/>
                <a:gd name="T64" fmla="*/ 10 w 36"/>
                <a:gd name="T65" fmla="*/ 66 h 83"/>
                <a:gd name="T66" fmla="*/ 11 w 36"/>
                <a:gd name="T67" fmla="*/ 68 h 83"/>
                <a:gd name="T68" fmla="*/ 13 w 36"/>
                <a:gd name="T69" fmla="*/ 68 h 83"/>
                <a:gd name="T70" fmla="*/ 14 w 36"/>
                <a:gd name="T71" fmla="*/ 69 h 83"/>
                <a:gd name="T72" fmla="*/ 15 w 36"/>
                <a:gd name="T73" fmla="*/ 69 h 83"/>
                <a:gd name="T74" fmla="*/ 17 w 36"/>
                <a:gd name="T75" fmla="*/ 69 h 83"/>
                <a:gd name="T76" fmla="*/ 19 w 36"/>
                <a:gd name="T77" fmla="*/ 68 h 83"/>
                <a:gd name="T78" fmla="*/ 20 w 36"/>
                <a:gd name="T79" fmla="*/ 68 h 83"/>
                <a:gd name="T80" fmla="*/ 22 w 36"/>
                <a:gd name="T81" fmla="*/ 66 h 83"/>
                <a:gd name="T82" fmla="*/ 23 w 36"/>
                <a:gd name="T83" fmla="*/ 65 h 83"/>
                <a:gd name="T84" fmla="*/ 24 w 36"/>
                <a:gd name="T85" fmla="*/ 62 h 83"/>
                <a:gd name="T86" fmla="*/ 25 w 36"/>
                <a:gd name="T87" fmla="*/ 61 h 83"/>
                <a:gd name="T88" fmla="*/ 26 w 36"/>
                <a:gd name="T89" fmla="*/ 58 h 83"/>
                <a:gd name="T90" fmla="*/ 27 w 36"/>
                <a:gd name="T91" fmla="*/ 55 h 83"/>
                <a:gd name="T92" fmla="*/ 27 w 36"/>
                <a:gd name="T93" fmla="*/ 51 h 83"/>
                <a:gd name="T94" fmla="*/ 29 w 36"/>
                <a:gd name="T95" fmla="*/ 47 h 83"/>
                <a:gd name="T96" fmla="*/ 29 w 36"/>
                <a:gd name="T97" fmla="*/ 43 h 83"/>
                <a:gd name="T98" fmla="*/ 29 w 36"/>
                <a:gd name="T99" fmla="*/ 0 h 83"/>
                <a:gd name="T100" fmla="*/ 36 w 36"/>
                <a:gd name="T101" fmla="*/ 0 h 83"/>
                <a:gd name="T102" fmla="*/ 36 w 36"/>
                <a:gd name="T103" fmla="*/ 82 h 83"/>
                <a:gd name="T104" fmla="*/ 29 w 36"/>
                <a:gd name="T10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83">
                  <a:moveTo>
                    <a:pt x="29" y="82"/>
                  </a:moveTo>
                  <a:lnTo>
                    <a:pt x="29" y="68"/>
                  </a:lnTo>
                  <a:lnTo>
                    <a:pt x="25" y="75"/>
                  </a:lnTo>
                  <a:lnTo>
                    <a:pt x="21" y="79"/>
                  </a:lnTo>
                  <a:lnTo>
                    <a:pt x="18" y="82"/>
                  </a:lnTo>
                  <a:lnTo>
                    <a:pt x="14" y="83"/>
                  </a:lnTo>
                  <a:lnTo>
                    <a:pt x="12" y="83"/>
                  </a:lnTo>
                  <a:lnTo>
                    <a:pt x="11" y="82"/>
                  </a:lnTo>
                  <a:lnTo>
                    <a:pt x="9" y="82"/>
                  </a:lnTo>
                  <a:lnTo>
                    <a:pt x="7" y="82"/>
                  </a:lnTo>
                  <a:lnTo>
                    <a:pt x="6" y="80"/>
                  </a:lnTo>
                  <a:lnTo>
                    <a:pt x="4" y="79"/>
                  </a:lnTo>
                  <a:lnTo>
                    <a:pt x="3" y="76"/>
                  </a:lnTo>
                  <a:lnTo>
                    <a:pt x="2" y="75"/>
                  </a:lnTo>
                  <a:lnTo>
                    <a:pt x="1" y="72"/>
                  </a:lnTo>
                  <a:lnTo>
                    <a:pt x="1" y="69"/>
                  </a:lnTo>
                  <a:lnTo>
                    <a:pt x="0" y="66"/>
                  </a:lnTo>
                  <a:lnTo>
                    <a:pt x="0" y="64"/>
                  </a:lnTo>
                  <a:lnTo>
                    <a:pt x="0" y="61"/>
                  </a:lnTo>
                  <a:lnTo>
                    <a:pt x="0" y="58"/>
                  </a:lnTo>
                  <a:lnTo>
                    <a:pt x="0" y="55"/>
                  </a:lnTo>
                  <a:lnTo>
                    <a:pt x="0" y="51"/>
                  </a:lnTo>
                  <a:lnTo>
                    <a:pt x="0" y="0"/>
                  </a:lnTo>
                  <a:lnTo>
                    <a:pt x="7" y="0"/>
                  </a:lnTo>
                  <a:lnTo>
                    <a:pt x="7" y="44"/>
                  </a:lnTo>
                  <a:lnTo>
                    <a:pt x="7" y="50"/>
                  </a:lnTo>
                  <a:lnTo>
                    <a:pt x="7" y="52"/>
                  </a:lnTo>
                  <a:lnTo>
                    <a:pt x="7" y="57"/>
                  </a:lnTo>
                  <a:lnTo>
                    <a:pt x="7" y="58"/>
                  </a:lnTo>
                  <a:lnTo>
                    <a:pt x="7" y="61"/>
                  </a:lnTo>
                  <a:lnTo>
                    <a:pt x="8" y="62"/>
                  </a:lnTo>
                  <a:lnTo>
                    <a:pt x="9" y="65"/>
                  </a:lnTo>
                  <a:lnTo>
                    <a:pt x="10" y="66"/>
                  </a:lnTo>
                  <a:lnTo>
                    <a:pt x="11" y="68"/>
                  </a:lnTo>
                  <a:lnTo>
                    <a:pt x="13" y="68"/>
                  </a:lnTo>
                  <a:lnTo>
                    <a:pt x="14" y="69"/>
                  </a:lnTo>
                  <a:lnTo>
                    <a:pt x="15" y="69"/>
                  </a:lnTo>
                  <a:lnTo>
                    <a:pt x="17" y="69"/>
                  </a:lnTo>
                  <a:lnTo>
                    <a:pt x="19" y="68"/>
                  </a:lnTo>
                  <a:lnTo>
                    <a:pt x="20" y="68"/>
                  </a:lnTo>
                  <a:lnTo>
                    <a:pt x="22" y="66"/>
                  </a:lnTo>
                  <a:lnTo>
                    <a:pt x="23" y="65"/>
                  </a:lnTo>
                  <a:lnTo>
                    <a:pt x="24" y="62"/>
                  </a:lnTo>
                  <a:lnTo>
                    <a:pt x="25" y="61"/>
                  </a:lnTo>
                  <a:lnTo>
                    <a:pt x="26" y="58"/>
                  </a:lnTo>
                  <a:lnTo>
                    <a:pt x="27" y="55"/>
                  </a:lnTo>
                  <a:lnTo>
                    <a:pt x="27" y="51"/>
                  </a:lnTo>
                  <a:lnTo>
                    <a:pt x="29" y="47"/>
                  </a:lnTo>
                  <a:lnTo>
                    <a:pt x="29" y="43"/>
                  </a:lnTo>
                  <a:lnTo>
                    <a:pt x="29" y="0"/>
                  </a:lnTo>
                  <a:lnTo>
                    <a:pt x="36" y="0"/>
                  </a:lnTo>
                  <a:lnTo>
                    <a:pt x="36" y="82"/>
                  </a:lnTo>
                  <a:lnTo>
                    <a:pt x="29"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41"/>
            <p:cNvSpPr>
              <a:spLocks/>
            </p:cNvSpPr>
            <p:nvPr/>
          </p:nvSpPr>
          <p:spPr bwMode="auto">
            <a:xfrm>
              <a:off x="5037" y="342"/>
              <a:ext cx="12" cy="41"/>
            </a:xfrm>
            <a:custGeom>
              <a:avLst/>
              <a:gdLst>
                <a:gd name="T0" fmla="*/ 0 w 23"/>
                <a:gd name="T1" fmla="*/ 84 h 84"/>
                <a:gd name="T2" fmla="*/ 0 w 23"/>
                <a:gd name="T3" fmla="*/ 2 h 84"/>
                <a:gd name="T4" fmla="*/ 7 w 23"/>
                <a:gd name="T5" fmla="*/ 2 h 84"/>
                <a:gd name="T6" fmla="*/ 7 w 23"/>
                <a:gd name="T7" fmla="*/ 14 h 84"/>
                <a:gd name="T8" fmla="*/ 8 w 23"/>
                <a:gd name="T9" fmla="*/ 10 h 84"/>
                <a:gd name="T10" fmla="*/ 9 w 23"/>
                <a:gd name="T11" fmla="*/ 7 h 84"/>
                <a:gd name="T12" fmla="*/ 10 w 23"/>
                <a:gd name="T13" fmla="*/ 4 h 84"/>
                <a:gd name="T14" fmla="*/ 10 w 23"/>
                <a:gd name="T15" fmla="*/ 3 h 84"/>
                <a:gd name="T16" fmla="*/ 11 w 23"/>
                <a:gd name="T17" fmla="*/ 2 h 84"/>
                <a:gd name="T18" fmla="*/ 13 w 23"/>
                <a:gd name="T19" fmla="*/ 2 h 84"/>
                <a:gd name="T20" fmla="*/ 14 w 23"/>
                <a:gd name="T21" fmla="*/ 0 h 84"/>
                <a:gd name="T22" fmla="*/ 15 w 23"/>
                <a:gd name="T23" fmla="*/ 0 h 84"/>
                <a:gd name="T24" fmla="*/ 17 w 23"/>
                <a:gd name="T25" fmla="*/ 0 h 84"/>
                <a:gd name="T26" fmla="*/ 19 w 23"/>
                <a:gd name="T27" fmla="*/ 2 h 84"/>
                <a:gd name="T28" fmla="*/ 21 w 23"/>
                <a:gd name="T29" fmla="*/ 3 h 84"/>
                <a:gd name="T30" fmla="*/ 23 w 23"/>
                <a:gd name="T31" fmla="*/ 4 h 84"/>
                <a:gd name="T32" fmla="*/ 20 w 23"/>
                <a:gd name="T33" fmla="*/ 17 h 84"/>
                <a:gd name="T34" fmla="*/ 19 w 23"/>
                <a:gd name="T35" fmla="*/ 15 h 84"/>
                <a:gd name="T36" fmla="*/ 18 w 23"/>
                <a:gd name="T37" fmla="*/ 15 h 84"/>
                <a:gd name="T38" fmla="*/ 16 w 23"/>
                <a:gd name="T39" fmla="*/ 14 h 84"/>
                <a:gd name="T40" fmla="*/ 15 w 23"/>
                <a:gd name="T41" fmla="*/ 14 h 84"/>
                <a:gd name="T42" fmla="*/ 14 w 23"/>
                <a:gd name="T43" fmla="*/ 14 h 84"/>
                <a:gd name="T44" fmla="*/ 13 w 23"/>
                <a:gd name="T45" fmla="*/ 15 h 84"/>
                <a:gd name="T46" fmla="*/ 12 w 23"/>
                <a:gd name="T47" fmla="*/ 15 h 84"/>
                <a:gd name="T48" fmla="*/ 11 w 23"/>
                <a:gd name="T49" fmla="*/ 17 h 84"/>
                <a:gd name="T50" fmla="*/ 10 w 23"/>
                <a:gd name="T51" fmla="*/ 18 h 84"/>
                <a:gd name="T52" fmla="*/ 9 w 23"/>
                <a:gd name="T53" fmla="*/ 21 h 84"/>
                <a:gd name="T54" fmla="*/ 8 w 23"/>
                <a:gd name="T55" fmla="*/ 22 h 84"/>
                <a:gd name="T56" fmla="*/ 8 w 23"/>
                <a:gd name="T57" fmla="*/ 25 h 84"/>
                <a:gd name="T58" fmla="*/ 8 w 23"/>
                <a:gd name="T59" fmla="*/ 29 h 84"/>
                <a:gd name="T60" fmla="*/ 8 w 23"/>
                <a:gd name="T61" fmla="*/ 34 h 84"/>
                <a:gd name="T62" fmla="*/ 7 w 23"/>
                <a:gd name="T63" fmla="*/ 38 h 84"/>
                <a:gd name="T64" fmla="*/ 7 w 23"/>
                <a:gd name="T65" fmla="*/ 42 h 84"/>
                <a:gd name="T66" fmla="*/ 7 w 23"/>
                <a:gd name="T67" fmla="*/ 84 h 84"/>
                <a:gd name="T68" fmla="*/ 0 w 23"/>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7" y="0"/>
                  </a:lnTo>
                  <a:lnTo>
                    <a:pt x="19" y="2"/>
                  </a:lnTo>
                  <a:lnTo>
                    <a:pt x="21" y="3"/>
                  </a:lnTo>
                  <a:lnTo>
                    <a:pt x="23" y="4"/>
                  </a:lnTo>
                  <a:lnTo>
                    <a:pt x="20" y="17"/>
                  </a:lnTo>
                  <a:lnTo>
                    <a:pt x="19" y="15"/>
                  </a:lnTo>
                  <a:lnTo>
                    <a:pt x="18"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43"/>
            <p:cNvSpPr>
              <a:spLocks noEditPoints="1"/>
            </p:cNvSpPr>
            <p:nvPr/>
          </p:nvSpPr>
          <p:spPr bwMode="auto">
            <a:xfrm>
              <a:off x="5050" y="342"/>
              <a:ext cx="20" cy="42"/>
            </a:xfrm>
            <a:custGeom>
              <a:avLst/>
              <a:gdLst>
                <a:gd name="T0" fmla="*/ 26 w 40"/>
                <a:gd name="T1" fmla="*/ 79 h 85"/>
                <a:gd name="T2" fmla="*/ 19 w 40"/>
                <a:gd name="T3" fmla="*/ 84 h 85"/>
                <a:gd name="T4" fmla="*/ 14 w 40"/>
                <a:gd name="T5" fmla="*/ 85 h 85"/>
                <a:gd name="T6" fmla="*/ 5 w 40"/>
                <a:gd name="T7" fmla="*/ 81 h 85"/>
                <a:gd name="T8" fmla="*/ 1 w 40"/>
                <a:gd name="T9" fmla="*/ 71 h 85"/>
                <a:gd name="T10" fmla="*/ 0 w 40"/>
                <a:gd name="T11" fmla="*/ 60 h 85"/>
                <a:gd name="T12" fmla="*/ 1 w 40"/>
                <a:gd name="T13" fmla="*/ 53 h 85"/>
                <a:gd name="T14" fmla="*/ 3 w 40"/>
                <a:gd name="T15" fmla="*/ 46 h 85"/>
                <a:gd name="T16" fmla="*/ 7 w 40"/>
                <a:gd name="T17" fmla="*/ 41 h 85"/>
                <a:gd name="T18" fmla="*/ 11 w 40"/>
                <a:gd name="T19" fmla="*/ 39 h 85"/>
                <a:gd name="T20" fmla="*/ 16 w 40"/>
                <a:gd name="T21" fmla="*/ 38 h 85"/>
                <a:gd name="T22" fmla="*/ 27 w 40"/>
                <a:gd name="T23" fmla="*/ 34 h 85"/>
                <a:gd name="T24" fmla="*/ 30 w 40"/>
                <a:gd name="T25" fmla="*/ 31 h 85"/>
                <a:gd name="T26" fmla="*/ 30 w 40"/>
                <a:gd name="T27" fmla="*/ 27 h 85"/>
                <a:gd name="T28" fmla="*/ 27 w 40"/>
                <a:gd name="T29" fmla="*/ 20 h 85"/>
                <a:gd name="T30" fmla="*/ 20 w 40"/>
                <a:gd name="T31" fmla="*/ 14 h 85"/>
                <a:gd name="T32" fmla="*/ 14 w 40"/>
                <a:gd name="T33" fmla="*/ 15 h 85"/>
                <a:gd name="T34" fmla="*/ 10 w 40"/>
                <a:gd name="T35" fmla="*/ 18 h 85"/>
                <a:gd name="T36" fmla="*/ 8 w 40"/>
                <a:gd name="T37" fmla="*/ 27 h 85"/>
                <a:gd name="T38" fmla="*/ 2 w 40"/>
                <a:gd name="T39" fmla="*/ 18 h 85"/>
                <a:gd name="T40" fmla="*/ 5 w 40"/>
                <a:gd name="T41" fmla="*/ 10 h 85"/>
                <a:gd name="T42" fmla="*/ 9 w 40"/>
                <a:gd name="T43" fmla="*/ 4 h 85"/>
                <a:gd name="T44" fmla="*/ 17 w 40"/>
                <a:gd name="T45" fmla="*/ 0 h 85"/>
                <a:gd name="T46" fmla="*/ 26 w 40"/>
                <a:gd name="T47" fmla="*/ 2 h 85"/>
                <a:gd name="T48" fmla="*/ 31 w 40"/>
                <a:gd name="T49" fmla="*/ 4 h 85"/>
                <a:gd name="T50" fmla="*/ 35 w 40"/>
                <a:gd name="T51" fmla="*/ 10 h 85"/>
                <a:gd name="T52" fmla="*/ 37 w 40"/>
                <a:gd name="T53" fmla="*/ 17 h 85"/>
                <a:gd name="T54" fmla="*/ 38 w 40"/>
                <a:gd name="T55" fmla="*/ 24 h 85"/>
                <a:gd name="T56" fmla="*/ 38 w 40"/>
                <a:gd name="T57" fmla="*/ 49 h 85"/>
                <a:gd name="T58" fmla="*/ 38 w 40"/>
                <a:gd name="T59" fmla="*/ 70 h 85"/>
                <a:gd name="T60" fmla="*/ 39 w 40"/>
                <a:gd name="T61" fmla="*/ 78 h 85"/>
                <a:gd name="T62" fmla="*/ 33 w 40"/>
                <a:gd name="T63" fmla="*/ 84 h 85"/>
                <a:gd name="T64" fmla="*/ 31 w 40"/>
                <a:gd name="T65" fmla="*/ 77 h 85"/>
                <a:gd name="T66" fmla="*/ 27 w 40"/>
                <a:gd name="T67" fmla="*/ 47 h 85"/>
                <a:gd name="T68" fmla="*/ 17 w 40"/>
                <a:gd name="T69" fmla="*/ 50 h 85"/>
                <a:gd name="T70" fmla="*/ 12 w 40"/>
                <a:gd name="T71" fmla="*/ 53 h 85"/>
                <a:gd name="T72" fmla="*/ 9 w 40"/>
                <a:gd name="T73" fmla="*/ 54 h 85"/>
                <a:gd name="T74" fmla="*/ 8 w 40"/>
                <a:gd name="T75" fmla="*/ 57 h 85"/>
                <a:gd name="T76" fmla="*/ 7 w 40"/>
                <a:gd name="T77" fmla="*/ 61 h 85"/>
                <a:gd name="T78" fmla="*/ 8 w 40"/>
                <a:gd name="T79" fmla="*/ 67 h 85"/>
                <a:gd name="T80" fmla="*/ 11 w 40"/>
                <a:gd name="T81" fmla="*/ 70 h 85"/>
                <a:gd name="T82" fmla="*/ 17 w 40"/>
                <a:gd name="T83" fmla="*/ 71 h 85"/>
                <a:gd name="T84" fmla="*/ 23 w 40"/>
                <a:gd name="T85" fmla="*/ 68 h 85"/>
                <a:gd name="T86" fmla="*/ 27 w 40"/>
                <a:gd name="T87" fmla="*/ 63 h 85"/>
                <a:gd name="T88" fmla="*/ 29 w 40"/>
                <a:gd name="T89" fmla="*/ 56 h 85"/>
                <a:gd name="T90" fmla="*/ 30 w 40"/>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31" y="74"/>
                  </a:moveTo>
                  <a:lnTo>
                    <a:pt x="28" y="77"/>
                  </a:lnTo>
                  <a:lnTo>
                    <a:pt x="26" y="79"/>
                  </a:lnTo>
                  <a:lnTo>
                    <a:pt x="24"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4" y="35"/>
                  </a:lnTo>
                  <a:lnTo>
                    <a:pt x="27" y="34"/>
                  </a:lnTo>
                  <a:lnTo>
                    <a:pt x="29" y="32"/>
                  </a:lnTo>
                  <a:lnTo>
                    <a:pt x="29" y="32"/>
                  </a:lnTo>
                  <a:lnTo>
                    <a:pt x="30" y="31"/>
                  </a:lnTo>
                  <a:lnTo>
                    <a:pt x="30" y="29"/>
                  </a:lnTo>
                  <a:lnTo>
                    <a:pt x="30" y="29"/>
                  </a:lnTo>
                  <a:lnTo>
                    <a:pt x="30" y="27"/>
                  </a:lnTo>
                  <a:lnTo>
                    <a:pt x="29" y="24"/>
                  </a:lnTo>
                  <a:lnTo>
                    <a:pt x="28" y="21"/>
                  </a:lnTo>
                  <a:lnTo>
                    <a:pt x="27" y="20"/>
                  </a:lnTo>
                  <a:lnTo>
                    <a:pt x="26" y="18"/>
                  </a:lnTo>
                  <a:lnTo>
                    <a:pt x="24"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3" y="0"/>
                  </a:lnTo>
                  <a:lnTo>
                    <a:pt x="26" y="2"/>
                  </a:lnTo>
                  <a:lnTo>
                    <a:pt x="28" y="2"/>
                  </a:lnTo>
                  <a:lnTo>
                    <a:pt x="30" y="3"/>
                  </a:lnTo>
                  <a:lnTo>
                    <a:pt x="31" y="4"/>
                  </a:lnTo>
                  <a:lnTo>
                    <a:pt x="33" y="6"/>
                  </a:lnTo>
                  <a:lnTo>
                    <a:pt x="34" y="9"/>
                  </a:lnTo>
                  <a:lnTo>
                    <a:pt x="35" y="10"/>
                  </a:lnTo>
                  <a:lnTo>
                    <a:pt x="35" y="13"/>
                  </a:lnTo>
                  <a:lnTo>
                    <a:pt x="36" y="14"/>
                  </a:lnTo>
                  <a:lnTo>
                    <a:pt x="37" y="17"/>
                  </a:lnTo>
                  <a:lnTo>
                    <a:pt x="37" y="20"/>
                  </a:lnTo>
                  <a:lnTo>
                    <a:pt x="37" y="21"/>
                  </a:lnTo>
                  <a:lnTo>
                    <a:pt x="38" y="24"/>
                  </a:lnTo>
                  <a:lnTo>
                    <a:pt x="38" y="28"/>
                  </a:lnTo>
                  <a:lnTo>
                    <a:pt x="38" y="32"/>
                  </a:lnTo>
                  <a:lnTo>
                    <a:pt x="38" y="49"/>
                  </a:lnTo>
                  <a:lnTo>
                    <a:pt x="38" y="57"/>
                  </a:lnTo>
                  <a:lnTo>
                    <a:pt x="38" y="64"/>
                  </a:lnTo>
                  <a:lnTo>
                    <a:pt x="38" y="70"/>
                  </a:lnTo>
                  <a:lnTo>
                    <a:pt x="38" y="72"/>
                  </a:lnTo>
                  <a:lnTo>
                    <a:pt x="38" y="75"/>
                  </a:lnTo>
                  <a:lnTo>
                    <a:pt x="39" y="78"/>
                  </a:lnTo>
                  <a:lnTo>
                    <a:pt x="39" y="81"/>
                  </a:lnTo>
                  <a:lnTo>
                    <a:pt x="40" y="84"/>
                  </a:lnTo>
                  <a:lnTo>
                    <a:pt x="33" y="84"/>
                  </a:lnTo>
                  <a:lnTo>
                    <a:pt x="32" y="81"/>
                  </a:lnTo>
                  <a:lnTo>
                    <a:pt x="31" y="78"/>
                  </a:lnTo>
                  <a:lnTo>
                    <a:pt x="31" y="77"/>
                  </a:lnTo>
                  <a:lnTo>
                    <a:pt x="31" y="74"/>
                  </a:lnTo>
                  <a:close/>
                  <a:moveTo>
                    <a:pt x="30" y="46"/>
                  </a:moveTo>
                  <a:lnTo>
                    <a:pt x="27" y="47"/>
                  </a:lnTo>
                  <a:lnTo>
                    <a:pt x="24"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3" y="68"/>
                  </a:lnTo>
                  <a:lnTo>
                    <a:pt x="24" y="67"/>
                  </a:lnTo>
                  <a:lnTo>
                    <a:pt x="26" y="66"/>
                  </a:lnTo>
                  <a:lnTo>
                    <a:pt x="27" y="63"/>
                  </a:lnTo>
                  <a:lnTo>
                    <a:pt x="28" y="61"/>
                  </a:lnTo>
                  <a:lnTo>
                    <a:pt x="28" y="59"/>
                  </a:lnTo>
                  <a:lnTo>
                    <a:pt x="29" y="56"/>
                  </a:lnTo>
                  <a:lnTo>
                    <a:pt x="29" y="53"/>
                  </a:lnTo>
                  <a:lnTo>
                    <a:pt x="29" y="50"/>
                  </a:lnTo>
                  <a:lnTo>
                    <a:pt x="30"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5075" y="327"/>
              <a:ext cx="4" cy="56"/>
            </a:xfrm>
            <a:prstGeom prst="rect">
              <a:avLst/>
            </a:prstGeom>
            <a:solidFill>
              <a:srgbClr val="009E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46"/>
            <p:cNvSpPr>
              <a:spLocks noEditPoints="1"/>
            </p:cNvSpPr>
            <p:nvPr/>
          </p:nvSpPr>
          <p:spPr bwMode="auto">
            <a:xfrm>
              <a:off x="5097" y="327"/>
              <a:ext cx="26" cy="56"/>
            </a:xfrm>
            <a:custGeom>
              <a:avLst/>
              <a:gdLst>
                <a:gd name="T0" fmla="*/ 0 w 52"/>
                <a:gd name="T1" fmla="*/ 0 h 113"/>
                <a:gd name="T2" fmla="*/ 30 w 52"/>
                <a:gd name="T3" fmla="*/ 0 h 113"/>
                <a:gd name="T4" fmla="*/ 35 w 52"/>
                <a:gd name="T5" fmla="*/ 1 h 113"/>
                <a:gd name="T6" fmla="*/ 39 w 52"/>
                <a:gd name="T7" fmla="*/ 6 h 113"/>
                <a:gd name="T8" fmla="*/ 43 w 52"/>
                <a:gd name="T9" fmla="*/ 11 h 113"/>
                <a:gd name="T10" fmla="*/ 45 w 52"/>
                <a:gd name="T11" fmla="*/ 18 h 113"/>
                <a:gd name="T12" fmla="*/ 47 w 52"/>
                <a:gd name="T13" fmla="*/ 28 h 113"/>
                <a:gd name="T14" fmla="*/ 47 w 52"/>
                <a:gd name="T15" fmla="*/ 38 h 113"/>
                <a:gd name="T16" fmla="*/ 45 w 52"/>
                <a:gd name="T17" fmla="*/ 47 h 113"/>
                <a:gd name="T18" fmla="*/ 41 w 52"/>
                <a:gd name="T19" fmla="*/ 56 h 113"/>
                <a:gd name="T20" fmla="*/ 34 w 52"/>
                <a:gd name="T21" fmla="*/ 60 h 113"/>
                <a:gd name="T22" fmla="*/ 31 w 52"/>
                <a:gd name="T23" fmla="*/ 63 h 113"/>
                <a:gd name="T24" fmla="*/ 34 w 52"/>
                <a:gd name="T25" fmla="*/ 67 h 113"/>
                <a:gd name="T26" fmla="*/ 37 w 52"/>
                <a:gd name="T27" fmla="*/ 71 h 113"/>
                <a:gd name="T28" fmla="*/ 40 w 52"/>
                <a:gd name="T29" fmla="*/ 78 h 113"/>
                <a:gd name="T30" fmla="*/ 52 w 52"/>
                <a:gd name="T31" fmla="*/ 113 h 113"/>
                <a:gd name="T32" fmla="*/ 34 w 52"/>
                <a:gd name="T33" fmla="*/ 90 h 113"/>
                <a:gd name="T34" fmla="*/ 31 w 52"/>
                <a:gd name="T35" fmla="*/ 81 h 113"/>
                <a:gd name="T36" fmla="*/ 29 w 52"/>
                <a:gd name="T37" fmla="*/ 74 h 113"/>
                <a:gd name="T38" fmla="*/ 27 w 52"/>
                <a:gd name="T39" fmla="*/ 70 h 113"/>
                <a:gd name="T40" fmla="*/ 25 w 52"/>
                <a:gd name="T41" fmla="*/ 67 h 113"/>
                <a:gd name="T42" fmla="*/ 23 w 52"/>
                <a:gd name="T43" fmla="*/ 65 h 113"/>
                <a:gd name="T44" fmla="*/ 21 w 52"/>
                <a:gd name="T45" fmla="*/ 64 h 113"/>
                <a:gd name="T46" fmla="*/ 19 w 52"/>
                <a:gd name="T47" fmla="*/ 63 h 113"/>
                <a:gd name="T48" fmla="*/ 17 w 52"/>
                <a:gd name="T49" fmla="*/ 63 h 113"/>
                <a:gd name="T50" fmla="*/ 8 w 52"/>
                <a:gd name="T51" fmla="*/ 113 h 113"/>
                <a:gd name="T52" fmla="*/ 8 w 52"/>
                <a:gd name="T53" fmla="*/ 49 h 113"/>
                <a:gd name="T54" fmla="*/ 26 w 52"/>
                <a:gd name="T55" fmla="*/ 49 h 113"/>
                <a:gd name="T56" fmla="*/ 31 w 52"/>
                <a:gd name="T57" fmla="*/ 47 h 113"/>
                <a:gd name="T58" fmla="*/ 33 w 52"/>
                <a:gd name="T59" fmla="*/ 47 h 113"/>
                <a:gd name="T60" fmla="*/ 36 w 52"/>
                <a:gd name="T61" fmla="*/ 43 h 113"/>
                <a:gd name="T62" fmla="*/ 38 w 52"/>
                <a:gd name="T63" fmla="*/ 39 h 113"/>
                <a:gd name="T64" fmla="*/ 39 w 52"/>
                <a:gd name="T65" fmla="*/ 35 h 113"/>
                <a:gd name="T66" fmla="*/ 39 w 52"/>
                <a:gd name="T67" fmla="*/ 28 h 113"/>
                <a:gd name="T68" fmla="*/ 37 w 52"/>
                <a:gd name="T69" fmla="*/ 22 h 113"/>
                <a:gd name="T70" fmla="*/ 34 w 52"/>
                <a:gd name="T71" fmla="*/ 18 h 113"/>
                <a:gd name="T72" fmla="*/ 29 w 52"/>
                <a:gd name="T73" fmla="*/ 14 h 113"/>
                <a:gd name="T74" fmla="*/ 8 w 52"/>
                <a:gd name="T75" fmla="*/ 1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113">
                  <a:moveTo>
                    <a:pt x="0" y="113"/>
                  </a:moveTo>
                  <a:lnTo>
                    <a:pt x="0" y="0"/>
                  </a:lnTo>
                  <a:lnTo>
                    <a:pt x="26" y="0"/>
                  </a:lnTo>
                  <a:lnTo>
                    <a:pt x="30" y="0"/>
                  </a:lnTo>
                  <a:lnTo>
                    <a:pt x="33" y="1"/>
                  </a:lnTo>
                  <a:lnTo>
                    <a:pt x="35" y="1"/>
                  </a:lnTo>
                  <a:lnTo>
                    <a:pt x="37" y="3"/>
                  </a:lnTo>
                  <a:lnTo>
                    <a:pt x="39" y="6"/>
                  </a:lnTo>
                  <a:lnTo>
                    <a:pt x="41" y="8"/>
                  </a:lnTo>
                  <a:lnTo>
                    <a:pt x="43" y="11"/>
                  </a:lnTo>
                  <a:lnTo>
                    <a:pt x="44" y="14"/>
                  </a:lnTo>
                  <a:lnTo>
                    <a:pt x="45" y="18"/>
                  </a:lnTo>
                  <a:lnTo>
                    <a:pt x="46" y="22"/>
                  </a:lnTo>
                  <a:lnTo>
                    <a:pt x="47" y="28"/>
                  </a:lnTo>
                  <a:lnTo>
                    <a:pt x="47" y="32"/>
                  </a:lnTo>
                  <a:lnTo>
                    <a:pt x="47" y="38"/>
                  </a:lnTo>
                  <a:lnTo>
                    <a:pt x="46" y="42"/>
                  </a:lnTo>
                  <a:lnTo>
                    <a:pt x="45" y="47"/>
                  </a:lnTo>
                  <a:lnTo>
                    <a:pt x="44" y="51"/>
                  </a:lnTo>
                  <a:lnTo>
                    <a:pt x="41" y="56"/>
                  </a:lnTo>
                  <a:lnTo>
                    <a:pt x="38" y="58"/>
                  </a:lnTo>
                  <a:lnTo>
                    <a:pt x="34" y="60"/>
                  </a:lnTo>
                  <a:lnTo>
                    <a:pt x="30" y="61"/>
                  </a:lnTo>
                  <a:lnTo>
                    <a:pt x="31" y="63"/>
                  </a:lnTo>
                  <a:lnTo>
                    <a:pt x="33" y="65"/>
                  </a:lnTo>
                  <a:lnTo>
                    <a:pt x="34" y="67"/>
                  </a:lnTo>
                  <a:lnTo>
                    <a:pt x="35" y="68"/>
                  </a:lnTo>
                  <a:lnTo>
                    <a:pt x="37" y="71"/>
                  </a:lnTo>
                  <a:lnTo>
                    <a:pt x="38" y="74"/>
                  </a:lnTo>
                  <a:lnTo>
                    <a:pt x="40" y="78"/>
                  </a:lnTo>
                  <a:lnTo>
                    <a:pt x="41" y="82"/>
                  </a:lnTo>
                  <a:lnTo>
                    <a:pt x="52" y="113"/>
                  </a:lnTo>
                  <a:lnTo>
                    <a:pt x="42" y="113"/>
                  </a:lnTo>
                  <a:lnTo>
                    <a:pt x="34" y="90"/>
                  </a:lnTo>
                  <a:lnTo>
                    <a:pt x="33" y="85"/>
                  </a:lnTo>
                  <a:lnTo>
                    <a:pt x="31" y="81"/>
                  </a:lnTo>
                  <a:lnTo>
                    <a:pt x="30" y="76"/>
                  </a:lnTo>
                  <a:lnTo>
                    <a:pt x="29" y="74"/>
                  </a:lnTo>
                  <a:lnTo>
                    <a:pt x="28" y="71"/>
                  </a:lnTo>
                  <a:lnTo>
                    <a:pt x="27" y="70"/>
                  </a:lnTo>
                  <a:lnTo>
                    <a:pt x="26" y="67"/>
                  </a:lnTo>
                  <a:lnTo>
                    <a:pt x="25" y="67"/>
                  </a:lnTo>
                  <a:lnTo>
                    <a:pt x="24" y="65"/>
                  </a:lnTo>
                  <a:lnTo>
                    <a:pt x="23" y="65"/>
                  </a:lnTo>
                  <a:lnTo>
                    <a:pt x="22" y="64"/>
                  </a:lnTo>
                  <a:lnTo>
                    <a:pt x="21" y="64"/>
                  </a:lnTo>
                  <a:lnTo>
                    <a:pt x="21" y="64"/>
                  </a:lnTo>
                  <a:lnTo>
                    <a:pt x="19" y="63"/>
                  </a:lnTo>
                  <a:lnTo>
                    <a:pt x="18" y="63"/>
                  </a:lnTo>
                  <a:lnTo>
                    <a:pt x="17" y="63"/>
                  </a:lnTo>
                  <a:lnTo>
                    <a:pt x="8" y="63"/>
                  </a:lnTo>
                  <a:lnTo>
                    <a:pt x="8" y="113"/>
                  </a:lnTo>
                  <a:lnTo>
                    <a:pt x="0" y="113"/>
                  </a:lnTo>
                  <a:close/>
                  <a:moveTo>
                    <a:pt x="8" y="49"/>
                  </a:moveTo>
                  <a:lnTo>
                    <a:pt x="24" y="49"/>
                  </a:lnTo>
                  <a:lnTo>
                    <a:pt x="26" y="49"/>
                  </a:lnTo>
                  <a:lnTo>
                    <a:pt x="29" y="47"/>
                  </a:lnTo>
                  <a:lnTo>
                    <a:pt x="31" y="47"/>
                  </a:lnTo>
                  <a:lnTo>
                    <a:pt x="32" y="47"/>
                  </a:lnTo>
                  <a:lnTo>
                    <a:pt x="33" y="47"/>
                  </a:lnTo>
                  <a:lnTo>
                    <a:pt x="35" y="46"/>
                  </a:lnTo>
                  <a:lnTo>
                    <a:pt x="36" y="43"/>
                  </a:lnTo>
                  <a:lnTo>
                    <a:pt x="37" y="42"/>
                  </a:lnTo>
                  <a:lnTo>
                    <a:pt x="38" y="39"/>
                  </a:lnTo>
                  <a:lnTo>
                    <a:pt x="38" y="36"/>
                  </a:lnTo>
                  <a:lnTo>
                    <a:pt x="39" y="35"/>
                  </a:lnTo>
                  <a:lnTo>
                    <a:pt x="39" y="32"/>
                  </a:lnTo>
                  <a:lnTo>
                    <a:pt x="39" y="28"/>
                  </a:lnTo>
                  <a:lnTo>
                    <a:pt x="38" y="25"/>
                  </a:lnTo>
                  <a:lnTo>
                    <a:pt x="37" y="22"/>
                  </a:lnTo>
                  <a:lnTo>
                    <a:pt x="36" y="19"/>
                  </a:lnTo>
                  <a:lnTo>
                    <a:pt x="34" y="18"/>
                  </a:lnTo>
                  <a:lnTo>
                    <a:pt x="32" y="15"/>
                  </a:lnTo>
                  <a:lnTo>
                    <a:pt x="29" y="14"/>
                  </a:lnTo>
                  <a:lnTo>
                    <a:pt x="27" y="14"/>
                  </a:lnTo>
                  <a:lnTo>
                    <a:pt x="8" y="14"/>
                  </a:lnTo>
                  <a:lnTo>
                    <a:pt x="8" y="4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47"/>
            <p:cNvSpPr>
              <a:spLocks noEditPoints="1"/>
            </p:cNvSpPr>
            <p:nvPr/>
          </p:nvSpPr>
          <p:spPr bwMode="auto">
            <a:xfrm>
              <a:off x="5125"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3 w 42"/>
                <a:gd name="T11" fmla="*/ 82 h 85"/>
                <a:gd name="T12" fmla="*/ 7 w 42"/>
                <a:gd name="T13" fmla="*/ 75 h 85"/>
                <a:gd name="T14" fmla="*/ 2 w 42"/>
                <a:gd name="T15" fmla="*/ 61 h 85"/>
                <a:gd name="T16" fmla="*/ 0 w 42"/>
                <a:gd name="T17" fmla="*/ 43 h 85"/>
                <a:gd name="T18" fmla="*/ 1 w 42"/>
                <a:gd name="T19" fmla="*/ 25 h 85"/>
                <a:gd name="T20" fmla="*/ 6 w 42"/>
                <a:gd name="T21" fmla="*/ 13 h 85"/>
                <a:gd name="T22" fmla="*/ 13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9 w 42"/>
                <a:gd name="T39" fmla="*/ 52 h 85"/>
                <a:gd name="T40" fmla="*/ 11 w 42"/>
                <a:gd name="T41" fmla="*/ 61 h 85"/>
                <a:gd name="T42" fmla="*/ 14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6 w 42"/>
                <a:gd name="T67" fmla="*/ 15 h 85"/>
                <a:gd name="T68" fmla="*/ 12 w 42"/>
                <a:gd name="T69" fmla="*/ 20 h 85"/>
                <a:gd name="T70" fmla="*/ 10 w 42"/>
                <a:gd name="T71" fmla="*/ 25 h 85"/>
                <a:gd name="T72" fmla="*/ 9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3" y="82"/>
                  </a:lnTo>
                  <a:lnTo>
                    <a:pt x="10" y="79"/>
                  </a:lnTo>
                  <a:lnTo>
                    <a:pt x="7" y="75"/>
                  </a:lnTo>
                  <a:lnTo>
                    <a:pt x="3" y="70"/>
                  </a:lnTo>
                  <a:lnTo>
                    <a:pt x="2" y="61"/>
                  </a:lnTo>
                  <a:lnTo>
                    <a:pt x="0" y="53"/>
                  </a:lnTo>
                  <a:lnTo>
                    <a:pt x="0" y="43"/>
                  </a:lnTo>
                  <a:lnTo>
                    <a:pt x="0" y="34"/>
                  </a:lnTo>
                  <a:lnTo>
                    <a:pt x="1" y="25"/>
                  </a:lnTo>
                  <a:lnTo>
                    <a:pt x="3" y="18"/>
                  </a:lnTo>
                  <a:lnTo>
                    <a:pt x="6" y="13"/>
                  </a:lnTo>
                  <a:lnTo>
                    <a:pt x="9" y="7"/>
                  </a:lnTo>
                  <a:lnTo>
                    <a:pt x="13"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9" y="46"/>
                  </a:lnTo>
                  <a:lnTo>
                    <a:pt x="9" y="52"/>
                  </a:lnTo>
                  <a:lnTo>
                    <a:pt x="10" y="57"/>
                  </a:lnTo>
                  <a:lnTo>
                    <a:pt x="11" y="61"/>
                  </a:lnTo>
                  <a:lnTo>
                    <a:pt x="12" y="64"/>
                  </a:lnTo>
                  <a:lnTo>
                    <a:pt x="14" y="67"/>
                  </a:lnTo>
                  <a:lnTo>
                    <a:pt x="16"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9" y="32"/>
                  </a:moveTo>
                  <a:lnTo>
                    <a:pt x="34" y="32"/>
                  </a:lnTo>
                  <a:lnTo>
                    <a:pt x="34" y="29"/>
                  </a:lnTo>
                  <a:lnTo>
                    <a:pt x="33" y="27"/>
                  </a:lnTo>
                  <a:lnTo>
                    <a:pt x="32" y="24"/>
                  </a:lnTo>
                  <a:lnTo>
                    <a:pt x="31" y="21"/>
                  </a:lnTo>
                  <a:lnTo>
                    <a:pt x="29" y="18"/>
                  </a:lnTo>
                  <a:lnTo>
                    <a:pt x="26" y="15"/>
                  </a:lnTo>
                  <a:lnTo>
                    <a:pt x="24" y="14"/>
                  </a:lnTo>
                  <a:lnTo>
                    <a:pt x="21" y="14"/>
                  </a:lnTo>
                  <a:lnTo>
                    <a:pt x="19" y="14"/>
                  </a:lnTo>
                  <a:lnTo>
                    <a:pt x="16" y="15"/>
                  </a:lnTo>
                  <a:lnTo>
                    <a:pt x="14" y="18"/>
                  </a:lnTo>
                  <a:lnTo>
                    <a:pt x="12" y="20"/>
                  </a:lnTo>
                  <a:lnTo>
                    <a:pt x="11" y="22"/>
                  </a:lnTo>
                  <a:lnTo>
                    <a:pt x="10" y="25"/>
                  </a:lnTo>
                  <a:lnTo>
                    <a:pt x="9" y="29"/>
                  </a:lnTo>
                  <a:lnTo>
                    <a:pt x="9"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48"/>
            <p:cNvSpPr>
              <a:spLocks/>
            </p:cNvSpPr>
            <p:nvPr/>
          </p:nvSpPr>
          <p:spPr bwMode="auto">
            <a:xfrm>
              <a:off x="5149" y="342"/>
              <a:ext cx="18" cy="42"/>
            </a:xfrm>
            <a:custGeom>
              <a:avLst/>
              <a:gdLst>
                <a:gd name="T0" fmla="*/ 8 w 37"/>
                <a:gd name="T1" fmla="*/ 57 h 85"/>
                <a:gd name="T2" fmla="*/ 9 w 37"/>
                <a:gd name="T3" fmla="*/ 63 h 85"/>
                <a:gd name="T4" fmla="*/ 10 w 37"/>
                <a:gd name="T5" fmla="*/ 67 h 85"/>
                <a:gd name="T6" fmla="*/ 14 w 37"/>
                <a:gd name="T7" fmla="*/ 70 h 85"/>
                <a:gd name="T8" fmla="*/ 18 w 37"/>
                <a:gd name="T9" fmla="*/ 71 h 85"/>
                <a:gd name="T10" fmla="*/ 23 w 37"/>
                <a:gd name="T11" fmla="*/ 70 h 85"/>
                <a:gd name="T12" fmla="*/ 27 w 37"/>
                <a:gd name="T13" fmla="*/ 68 h 85"/>
                <a:gd name="T14" fmla="*/ 29 w 37"/>
                <a:gd name="T15" fmla="*/ 66 h 85"/>
                <a:gd name="T16" fmla="*/ 30 w 37"/>
                <a:gd name="T17" fmla="*/ 61 h 85"/>
                <a:gd name="T18" fmla="*/ 29 w 37"/>
                <a:gd name="T19" fmla="*/ 57 h 85"/>
                <a:gd name="T20" fmla="*/ 27 w 37"/>
                <a:gd name="T21" fmla="*/ 54 h 85"/>
                <a:gd name="T22" fmla="*/ 23 w 37"/>
                <a:gd name="T23" fmla="*/ 53 h 85"/>
                <a:gd name="T24" fmla="*/ 18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3 w 37"/>
                <a:gd name="T51" fmla="*/ 2 h 85"/>
                <a:gd name="T52" fmla="*/ 16 w 37"/>
                <a:gd name="T53" fmla="*/ 0 h 85"/>
                <a:gd name="T54" fmla="*/ 21 w 37"/>
                <a:gd name="T55" fmla="*/ 2 h 85"/>
                <a:gd name="T56" fmla="*/ 26 w 37"/>
                <a:gd name="T57" fmla="*/ 3 h 85"/>
                <a:gd name="T58" fmla="*/ 30 w 37"/>
                <a:gd name="T59" fmla="*/ 7 h 85"/>
                <a:gd name="T60" fmla="*/ 32 w 37"/>
                <a:gd name="T61" fmla="*/ 11 h 85"/>
                <a:gd name="T62" fmla="*/ 34 w 37"/>
                <a:gd name="T63" fmla="*/ 17 h 85"/>
                <a:gd name="T64" fmla="*/ 35 w 37"/>
                <a:gd name="T65" fmla="*/ 24 h 85"/>
                <a:gd name="T66" fmla="*/ 28 w 37"/>
                <a:gd name="T67" fmla="*/ 24 h 85"/>
                <a:gd name="T68" fmla="*/ 26 w 37"/>
                <a:gd name="T69" fmla="*/ 20 h 85"/>
                <a:gd name="T70" fmla="*/ 22 w 37"/>
                <a:gd name="T71" fmla="*/ 17 h 85"/>
                <a:gd name="T72" fmla="*/ 19 w 37"/>
                <a:gd name="T73" fmla="*/ 14 h 85"/>
                <a:gd name="T74" fmla="*/ 15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6 w 37"/>
                <a:gd name="T93" fmla="*/ 32 h 85"/>
                <a:gd name="T94" fmla="*/ 21 w 37"/>
                <a:gd name="T95" fmla="*/ 35 h 85"/>
                <a:gd name="T96" fmla="*/ 28 w 37"/>
                <a:gd name="T97" fmla="*/ 39 h 85"/>
                <a:gd name="T98" fmla="*/ 31 w 37"/>
                <a:gd name="T99" fmla="*/ 41 h 85"/>
                <a:gd name="T100" fmla="*/ 34 w 37"/>
                <a:gd name="T101" fmla="*/ 45 h 85"/>
                <a:gd name="T102" fmla="*/ 36 w 37"/>
                <a:gd name="T103" fmla="*/ 49 h 85"/>
                <a:gd name="T104" fmla="*/ 37 w 37"/>
                <a:gd name="T105" fmla="*/ 56 h 85"/>
                <a:gd name="T106" fmla="*/ 37 w 37"/>
                <a:gd name="T107" fmla="*/ 63 h 85"/>
                <a:gd name="T108" fmla="*/ 36 w 37"/>
                <a:gd name="T109" fmla="*/ 70 h 85"/>
                <a:gd name="T110" fmla="*/ 34 w 37"/>
                <a:gd name="T111" fmla="*/ 75 h 85"/>
                <a:gd name="T112" fmla="*/ 31 w 37"/>
                <a:gd name="T113" fmla="*/ 81 h 85"/>
                <a:gd name="T114" fmla="*/ 27 w 37"/>
                <a:gd name="T115" fmla="*/ 84 h 85"/>
                <a:gd name="T116" fmla="*/ 21 w 37"/>
                <a:gd name="T117" fmla="*/ 85 h 85"/>
                <a:gd name="T118" fmla="*/ 14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4" y="70"/>
                  </a:lnTo>
                  <a:lnTo>
                    <a:pt x="16" y="71"/>
                  </a:lnTo>
                  <a:lnTo>
                    <a:pt x="18" y="71"/>
                  </a:lnTo>
                  <a:lnTo>
                    <a:pt x="21" y="71"/>
                  </a:lnTo>
                  <a:lnTo>
                    <a:pt x="23" y="70"/>
                  </a:lnTo>
                  <a:lnTo>
                    <a:pt x="26" y="70"/>
                  </a:lnTo>
                  <a:lnTo>
                    <a:pt x="27" y="68"/>
                  </a:lnTo>
                  <a:lnTo>
                    <a:pt x="28" y="67"/>
                  </a:lnTo>
                  <a:lnTo>
                    <a:pt x="29" y="66"/>
                  </a:lnTo>
                  <a:lnTo>
                    <a:pt x="30" y="63"/>
                  </a:lnTo>
                  <a:lnTo>
                    <a:pt x="30" y="61"/>
                  </a:lnTo>
                  <a:lnTo>
                    <a:pt x="30" y="60"/>
                  </a:lnTo>
                  <a:lnTo>
                    <a:pt x="29" y="57"/>
                  </a:lnTo>
                  <a:lnTo>
                    <a:pt x="28" y="56"/>
                  </a:lnTo>
                  <a:lnTo>
                    <a:pt x="27" y="54"/>
                  </a:lnTo>
                  <a:lnTo>
                    <a:pt x="26" y="54"/>
                  </a:lnTo>
                  <a:lnTo>
                    <a:pt x="23" y="53"/>
                  </a:lnTo>
                  <a:lnTo>
                    <a:pt x="21" y="52"/>
                  </a:lnTo>
                  <a:lnTo>
                    <a:pt x="18" y="50"/>
                  </a:lnTo>
                  <a:lnTo>
                    <a:pt x="14"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3" y="2"/>
                  </a:lnTo>
                  <a:lnTo>
                    <a:pt x="15" y="0"/>
                  </a:lnTo>
                  <a:lnTo>
                    <a:pt x="16" y="0"/>
                  </a:lnTo>
                  <a:lnTo>
                    <a:pt x="18" y="0"/>
                  </a:lnTo>
                  <a:lnTo>
                    <a:pt x="21" y="2"/>
                  </a:lnTo>
                  <a:lnTo>
                    <a:pt x="23" y="2"/>
                  </a:lnTo>
                  <a:lnTo>
                    <a:pt x="26" y="3"/>
                  </a:lnTo>
                  <a:lnTo>
                    <a:pt x="28" y="4"/>
                  </a:lnTo>
                  <a:lnTo>
                    <a:pt x="30" y="7"/>
                  </a:lnTo>
                  <a:lnTo>
                    <a:pt x="31" y="9"/>
                  </a:lnTo>
                  <a:lnTo>
                    <a:pt x="32" y="11"/>
                  </a:lnTo>
                  <a:lnTo>
                    <a:pt x="33" y="14"/>
                  </a:lnTo>
                  <a:lnTo>
                    <a:pt x="34" y="17"/>
                  </a:lnTo>
                  <a:lnTo>
                    <a:pt x="35" y="21"/>
                  </a:lnTo>
                  <a:lnTo>
                    <a:pt x="35" y="24"/>
                  </a:lnTo>
                  <a:lnTo>
                    <a:pt x="28" y="25"/>
                  </a:lnTo>
                  <a:lnTo>
                    <a:pt x="28" y="24"/>
                  </a:lnTo>
                  <a:lnTo>
                    <a:pt x="27" y="21"/>
                  </a:lnTo>
                  <a:lnTo>
                    <a:pt x="26" y="20"/>
                  </a:lnTo>
                  <a:lnTo>
                    <a:pt x="25" y="18"/>
                  </a:lnTo>
                  <a:lnTo>
                    <a:pt x="22" y="17"/>
                  </a:lnTo>
                  <a:lnTo>
                    <a:pt x="21" y="15"/>
                  </a:lnTo>
                  <a:lnTo>
                    <a:pt x="19" y="14"/>
                  </a:lnTo>
                  <a:lnTo>
                    <a:pt x="17" y="14"/>
                  </a:lnTo>
                  <a:lnTo>
                    <a:pt x="15" y="14"/>
                  </a:lnTo>
                  <a:lnTo>
                    <a:pt x="13"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4" y="32"/>
                  </a:lnTo>
                  <a:lnTo>
                    <a:pt x="16" y="32"/>
                  </a:lnTo>
                  <a:lnTo>
                    <a:pt x="18" y="34"/>
                  </a:lnTo>
                  <a:lnTo>
                    <a:pt x="21" y="35"/>
                  </a:lnTo>
                  <a:lnTo>
                    <a:pt x="25" y="38"/>
                  </a:lnTo>
                  <a:lnTo>
                    <a:pt x="28" y="39"/>
                  </a:lnTo>
                  <a:lnTo>
                    <a:pt x="29" y="39"/>
                  </a:lnTo>
                  <a:lnTo>
                    <a:pt x="31" y="41"/>
                  </a:lnTo>
                  <a:lnTo>
                    <a:pt x="33" y="42"/>
                  </a:lnTo>
                  <a:lnTo>
                    <a:pt x="34" y="45"/>
                  </a:lnTo>
                  <a:lnTo>
                    <a:pt x="35" y="46"/>
                  </a:lnTo>
                  <a:lnTo>
                    <a:pt x="36" y="49"/>
                  </a:lnTo>
                  <a:lnTo>
                    <a:pt x="36" y="52"/>
                  </a:lnTo>
                  <a:lnTo>
                    <a:pt x="37" y="56"/>
                  </a:lnTo>
                  <a:lnTo>
                    <a:pt x="37" y="60"/>
                  </a:lnTo>
                  <a:lnTo>
                    <a:pt x="37" y="63"/>
                  </a:lnTo>
                  <a:lnTo>
                    <a:pt x="36" y="67"/>
                  </a:lnTo>
                  <a:lnTo>
                    <a:pt x="36" y="70"/>
                  </a:lnTo>
                  <a:lnTo>
                    <a:pt x="35" y="72"/>
                  </a:lnTo>
                  <a:lnTo>
                    <a:pt x="34" y="75"/>
                  </a:lnTo>
                  <a:lnTo>
                    <a:pt x="33" y="78"/>
                  </a:lnTo>
                  <a:lnTo>
                    <a:pt x="31" y="81"/>
                  </a:lnTo>
                  <a:lnTo>
                    <a:pt x="29" y="82"/>
                  </a:lnTo>
                  <a:lnTo>
                    <a:pt x="27" y="84"/>
                  </a:lnTo>
                  <a:lnTo>
                    <a:pt x="23" y="84"/>
                  </a:lnTo>
                  <a:lnTo>
                    <a:pt x="21" y="85"/>
                  </a:lnTo>
                  <a:lnTo>
                    <a:pt x="18" y="85"/>
                  </a:lnTo>
                  <a:lnTo>
                    <a:pt x="14"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49"/>
            <p:cNvSpPr>
              <a:spLocks noEditPoints="1"/>
            </p:cNvSpPr>
            <p:nvPr/>
          </p:nvSpPr>
          <p:spPr bwMode="auto">
            <a:xfrm>
              <a:off x="5171" y="342"/>
              <a:ext cx="20" cy="42"/>
            </a:xfrm>
            <a:custGeom>
              <a:avLst/>
              <a:gdLst>
                <a:gd name="T0" fmla="*/ 0 w 39"/>
                <a:gd name="T1" fmla="*/ 34 h 85"/>
                <a:gd name="T2" fmla="*/ 3 w 39"/>
                <a:gd name="T3" fmla="*/ 15 h 85"/>
                <a:gd name="T4" fmla="*/ 9 w 39"/>
                <a:gd name="T5" fmla="*/ 6 h 85"/>
                <a:gd name="T6" fmla="*/ 16 w 39"/>
                <a:gd name="T7" fmla="*/ 2 h 85"/>
                <a:gd name="T8" fmla="*/ 23 w 39"/>
                <a:gd name="T9" fmla="*/ 2 h 85"/>
                <a:gd name="T10" fmla="*/ 30 w 39"/>
                <a:gd name="T11" fmla="*/ 7 h 85"/>
                <a:gd name="T12" fmla="*/ 36 w 39"/>
                <a:gd name="T13" fmla="*/ 17 h 85"/>
                <a:gd name="T14" fmla="*/ 39 w 39"/>
                <a:gd name="T15" fmla="*/ 32 h 85"/>
                <a:gd name="T16" fmla="*/ 39 w 39"/>
                <a:gd name="T17" fmla="*/ 49 h 85"/>
                <a:gd name="T18" fmla="*/ 38 w 39"/>
                <a:gd name="T19" fmla="*/ 61 h 85"/>
                <a:gd name="T20" fmla="*/ 35 w 39"/>
                <a:gd name="T21" fmla="*/ 70 h 85"/>
                <a:gd name="T22" fmla="*/ 32 w 39"/>
                <a:gd name="T23" fmla="*/ 77 h 85"/>
                <a:gd name="T24" fmla="*/ 27 w 39"/>
                <a:gd name="T25" fmla="*/ 81 h 85"/>
                <a:gd name="T26" fmla="*/ 21 w 39"/>
                <a:gd name="T27" fmla="*/ 85 h 85"/>
                <a:gd name="T28" fmla="*/ 15 w 39"/>
                <a:gd name="T29" fmla="*/ 84 h 85"/>
                <a:gd name="T30" fmla="*/ 8 w 39"/>
                <a:gd name="T31" fmla="*/ 79 h 85"/>
                <a:gd name="T32" fmla="*/ 3 w 39"/>
                <a:gd name="T33" fmla="*/ 70 h 85"/>
                <a:gd name="T34" fmla="*/ 0 w 39"/>
                <a:gd name="T35" fmla="*/ 53 h 85"/>
                <a:gd name="T36" fmla="*/ 7 w 39"/>
                <a:gd name="T37" fmla="*/ 42 h 85"/>
                <a:gd name="T38" fmla="*/ 8 w 39"/>
                <a:gd name="T39" fmla="*/ 54 h 85"/>
                <a:gd name="T40" fmla="*/ 10 w 39"/>
                <a:gd name="T41" fmla="*/ 64 h 85"/>
                <a:gd name="T42" fmla="*/ 14 w 39"/>
                <a:gd name="T43" fmla="*/ 70 h 85"/>
                <a:gd name="T44" fmla="*/ 19 w 39"/>
                <a:gd name="T45" fmla="*/ 71 h 85"/>
                <a:gd name="T46" fmla="*/ 24 w 39"/>
                <a:gd name="T47" fmla="*/ 70 h 85"/>
                <a:gd name="T48" fmla="*/ 28 w 39"/>
                <a:gd name="T49" fmla="*/ 64 h 85"/>
                <a:gd name="T50" fmla="*/ 31 w 39"/>
                <a:gd name="T51" fmla="*/ 56 h 85"/>
                <a:gd name="T52" fmla="*/ 32 w 39"/>
                <a:gd name="T53" fmla="*/ 43 h 85"/>
                <a:gd name="T54" fmla="*/ 31 w 39"/>
                <a:gd name="T55" fmla="*/ 31 h 85"/>
                <a:gd name="T56" fmla="*/ 28 w 39"/>
                <a:gd name="T57" fmla="*/ 22 h 85"/>
                <a:gd name="T58" fmla="*/ 24 w 39"/>
                <a:gd name="T59" fmla="*/ 15 h 85"/>
                <a:gd name="T60" fmla="*/ 19 w 39"/>
                <a:gd name="T61" fmla="*/ 14 h 85"/>
                <a:gd name="T62" fmla="*/ 14 w 39"/>
                <a:gd name="T63" fmla="*/ 15 h 85"/>
                <a:gd name="T64" fmla="*/ 11 w 39"/>
                <a:gd name="T65" fmla="*/ 21 h 85"/>
                <a:gd name="T66" fmla="*/ 8 w 39"/>
                <a:gd name="T67" fmla="*/ 31 h 85"/>
                <a:gd name="T68" fmla="*/ 7 w 39"/>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85">
                  <a:moveTo>
                    <a:pt x="0" y="43"/>
                  </a:moveTo>
                  <a:lnTo>
                    <a:pt x="0" y="34"/>
                  </a:lnTo>
                  <a:lnTo>
                    <a:pt x="2" y="24"/>
                  </a:lnTo>
                  <a:lnTo>
                    <a:pt x="3" y="15"/>
                  </a:lnTo>
                  <a:lnTo>
                    <a:pt x="6" y="10"/>
                  </a:lnTo>
                  <a:lnTo>
                    <a:pt x="9" y="6"/>
                  </a:lnTo>
                  <a:lnTo>
                    <a:pt x="12" y="3"/>
                  </a:lnTo>
                  <a:lnTo>
                    <a:pt x="16" y="2"/>
                  </a:lnTo>
                  <a:lnTo>
                    <a:pt x="19" y="0"/>
                  </a:lnTo>
                  <a:lnTo>
                    <a:pt x="23" y="2"/>
                  </a:lnTo>
                  <a:lnTo>
                    <a:pt x="27" y="3"/>
                  </a:lnTo>
                  <a:lnTo>
                    <a:pt x="30" y="7"/>
                  </a:lnTo>
                  <a:lnTo>
                    <a:pt x="33" y="11"/>
                  </a:lnTo>
                  <a:lnTo>
                    <a:pt x="36" y="17"/>
                  </a:lnTo>
                  <a:lnTo>
                    <a:pt x="38" y="24"/>
                  </a:lnTo>
                  <a:lnTo>
                    <a:pt x="39" y="32"/>
                  </a:lnTo>
                  <a:lnTo>
                    <a:pt x="39" y="42"/>
                  </a:lnTo>
                  <a:lnTo>
                    <a:pt x="39" y="49"/>
                  </a:lnTo>
                  <a:lnTo>
                    <a:pt x="38" y="56"/>
                  </a:lnTo>
                  <a:lnTo>
                    <a:pt x="38" y="61"/>
                  </a:lnTo>
                  <a:lnTo>
                    <a:pt x="37" y="66"/>
                  </a:lnTo>
                  <a:lnTo>
                    <a:pt x="35" y="70"/>
                  </a:lnTo>
                  <a:lnTo>
                    <a:pt x="34" y="74"/>
                  </a:lnTo>
                  <a:lnTo>
                    <a:pt x="32" y="77"/>
                  </a:lnTo>
                  <a:lnTo>
                    <a:pt x="30"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8" y="64"/>
                  </a:lnTo>
                  <a:lnTo>
                    <a:pt x="29" y="60"/>
                  </a:lnTo>
                  <a:lnTo>
                    <a:pt x="31" y="56"/>
                  </a:lnTo>
                  <a:lnTo>
                    <a:pt x="32" y="49"/>
                  </a:lnTo>
                  <a:lnTo>
                    <a:pt x="32" y="43"/>
                  </a:lnTo>
                  <a:lnTo>
                    <a:pt x="32" y="38"/>
                  </a:lnTo>
                  <a:lnTo>
                    <a:pt x="31" y="31"/>
                  </a:lnTo>
                  <a:lnTo>
                    <a:pt x="29" y="27"/>
                  </a:lnTo>
                  <a:lnTo>
                    <a:pt x="28"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50"/>
            <p:cNvSpPr>
              <a:spLocks/>
            </p:cNvSpPr>
            <p:nvPr/>
          </p:nvSpPr>
          <p:spPr bwMode="auto">
            <a:xfrm>
              <a:off x="5196" y="342"/>
              <a:ext cx="18" cy="42"/>
            </a:xfrm>
            <a:custGeom>
              <a:avLst/>
              <a:gdLst>
                <a:gd name="T0" fmla="*/ 28 w 35"/>
                <a:gd name="T1" fmla="*/ 82 h 83"/>
                <a:gd name="T2" fmla="*/ 28 w 35"/>
                <a:gd name="T3" fmla="*/ 68 h 83"/>
                <a:gd name="T4" fmla="*/ 25 w 35"/>
                <a:gd name="T5" fmla="*/ 75 h 83"/>
                <a:gd name="T6" fmla="*/ 21 w 35"/>
                <a:gd name="T7" fmla="*/ 79 h 83"/>
                <a:gd name="T8" fmla="*/ 18 w 35"/>
                <a:gd name="T9" fmla="*/ 82 h 83"/>
                <a:gd name="T10" fmla="*/ 14 w 35"/>
                <a:gd name="T11" fmla="*/ 83 h 83"/>
                <a:gd name="T12" fmla="*/ 12 w 35"/>
                <a:gd name="T13" fmla="*/ 83 h 83"/>
                <a:gd name="T14" fmla="*/ 11 w 35"/>
                <a:gd name="T15" fmla="*/ 82 h 83"/>
                <a:gd name="T16" fmla="*/ 9 w 35"/>
                <a:gd name="T17" fmla="*/ 82 h 83"/>
                <a:gd name="T18" fmla="*/ 7 w 35"/>
                <a:gd name="T19" fmla="*/ 82 h 83"/>
                <a:gd name="T20" fmla="*/ 6 w 35"/>
                <a:gd name="T21" fmla="*/ 80 h 83"/>
                <a:gd name="T22" fmla="*/ 4 w 35"/>
                <a:gd name="T23" fmla="*/ 79 h 83"/>
                <a:gd name="T24" fmla="*/ 3 w 35"/>
                <a:gd name="T25" fmla="*/ 76 h 83"/>
                <a:gd name="T26" fmla="*/ 2 w 35"/>
                <a:gd name="T27" fmla="*/ 75 h 83"/>
                <a:gd name="T28" fmla="*/ 1 w 35"/>
                <a:gd name="T29" fmla="*/ 72 h 83"/>
                <a:gd name="T30" fmla="*/ 1 w 35"/>
                <a:gd name="T31" fmla="*/ 69 h 83"/>
                <a:gd name="T32" fmla="*/ 0 w 35"/>
                <a:gd name="T33" fmla="*/ 66 h 83"/>
                <a:gd name="T34" fmla="*/ 0 w 35"/>
                <a:gd name="T35" fmla="*/ 64 h 83"/>
                <a:gd name="T36" fmla="*/ 0 w 35"/>
                <a:gd name="T37" fmla="*/ 61 h 83"/>
                <a:gd name="T38" fmla="*/ 0 w 35"/>
                <a:gd name="T39" fmla="*/ 58 h 83"/>
                <a:gd name="T40" fmla="*/ 0 w 35"/>
                <a:gd name="T41" fmla="*/ 55 h 83"/>
                <a:gd name="T42" fmla="*/ 0 w 35"/>
                <a:gd name="T43" fmla="*/ 51 h 83"/>
                <a:gd name="T44" fmla="*/ 0 w 35"/>
                <a:gd name="T45" fmla="*/ 0 h 83"/>
                <a:gd name="T46" fmla="*/ 7 w 35"/>
                <a:gd name="T47" fmla="*/ 0 h 83"/>
                <a:gd name="T48" fmla="*/ 7 w 35"/>
                <a:gd name="T49" fmla="*/ 44 h 83"/>
                <a:gd name="T50" fmla="*/ 7 w 35"/>
                <a:gd name="T51" fmla="*/ 50 h 83"/>
                <a:gd name="T52" fmla="*/ 7 w 35"/>
                <a:gd name="T53" fmla="*/ 52 h 83"/>
                <a:gd name="T54" fmla="*/ 7 w 35"/>
                <a:gd name="T55" fmla="*/ 57 h 83"/>
                <a:gd name="T56" fmla="*/ 7 w 35"/>
                <a:gd name="T57" fmla="*/ 58 h 83"/>
                <a:gd name="T58" fmla="*/ 7 w 35"/>
                <a:gd name="T59" fmla="*/ 61 h 83"/>
                <a:gd name="T60" fmla="*/ 8 w 35"/>
                <a:gd name="T61" fmla="*/ 62 h 83"/>
                <a:gd name="T62" fmla="*/ 9 w 35"/>
                <a:gd name="T63" fmla="*/ 65 h 83"/>
                <a:gd name="T64" fmla="*/ 10 w 35"/>
                <a:gd name="T65" fmla="*/ 66 h 83"/>
                <a:gd name="T66" fmla="*/ 11 w 35"/>
                <a:gd name="T67" fmla="*/ 68 h 83"/>
                <a:gd name="T68" fmla="*/ 13 w 35"/>
                <a:gd name="T69" fmla="*/ 68 h 83"/>
                <a:gd name="T70" fmla="*/ 14 w 35"/>
                <a:gd name="T71" fmla="*/ 69 h 83"/>
                <a:gd name="T72" fmla="*/ 15 w 35"/>
                <a:gd name="T73" fmla="*/ 69 h 83"/>
                <a:gd name="T74" fmla="*/ 17 w 35"/>
                <a:gd name="T75" fmla="*/ 69 h 83"/>
                <a:gd name="T76" fmla="*/ 19 w 35"/>
                <a:gd name="T77" fmla="*/ 68 h 83"/>
                <a:gd name="T78" fmla="*/ 20 w 35"/>
                <a:gd name="T79" fmla="*/ 68 h 83"/>
                <a:gd name="T80" fmla="*/ 22 w 35"/>
                <a:gd name="T81" fmla="*/ 66 h 83"/>
                <a:gd name="T82" fmla="*/ 23 w 35"/>
                <a:gd name="T83" fmla="*/ 65 h 83"/>
                <a:gd name="T84" fmla="*/ 24 w 35"/>
                <a:gd name="T85" fmla="*/ 62 h 83"/>
                <a:gd name="T86" fmla="*/ 25 w 35"/>
                <a:gd name="T87" fmla="*/ 61 h 83"/>
                <a:gd name="T88" fmla="*/ 26 w 35"/>
                <a:gd name="T89" fmla="*/ 58 h 83"/>
                <a:gd name="T90" fmla="*/ 27 w 35"/>
                <a:gd name="T91" fmla="*/ 55 h 83"/>
                <a:gd name="T92" fmla="*/ 27 w 35"/>
                <a:gd name="T93" fmla="*/ 51 h 83"/>
                <a:gd name="T94" fmla="*/ 28 w 35"/>
                <a:gd name="T95" fmla="*/ 47 h 83"/>
                <a:gd name="T96" fmla="*/ 28 w 35"/>
                <a:gd name="T97" fmla="*/ 43 h 83"/>
                <a:gd name="T98" fmla="*/ 28 w 35"/>
                <a:gd name="T99" fmla="*/ 0 h 83"/>
                <a:gd name="T100" fmla="*/ 35 w 35"/>
                <a:gd name="T101" fmla="*/ 0 h 83"/>
                <a:gd name="T102" fmla="*/ 35 w 35"/>
                <a:gd name="T103" fmla="*/ 82 h 83"/>
                <a:gd name="T104" fmla="*/ 28 w 35"/>
                <a:gd name="T10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 h="83">
                  <a:moveTo>
                    <a:pt x="28" y="82"/>
                  </a:moveTo>
                  <a:lnTo>
                    <a:pt x="28" y="68"/>
                  </a:lnTo>
                  <a:lnTo>
                    <a:pt x="25" y="75"/>
                  </a:lnTo>
                  <a:lnTo>
                    <a:pt x="21" y="79"/>
                  </a:lnTo>
                  <a:lnTo>
                    <a:pt x="18" y="82"/>
                  </a:lnTo>
                  <a:lnTo>
                    <a:pt x="14" y="83"/>
                  </a:lnTo>
                  <a:lnTo>
                    <a:pt x="12" y="83"/>
                  </a:lnTo>
                  <a:lnTo>
                    <a:pt x="11" y="82"/>
                  </a:lnTo>
                  <a:lnTo>
                    <a:pt x="9" y="82"/>
                  </a:lnTo>
                  <a:lnTo>
                    <a:pt x="7" y="82"/>
                  </a:lnTo>
                  <a:lnTo>
                    <a:pt x="6" y="80"/>
                  </a:lnTo>
                  <a:lnTo>
                    <a:pt x="4" y="79"/>
                  </a:lnTo>
                  <a:lnTo>
                    <a:pt x="3" y="76"/>
                  </a:lnTo>
                  <a:lnTo>
                    <a:pt x="2" y="75"/>
                  </a:lnTo>
                  <a:lnTo>
                    <a:pt x="1" y="72"/>
                  </a:lnTo>
                  <a:lnTo>
                    <a:pt x="1" y="69"/>
                  </a:lnTo>
                  <a:lnTo>
                    <a:pt x="0" y="66"/>
                  </a:lnTo>
                  <a:lnTo>
                    <a:pt x="0" y="64"/>
                  </a:lnTo>
                  <a:lnTo>
                    <a:pt x="0" y="61"/>
                  </a:lnTo>
                  <a:lnTo>
                    <a:pt x="0" y="58"/>
                  </a:lnTo>
                  <a:lnTo>
                    <a:pt x="0" y="55"/>
                  </a:lnTo>
                  <a:lnTo>
                    <a:pt x="0" y="51"/>
                  </a:lnTo>
                  <a:lnTo>
                    <a:pt x="0" y="0"/>
                  </a:lnTo>
                  <a:lnTo>
                    <a:pt x="7" y="0"/>
                  </a:lnTo>
                  <a:lnTo>
                    <a:pt x="7" y="44"/>
                  </a:lnTo>
                  <a:lnTo>
                    <a:pt x="7" y="50"/>
                  </a:lnTo>
                  <a:lnTo>
                    <a:pt x="7" y="52"/>
                  </a:lnTo>
                  <a:lnTo>
                    <a:pt x="7" y="57"/>
                  </a:lnTo>
                  <a:lnTo>
                    <a:pt x="7" y="58"/>
                  </a:lnTo>
                  <a:lnTo>
                    <a:pt x="7" y="61"/>
                  </a:lnTo>
                  <a:lnTo>
                    <a:pt x="8" y="62"/>
                  </a:lnTo>
                  <a:lnTo>
                    <a:pt x="9" y="65"/>
                  </a:lnTo>
                  <a:lnTo>
                    <a:pt x="10" y="66"/>
                  </a:lnTo>
                  <a:lnTo>
                    <a:pt x="11" y="68"/>
                  </a:lnTo>
                  <a:lnTo>
                    <a:pt x="13" y="68"/>
                  </a:lnTo>
                  <a:lnTo>
                    <a:pt x="14" y="69"/>
                  </a:lnTo>
                  <a:lnTo>
                    <a:pt x="15" y="69"/>
                  </a:lnTo>
                  <a:lnTo>
                    <a:pt x="17" y="69"/>
                  </a:lnTo>
                  <a:lnTo>
                    <a:pt x="19" y="68"/>
                  </a:lnTo>
                  <a:lnTo>
                    <a:pt x="20" y="68"/>
                  </a:lnTo>
                  <a:lnTo>
                    <a:pt x="22" y="66"/>
                  </a:lnTo>
                  <a:lnTo>
                    <a:pt x="23" y="65"/>
                  </a:lnTo>
                  <a:lnTo>
                    <a:pt x="24" y="62"/>
                  </a:lnTo>
                  <a:lnTo>
                    <a:pt x="25" y="61"/>
                  </a:lnTo>
                  <a:lnTo>
                    <a:pt x="26" y="58"/>
                  </a:lnTo>
                  <a:lnTo>
                    <a:pt x="27" y="55"/>
                  </a:lnTo>
                  <a:lnTo>
                    <a:pt x="27" y="51"/>
                  </a:lnTo>
                  <a:lnTo>
                    <a:pt x="28" y="47"/>
                  </a:lnTo>
                  <a:lnTo>
                    <a:pt x="28" y="43"/>
                  </a:lnTo>
                  <a:lnTo>
                    <a:pt x="28" y="0"/>
                  </a:lnTo>
                  <a:lnTo>
                    <a:pt x="35" y="0"/>
                  </a:lnTo>
                  <a:lnTo>
                    <a:pt x="35" y="82"/>
                  </a:lnTo>
                  <a:lnTo>
                    <a:pt x="28"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51"/>
            <p:cNvSpPr>
              <a:spLocks/>
            </p:cNvSpPr>
            <p:nvPr/>
          </p:nvSpPr>
          <p:spPr bwMode="auto">
            <a:xfrm>
              <a:off x="5220" y="342"/>
              <a:ext cx="11" cy="41"/>
            </a:xfrm>
            <a:custGeom>
              <a:avLst/>
              <a:gdLst>
                <a:gd name="T0" fmla="*/ 0 w 24"/>
                <a:gd name="T1" fmla="*/ 84 h 84"/>
                <a:gd name="T2" fmla="*/ 0 w 24"/>
                <a:gd name="T3" fmla="*/ 2 h 84"/>
                <a:gd name="T4" fmla="*/ 7 w 24"/>
                <a:gd name="T5" fmla="*/ 2 h 84"/>
                <a:gd name="T6" fmla="*/ 7 w 24"/>
                <a:gd name="T7" fmla="*/ 14 h 84"/>
                <a:gd name="T8" fmla="*/ 8 w 24"/>
                <a:gd name="T9" fmla="*/ 10 h 84"/>
                <a:gd name="T10" fmla="*/ 9 w 24"/>
                <a:gd name="T11" fmla="*/ 7 h 84"/>
                <a:gd name="T12" fmla="*/ 10 w 24"/>
                <a:gd name="T13" fmla="*/ 4 h 84"/>
                <a:gd name="T14" fmla="*/ 10 w 24"/>
                <a:gd name="T15" fmla="*/ 3 h 84"/>
                <a:gd name="T16" fmla="*/ 11 w 24"/>
                <a:gd name="T17" fmla="*/ 2 h 84"/>
                <a:gd name="T18" fmla="*/ 13 w 24"/>
                <a:gd name="T19" fmla="*/ 2 h 84"/>
                <a:gd name="T20" fmla="*/ 14 w 24"/>
                <a:gd name="T21" fmla="*/ 0 h 84"/>
                <a:gd name="T22" fmla="*/ 15 w 24"/>
                <a:gd name="T23" fmla="*/ 0 h 84"/>
                <a:gd name="T24" fmla="*/ 18 w 24"/>
                <a:gd name="T25" fmla="*/ 0 h 84"/>
                <a:gd name="T26" fmla="*/ 20 w 24"/>
                <a:gd name="T27" fmla="*/ 2 h 84"/>
                <a:gd name="T28" fmla="*/ 22 w 24"/>
                <a:gd name="T29" fmla="*/ 3 h 84"/>
                <a:gd name="T30" fmla="*/ 24 w 24"/>
                <a:gd name="T31" fmla="*/ 4 h 84"/>
                <a:gd name="T32" fmla="*/ 21 w 24"/>
                <a:gd name="T33" fmla="*/ 17 h 84"/>
                <a:gd name="T34" fmla="*/ 20 w 24"/>
                <a:gd name="T35" fmla="*/ 15 h 84"/>
                <a:gd name="T36" fmla="*/ 19 w 24"/>
                <a:gd name="T37" fmla="*/ 15 h 84"/>
                <a:gd name="T38" fmla="*/ 16 w 24"/>
                <a:gd name="T39" fmla="*/ 14 h 84"/>
                <a:gd name="T40" fmla="*/ 15 w 24"/>
                <a:gd name="T41" fmla="*/ 14 h 84"/>
                <a:gd name="T42" fmla="*/ 14 w 24"/>
                <a:gd name="T43" fmla="*/ 14 h 84"/>
                <a:gd name="T44" fmla="*/ 13 w 24"/>
                <a:gd name="T45" fmla="*/ 15 h 84"/>
                <a:gd name="T46" fmla="*/ 12 w 24"/>
                <a:gd name="T47" fmla="*/ 15 h 84"/>
                <a:gd name="T48" fmla="*/ 11 w 24"/>
                <a:gd name="T49" fmla="*/ 17 h 84"/>
                <a:gd name="T50" fmla="*/ 10 w 24"/>
                <a:gd name="T51" fmla="*/ 18 h 84"/>
                <a:gd name="T52" fmla="*/ 9 w 24"/>
                <a:gd name="T53" fmla="*/ 21 h 84"/>
                <a:gd name="T54" fmla="*/ 8 w 24"/>
                <a:gd name="T55" fmla="*/ 22 h 84"/>
                <a:gd name="T56" fmla="*/ 8 w 24"/>
                <a:gd name="T57" fmla="*/ 25 h 84"/>
                <a:gd name="T58" fmla="*/ 8 w 24"/>
                <a:gd name="T59" fmla="*/ 29 h 84"/>
                <a:gd name="T60" fmla="*/ 8 w 24"/>
                <a:gd name="T61" fmla="*/ 34 h 84"/>
                <a:gd name="T62" fmla="*/ 7 w 24"/>
                <a:gd name="T63" fmla="*/ 38 h 84"/>
                <a:gd name="T64" fmla="*/ 7 w 24"/>
                <a:gd name="T65" fmla="*/ 42 h 84"/>
                <a:gd name="T66" fmla="*/ 7 w 24"/>
                <a:gd name="T67" fmla="*/ 84 h 84"/>
                <a:gd name="T68" fmla="*/ 0 w 24"/>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8" y="0"/>
                  </a:lnTo>
                  <a:lnTo>
                    <a:pt x="20" y="2"/>
                  </a:lnTo>
                  <a:lnTo>
                    <a:pt x="22" y="3"/>
                  </a:lnTo>
                  <a:lnTo>
                    <a:pt x="24" y="4"/>
                  </a:lnTo>
                  <a:lnTo>
                    <a:pt x="21" y="17"/>
                  </a:lnTo>
                  <a:lnTo>
                    <a:pt x="20" y="15"/>
                  </a:lnTo>
                  <a:lnTo>
                    <a:pt x="19"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52"/>
            <p:cNvSpPr>
              <a:spLocks/>
            </p:cNvSpPr>
            <p:nvPr/>
          </p:nvSpPr>
          <p:spPr bwMode="auto">
            <a:xfrm>
              <a:off x="5232" y="342"/>
              <a:ext cx="20" cy="42"/>
            </a:xfrm>
            <a:custGeom>
              <a:avLst/>
              <a:gdLst>
                <a:gd name="T0" fmla="*/ 38 w 38"/>
                <a:gd name="T1" fmla="*/ 54 h 85"/>
                <a:gd name="T2" fmla="*/ 35 w 38"/>
                <a:gd name="T3" fmla="*/ 67 h 85"/>
                <a:gd name="T4" fmla="*/ 32 w 38"/>
                <a:gd name="T5" fmla="*/ 77 h 85"/>
                <a:gd name="T6" fmla="*/ 26 w 38"/>
                <a:gd name="T7" fmla="*/ 82 h 85"/>
                <a:gd name="T8" fmla="*/ 19 w 38"/>
                <a:gd name="T9" fmla="*/ 85 h 85"/>
                <a:gd name="T10" fmla="*/ 11 w 38"/>
                <a:gd name="T11" fmla="*/ 82 h 85"/>
                <a:gd name="T12" fmla="*/ 5 w 38"/>
                <a:gd name="T13" fmla="*/ 75 h 85"/>
                <a:gd name="T14" fmla="*/ 1 w 38"/>
                <a:gd name="T15" fmla="*/ 61 h 85"/>
                <a:gd name="T16" fmla="*/ 0 w 38"/>
                <a:gd name="T17" fmla="*/ 43 h 85"/>
                <a:gd name="T18" fmla="*/ 1 w 38"/>
                <a:gd name="T19" fmla="*/ 31 h 85"/>
                <a:gd name="T20" fmla="*/ 2 w 38"/>
                <a:gd name="T21" fmla="*/ 21 h 85"/>
                <a:gd name="T22" fmla="*/ 5 w 38"/>
                <a:gd name="T23" fmla="*/ 13 h 85"/>
                <a:gd name="T24" fmla="*/ 9 w 38"/>
                <a:gd name="T25" fmla="*/ 6 h 85"/>
                <a:gd name="T26" fmla="*/ 14 w 38"/>
                <a:gd name="T27" fmla="*/ 2 h 85"/>
                <a:gd name="T28" fmla="*/ 19 w 38"/>
                <a:gd name="T29" fmla="*/ 0 h 85"/>
                <a:gd name="T30" fmla="*/ 26 w 38"/>
                <a:gd name="T31" fmla="*/ 2 h 85"/>
                <a:gd name="T32" fmla="*/ 31 w 38"/>
                <a:gd name="T33" fmla="*/ 7 h 85"/>
                <a:gd name="T34" fmla="*/ 35 w 38"/>
                <a:gd name="T35" fmla="*/ 15 h 85"/>
                <a:gd name="T36" fmla="*/ 37 w 38"/>
                <a:gd name="T37" fmla="*/ 27 h 85"/>
                <a:gd name="T38" fmla="*/ 29 w 38"/>
                <a:gd name="T39" fmla="*/ 25 h 85"/>
                <a:gd name="T40" fmla="*/ 27 w 38"/>
                <a:gd name="T41" fmla="*/ 21 h 85"/>
                <a:gd name="T42" fmla="*/ 24 w 38"/>
                <a:gd name="T43" fmla="*/ 17 h 85"/>
                <a:gd name="T44" fmla="*/ 21 w 38"/>
                <a:gd name="T45" fmla="*/ 14 h 85"/>
                <a:gd name="T46" fmla="*/ 17 w 38"/>
                <a:gd name="T47" fmla="*/ 14 h 85"/>
                <a:gd name="T48" fmla="*/ 12 w 38"/>
                <a:gd name="T49" fmla="*/ 18 h 85"/>
                <a:gd name="T50" fmla="*/ 10 w 38"/>
                <a:gd name="T51" fmla="*/ 25 h 85"/>
                <a:gd name="T52" fmla="*/ 7 w 38"/>
                <a:gd name="T53" fmla="*/ 36 h 85"/>
                <a:gd name="T54" fmla="*/ 7 w 38"/>
                <a:gd name="T55" fmla="*/ 50 h 85"/>
                <a:gd name="T56" fmla="*/ 9 w 38"/>
                <a:gd name="T57" fmla="*/ 61 h 85"/>
                <a:gd name="T58" fmla="*/ 12 w 38"/>
                <a:gd name="T59" fmla="*/ 67 h 85"/>
                <a:gd name="T60" fmla="*/ 17 w 38"/>
                <a:gd name="T61" fmla="*/ 71 h 85"/>
                <a:gd name="T62" fmla="*/ 21 w 38"/>
                <a:gd name="T63" fmla="*/ 71 h 85"/>
                <a:gd name="T64" fmla="*/ 24 w 38"/>
                <a:gd name="T65" fmla="*/ 68 h 85"/>
                <a:gd name="T66" fmla="*/ 27 w 38"/>
                <a:gd name="T67" fmla="*/ 64 h 85"/>
                <a:gd name="T68" fmla="*/ 30 w 38"/>
                <a:gd name="T69"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5">
                  <a:moveTo>
                    <a:pt x="30" y="53"/>
                  </a:moveTo>
                  <a:lnTo>
                    <a:pt x="38" y="54"/>
                  </a:lnTo>
                  <a:lnTo>
                    <a:pt x="37" y="61"/>
                  </a:lnTo>
                  <a:lnTo>
                    <a:pt x="35" y="67"/>
                  </a:lnTo>
                  <a:lnTo>
                    <a:pt x="34" y="72"/>
                  </a:lnTo>
                  <a:lnTo>
                    <a:pt x="32" y="77"/>
                  </a:lnTo>
                  <a:lnTo>
                    <a:pt x="29" y="81"/>
                  </a:lnTo>
                  <a:lnTo>
                    <a:pt x="26" y="82"/>
                  </a:lnTo>
                  <a:lnTo>
                    <a:pt x="23" y="85"/>
                  </a:lnTo>
                  <a:lnTo>
                    <a:pt x="19" y="85"/>
                  </a:lnTo>
                  <a:lnTo>
                    <a:pt x="15" y="84"/>
                  </a:lnTo>
                  <a:lnTo>
                    <a:pt x="11" y="82"/>
                  </a:lnTo>
                  <a:lnTo>
                    <a:pt x="8" y="79"/>
                  </a:lnTo>
                  <a:lnTo>
                    <a:pt x="5" y="75"/>
                  </a:lnTo>
                  <a:lnTo>
                    <a:pt x="3" y="70"/>
                  </a:lnTo>
                  <a:lnTo>
                    <a:pt x="1" y="61"/>
                  </a:lnTo>
                  <a:lnTo>
                    <a:pt x="0" y="53"/>
                  </a:lnTo>
                  <a:lnTo>
                    <a:pt x="0" y="43"/>
                  </a:lnTo>
                  <a:lnTo>
                    <a:pt x="0" y="38"/>
                  </a:lnTo>
                  <a:lnTo>
                    <a:pt x="1" y="31"/>
                  </a:lnTo>
                  <a:lnTo>
                    <a:pt x="1" y="25"/>
                  </a:lnTo>
                  <a:lnTo>
                    <a:pt x="2" y="21"/>
                  </a:lnTo>
                  <a:lnTo>
                    <a:pt x="3" y="17"/>
                  </a:lnTo>
                  <a:lnTo>
                    <a:pt x="5" y="13"/>
                  </a:lnTo>
                  <a:lnTo>
                    <a:pt x="7" y="9"/>
                  </a:lnTo>
                  <a:lnTo>
                    <a:pt x="9" y="6"/>
                  </a:lnTo>
                  <a:lnTo>
                    <a:pt x="11" y="4"/>
                  </a:lnTo>
                  <a:lnTo>
                    <a:pt x="14" y="2"/>
                  </a:lnTo>
                  <a:lnTo>
                    <a:pt x="17" y="0"/>
                  </a:lnTo>
                  <a:lnTo>
                    <a:pt x="19" y="0"/>
                  </a:lnTo>
                  <a:lnTo>
                    <a:pt x="23" y="0"/>
                  </a:lnTo>
                  <a:lnTo>
                    <a:pt x="26" y="2"/>
                  </a:lnTo>
                  <a:lnTo>
                    <a:pt x="29" y="4"/>
                  </a:lnTo>
                  <a:lnTo>
                    <a:pt x="31" y="7"/>
                  </a:lnTo>
                  <a:lnTo>
                    <a:pt x="33" y="11"/>
                  </a:lnTo>
                  <a:lnTo>
                    <a:pt x="35" y="15"/>
                  </a:lnTo>
                  <a:lnTo>
                    <a:pt x="36" y="21"/>
                  </a:lnTo>
                  <a:lnTo>
                    <a:pt x="37" y="27"/>
                  </a:lnTo>
                  <a:lnTo>
                    <a:pt x="30" y="28"/>
                  </a:lnTo>
                  <a:lnTo>
                    <a:pt x="29" y="25"/>
                  </a:lnTo>
                  <a:lnTo>
                    <a:pt x="28" y="22"/>
                  </a:lnTo>
                  <a:lnTo>
                    <a:pt x="27" y="21"/>
                  </a:lnTo>
                  <a:lnTo>
                    <a:pt x="26" y="18"/>
                  </a:lnTo>
                  <a:lnTo>
                    <a:pt x="24" y="17"/>
                  </a:lnTo>
                  <a:lnTo>
                    <a:pt x="23" y="15"/>
                  </a:lnTo>
                  <a:lnTo>
                    <a:pt x="21" y="14"/>
                  </a:lnTo>
                  <a:lnTo>
                    <a:pt x="19" y="14"/>
                  </a:lnTo>
                  <a:lnTo>
                    <a:pt x="17" y="14"/>
                  </a:lnTo>
                  <a:lnTo>
                    <a:pt x="14" y="15"/>
                  </a:lnTo>
                  <a:lnTo>
                    <a:pt x="12" y="18"/>
                  </a:lnTo>
                  <a:lnTo>
                    <a:pt x="11" y="21"/>
                  </a:lnTo>
                  <a:lnTo>
                    <a:pt x="10" y="25"/>
                  </a:lnTo>
                  <a:lnTo>
                    <a:pt x="8" y="29"/>
                  </a:lnTo>
                  <a:lnTo>
                    <a:pt x="7" y="36"/>
                  </a:lnTo>
                  <a:lnTo>
                    <a:pt x="7" y="43"/>
                  </a:lnTo>
                  <a:lnTo>
                    <a:pt x="7" y="50"/>
                  </a:lnTo>
                  <a:lnTo>
                    <a:pt x="8" y="56"/>
                  </a:lnTo>
                  <a:lnTo>
                    <a:pt x="9" y="61"/>
                  </a:lnTo>
                  <a:lnTo>
                    <a:pt x="10" y="64"/>
                  </a:lnTo>
                  <a:lnTo>
                    <a:pt x="12" y="67"/>
                  </a:lnTo>
                  <a:lnTo>
                    <a:pt x="14" y="70"/>
                  </a:lnTo>
                  <a:lnTo>
                    <a:pt x="17" y="71"/>
                  </a:lnTo>
                  <a:lnTo>
                    <a:pt x="19" y="71"/>
                  </a:lnTo>
                  <a:lnTo>
                    <a:pt x="21" y="71"/>
                  </a:lnTo>
                  <a:lnTo>
                    <a:pt x="23" y="70"/>
                  </a:lnTo>
                  <a:lnTo>
                    <a:pt x="24" y="68"/>
                  </a:lnTo>
                  <a:lnTo>
                    <a:pt x="26" y="67"/>
                  </a:lnTo>
                  <a:lnTo>
                    <a:pt x="27" y="64"/>
                  </a:lnTo>
                  <a:lnTo>
                    <a:pt x="28" y="61"/>
                  </a:lnTo>
                  <a:lnTo>
                    <a:pt x="30" y="57"/>
                  </a:lnTo>
                  <a:lnTo>
                    <a:pt x="30" y="5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noEditPoints="1"/>
            </p:cNvSpPr>
            <p:nvPr/>
          </p:nvSpPr>
          <p:spPr bwMode="auto">
            <a:xfrm>
              <a:off x="5253"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2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2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8 w 42"/>
                <a:gd name="T39" fmla="*/ 52 h 85"/>
                <a:gd name="T40" fmla="*/ 10 w 42"/>
                <a:gd name="T41" fmla="*/ 61 h 85"/>
                <a:gd name="T42" fmla="*/ 13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5 w 42"/>
                <a:gd name="T67" fmla="*/ 15 h 85"/>
                <a:gd name="T68" fmla="*/ 11 w 42"/>
                <a:gd name="T69" fmla="*/ 20 h 85"/>
                <a:gd name="T70" fmla="*/ 9 w 42"/>
                <a:gd name="T71" fmla="*/ 25 h 85"/>
                <a:gd name="T72" fmla="*/ 8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8" y="46"/>
                  </a:lnTo>
                  <a:lnTo>
                    <a:pt x="8" y="52"/>
                  </a:lnTo>
                  <a:lnTo>
                    <a:pt x="9" y="57"/>
                  </a:lnTo>
                  <a:lnTo>
                    <a:pt x="10" y="61"/>
                  </a:lnTo>
                  <a:lnTo>
                    <a:pt x="11" y="64"/>
                  </a:lnTo>
                  <a:lnTo>
                    <a:pt x="13" y="67"/>
                  </a:lnTo>
                  <a:lnTo>
                    <a:pt x="15"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8" y="32"/>
                  </a:moveTo>
                  <a:lnTo>
                    <a:pt x="34" y="32"/>
                  </a:lnTo>
                  <a:lnTo>
                    <a:pt x="34" y="29"/>
                  </a:lnTo>
                  <a:lnTo>
                    <a:pt x="33" y="27"/>
                  </a:lnTo>
                  <a:lnTo>
                    <a:pt x="32" y="24"/>
                  </a:lnTo>
                  <a:lnTo>
                    <a:pt x="31" y="21"/>
                  </a:lnTo>
                  <a:lnTo>
                    <a:pt x="29" y="18"/>
                  </a:lnTo>
                  <a:lnTo>
                    <a:pt x="26" y="15"/>
                  </a:lnTo>
                  <a:lnTo>
                    <a:pt x="24" y="14"/>
                  </a:lnTo>
                  <a:lnTo>
                    <a:pt x="21" y="14"/>
                  </a:lnTo>
                  <a:lnTo>
                    <a:pt x="19"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54"/>
            <p:cNvSpPr>
              <a:spLocks/>
            </p:cNvSpPr>
            <p:nvPr/>
          </p:nvSpPr>
          <p:spPr bwMode="auto">
            <a:xfrm>
              <a:off x="5277" y="342"/>
              <a:ext cx="18" cy="42"/>
            </a:xfrm>
            <a:custGeom>
              <a:avLst/>
              <a:gdLst>
                <a:gd name="T0" fmla="*/ 8 w 37"/>
                <a:gd name="T1" fmla="*/ 57 h 85"/>
                <a:gd name="T2" fmla="*/ 9 w 37"/>
                <a:gd name="T3" fmla="*/ 63 h 85"/>
                <a:gd name="T4" fmla="*/ 10 w 37"/>
                <a:gd name="T5" fmla="*/ 67 h 85"/>
                <a:gd name="T6" fmla="*/ 14 w 37"/>
                <a:gd name="T7" fmla="*/ 70 h 85"/>
                <a:gd name="T8" fmla="*/ 18 w 37"/>
                <a:gd name="T9" fmla="*/ 71 h 85"/>
                <a:gd name="T10" fmla="*/ 23 w 37"/>
                <a:gd name="T11" fmla="*/ 70 h 85"/>
                <a:gd name="T12" fmla="*/ 26 w 37"/>
                <a:gd name="T13" fmla="*/ 68 h 85"/>
                <a:gd name="T14" fmla="*/ 28 w 37"/>
                <a:gd name="T15" fmla="*/ 66 h 85"/>
                <a:gd name="T16" fmla="*/ 29 w 37"/>
                <a:gd name="T17" fmla="*/ 61 h 85"/>
                <a:gd name="T18" fmla="*/ 28 w 37"/>
                <a:gd name="T19" fmla="*/ 57 h 85"/>
                <a:gd name="T20" fmla="*/ 26 w 37"/>
                <a:gd name="T21" fmla="*/ 54 h 85"/>
                <a:gd name="T22" fmla="*/ 23 w 37"/>
                <a:gd name="T23" fmla="*/ 53 h 85"/>
                <a:gd name="T24" fmla="*/ 18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3 w 37"/>
                <a:gd name="T51" fmla="*/ 2 h 85"/>
                <a:gd name="T52" fmla="*/ 16 w 37"/>
                <a:gd name="T53" fmla="*/ 0 h 85"/>
                <a:gd name="T54" fmla="*/ 21 w 37"/>
                <a:gd name="T55" fmla="*/ 2 h 85"/>
                <a:gd name="T56" fmla="*/ 25 w 37"/>
                <a:gd name="T57" fmla="*/ 3 h 85"/>
                <a:gd name="T58" fmla="*/ 29 w 37"/>
                <a:gd name="T59" fmla="*/ 7 h 85"/>
                <a:gd name="T60" fmla="*/ 31 w 37"/>
                <a:gd name="T61" fmla="*/ 11 h 85"/>
                <a:gd name="T62" fmla="*/ 33 w 37"/>
                <a:gd name="T63" fmla="*/ 17 h 85"/>
                <a:gd name="T64" fmla="*/ 34 w 37"/>
                <a:gd name="T65" fmla="*/ 24 h 85"/>
                <a:gd name="T66" fmla="*/ 27 w 37"/>
                <a:gd name="T67" fmla="*/ 24 h 85"/>
                <a:gd name="T68" fmla="*/ 25 w 37"/>
                <a:gd name="T69" fmla="*/ 20 h 85"/>
                <a:gd name="T70" fmla="*/ 22 w 37"/>
                <a:gd name="T71" fmla="*/ 17 h 85"/>
                <a:gd name="T72" fmla="*/ 19 w 37"/>
                <a:gd name="T73" fmla="*/ 14 h 85"/>
                <a:gd name="T74" fmla="*/ 15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6 w 37"/>
                <a:gd name="T93" fmla="*/ 32 h 85"/>
                <a:gd name="T94" fmla="*/ 21 w 37"/>
                <a:gd name="T95" fmla="*/ 35 h 85"/>
                <a:gd name="T96" fmla="*/ 27 w 37"/>
                <a:gd name="T97" fmla="*/ 39 h 85"/>
                <a:gd name="T98" fmla="*/ 30 w 37"/>
                <a:gd name="T99" fmla="*/ 41 h 85"/>
                <a:gd name="T100" fmla="*/ 33 w 37"/>
                <a:gd name="T101" fmla="*/ 45 h 85"/>
                <a:gd name="T102" fmla="*/ 36 w 37"/>
                <a:gd name="T103" fmla="*/ 49 h 85"/>
                <a:gd name="T104" fmla="*/ 37 w 37"/>
                <a:gd name="T105" fmla="*/ 56 h 85"/>
                <a:gd name="T106" fmla="*/ 37 w 37"/>
                <a:gd name="T107" fmla="*/ 63 h 85"/>
                <a:gd name="T108" fmla="*/ 36 w 37"/>
                <a:gd name="T109" fmla="*/ 70 h 85"/>
                <a:gd name="T110" fmla="*/ 33 w 37"/>
                <a:gd name="T111" fmla="*/ 75 h 85"/>
                <a:gd name="T112" fmla="*/ 30 w 37"/>
                <a:gd name="T113" fmla="*/ 81 h 85"/>
                <a:gd name="T114" fmla="*/ 26 w 37"/>
                <a:gd name="T115" fmla="*/ 84 h 85"/>
                <a:gd name="T116" fmla="*/ 21 w 37"/>
                <a:gd name="T117" fmla="*/ 85 h 85"/>
                <a:gd name="T118" fmla="*/ 14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4" y="70"/>
                  </a:lnTo>
                  <a:lnTo>
                    <a:pt x="16" y="71"/>
                  </a:lnTo>
                  <a:lnTo>
                    <a:pt x="18" y="71"/>
                  </a:lnTo>
                  <a:lnTo>
                    <a:pt x="21" y="71"/>
                  </a:lnTo>
                  <a:lnTo>
                    <a:pt x="23" y="70"/>
                  </a:lnTo>
                  <a:lnTo>
                    <a:pt x="25" y="70"/>
                  </a:lnTo>
                  <a:lnTo>
                    <a:pt x="26" y="68"/>
                  </a:lnTo>
                  <a:lnTo>
                    <a:pt x="27" y="67"/>
                  </a:lnTo>
                  <a:lnTo>
                    <a:pt x="28" y="66"/>
                  </a:lnTo>
                  <a:lnTo>
                    <a:pt x="29" y="63"/>
                  </a:lnTo>
                  <a:lnTo>
                    <a:pt x="29" y="61"/>
                  </a:lnTo>
                  <a:lnTo>
                    <a:pt x="29" y="60"/>
                  </a:lnTo>
                  <a:lnTo>
                    <a:pt x="28" y="57"/>
                  </a:lnTo>
                  <a:lnTo>
                    <a:pt x="27" y="56"/>
                  </a:lnTo>
                  <a:lnTo>
                    <a:pt x="26" y="54"/>
                  </a:lnTo>
                  <a:lnTo>
                    <a:pt x="25" y="54"/>
                  </a:lnTo>
                  <a:lnTo>
                    <a:pt x="23" y="53"/>
                  </a:lnTo>
                  <a:lnTo>
                    <a:pt x="21" y="52"/>
                  </a:lnTo>
                  <a:lnTo>
                    <a:pt x="18" y="50"/>
                  </a:lnTo>
                  <a:lnTo>
                    <a:pt x="14"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3" y="2"/>
                  </a:lnTo>
                  <a:lnTo>
                    <a:pt x="15" y="0"/>
                  </a:lnTo>
                  <a:lnTo>
                    <a:pt x="16" y="0"/>
                  </a:lnTo>
                  <a:lnTo>
                    <a:pt x="18" y="0"/>
                  </a:lnTo>
                  <a:lnTo>
                    <a:pt x="21" y="2"/>
                  </a:lnTo>
                  <a:lnTo>
                    <a:pt x="23" y="2"/>
                  </a:lnTo>
                  <a:lnTo>
                    <a:pt x="25" y="3"/>
                  </a:lnTo>
                  <a:lnTo>
                    <a:pt x="27" y="4"/>
                  </a:lnTo>
                  <a:lnTo>
                    <a:pt x="29" y="7"/>
                  </a:lnTo>
                  <a:lnTo>
                    <a:pt x="30" y="9"/>
                  </a:lnTo>
                  <a:lnTo>
                    <a:pt x="31" y="11"/>
                  </a:lnTo>
                  <a:lnTo>
                    <a:pt x="32" y="14"/>
                  </a:lnTo>
                  <a:lnTo>
                    <a:pt x="33" y="17"/>
                  </a:lnTo>
                  <a:lnTo>
                    <a:pt x="34" y="21"/>
                  </a:lnTo>
                  <a:lnTo>
                    <a:pt x="34" y="24"/>
                  </a:lnTo>
                  <a:lnTo>
                    <a:pt x="27" y="25"/>
                  </a:lnTo>
                  <a:lnTo>
                    <a:pt x="27" y="24"/>
                  </a:lnTo>
                  <a:lnTo>
                    <a:pt x="26" y="21"/>
                  </a:lnTo>
                  <a:lnTo>
                    <a:pt x="25" y="20"/>
                  </a:lnTo>
                  <a:lnTo>
                    <a:pt x="24" y="18"/>
                  </a:lnTo>
                  <a:lnTo>
                    <a:pt x="22" y="17"/>
                  </a:lnTo>
                  <a:lnTo>
                    <a:pt x="21" y="15"/>
                  </a:lnTo>
                  <a:lnTo>
                    <a:pt x="19" y="14"/>
                  </a:lnTo>
                  <a:lnTo>
                    <a:pt x="17" y="14"/>
                  </a:lnTo>
                  <a:lnTo>
                    <a:pt x="15" y="14"/>
                  </a:lnTo>
                  <a:lnTo>
                    <a:pt x="13"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4" y="32"/>
                  </a:lnTo>
                  <a:lnTo>
                    <a:pt x="16" y="32"/>
                  </a:lnTo>
                  <a:lnTo>
                    <a:pt x="18" y="34"/>
                  </a:lnTo>
                  <a:lnTo>
                    <a:pt x="21" y="35"/>
                  </a:lnTo>
                  <a:lnTo>
                    <a:pt x="24" y="38"/>
                  </a:lnTo>
                  <a:lnTo>
                    <a:pt x="27" y="39"/>
                  </a:lnTo>
                  <a:lnTo>
                    <a:pt x="28" y="39"/>
                  </a:lnTo>
                  <a:lnTo>
                    <a:pt x="30" y="41"/>
                  </a:lnTo>
                  <a:lnTo>
                    <a:pt x="32" y="42"/>
                  </a:lnTo>
                  <a:lnTo>
                    <a:pt x="33" y="45"/>
                  </a:lnTo>
                  <a:lnTo>
                    <a:pt x="34" y="46"/>
                  </a:lnTo>
                  <a:lnTo>
                    <a:pt x="36" y="49"/>
                  </a:lnTo>
                  <a:lnTo>
                    <a:pt x="36" y="52"/>
                  </a:lnTo>
                  <a:lnTo>
                    <a:pt x="37" y="56"/>
                  </a:lnTo>
                  <a:lnTo>
                    <a:pt x="37" y="60"/>
                  </a:lnTo>
                  <a:lnTo>
                    <a:pt x="37" y="63"/>
                  </a:lnTo>
                  <a:lnTo>
                    <a:pt x="36" y="67"/>
                  </a:lnTo>
                  <a:lnTo>
                    <a:pt x="36" y="70"/>
                  </a:lnTo>
                  <a:lnTo>
                    <a:pt x="34" y="72"/>
                  </a:lnTo>
                  <a:lnTo>
                    <a:pt x="33" y="75"/>
                  </a:lnTo>
                  <a:lnTo>
                    <a:pt x="32" y="78"/>
                  </a:lnTo>
                  <a:lnTo>
                    <a:pt x="30" y="81"/>
                  </a:lnTo>
                  <a:lnTo>
                    <a:pt x="28" y="82"/>
                  </a:lnTo>
                  <a:lnTo>
                    <a:pt x="26" y="84"/>
                  </a:lnTo>
                  <a:lnTo>
                    <a:pt x="23" y="84"/>
                  </a:lnTo>
                  <a:lnTo>
                    <a:pt x="21" y="85"/>
                  </a:lnTo>
                  <a:lnTo>
                    <a:pt x="18" y="85"/>
                  </a:lnTo>
                  <a:lnTo>
                    <a:pt x="14"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55"/>
            <p:cNvSpPr>
              <a:spLocks/>
            </p:cNvSpPr>
            <p:nvPr/>
          </p:nvSpPr>
          <p:spPr bwMode="auto">
            <a:xfrm>
              <a:off x="5310" y="326"/>
              <a:ext cx="27" cy="58"/>
            </a:xfrm>
            <a:custGeom>
              <a:avLst/>
              <a:gdLst>
                <a:gd name="T0" fmla="*/ 53 w 53"/>
                <a:gd name="T1" fmla="*/ 77 h 115"/>
                <a:gd name="T2" fmla="*/ 50 w 53"/>
                <a:gd name="T3" fmla="*/ 94 h 115"/>
                <a:gd name="T4" fmla="*/ 44 w 53"/>
                <a:gd name="T5" fmla="*/ 105 h 115"/>
                <a:gd name="T6" fmla="*/ 37 w 53"/>
                <a:gd name="T7" fmla="*/ 112 h 115"/>
                <a:gd name="T8" fmla="*/ 27 w 53"/>
                <a:gd name="T9" fmla="*/ 115 h 115"/>
                <a:gd name="T10" fmla="*/ 18 w 53"/>
                <a:gd name="T11" fmla="*/ 114 h 115"/>
                <a:gd name="T12" fmla="*/ 12 w 53"/>
                <a:gd name="T13" fmla="*/ 108 h 115"/>
                <a:gd name="T14" fmla="*/ 6 w 53"/>
                <a:gd name="T15" fmla="*/ 100 h 115"/>
                <a:gd name="T16" fmla="*/ 3 w 53"/>
                <a:gd name="T17" fmla="*/ 87 h 115"/>
                <a:gd name="T18" fmla="*/ 1 w 53"/>
                <a:gd name="T19" fmla="*/ 73 h 115"/>
                <a:gd name="T20" fmla="*/ 0 w 53"/>
                <a:gd name="T21" fmla="*/ 57 h 115"/>
                <a:gd name="T22" fmla="*/ 1 w 53"/>
                <a:gd name="T23" fmla="*/ 41 h 115"/>
                <a:gd name="T24" fmla="*/ 3 w 53"/>
                <a:gd name="T25" fmla="*/ 27 h 115"/>
                <a:gd name="T26" fmla="*/ 7 w 53"/>
                <a:gd name="T27" fmla="*/ 15 h 115"/>
                <a:gd name="T28" fmla="*/ 13 w 53"/>
                <a:gd name="T29" fmla="*/ 7 h 115"/>
                <a:gd name="T30" fmla="*/ 20 w 53"/>
                <a:gd name="T31" fmla="*/ 1 h 115"/>
                <a:gd name="T32" fmla="*/ 27 w 53"/>
                <a:gd name="T33" fmla="*/ 0 h 115"/>
                <a:gd name="T34" fmla="*/ 36 w 53"/>
                <a:gd name="T35" fmla="*/ 1 h 115"/>
                <a:gd name="T36" fmla="*/ 43 w 53"/>
                <a:gd name="T37" fmla="*/ 8 h 115"/>
                <a:gd name="T38" fmla="*/ 48 w 53"/>
                <a:gd name="T39" fmla="*/ 19 h 115"/>
                <a:gd name="T40" fmla="*/ 52 w 53"/>
                <a:gd name="T41" fmla="*/ 33 h 115"/>
                <a:gd name="T42" fmla="*/ 43 w 53"/>
                <a:gd name="T43" fmla="*/ 32 h 115"/>
                <a:gd name="T44" fmla="*/ 40 w 53"/>
                <a:gd name="T45" fmla="*/ 22 h 115"/>
                <a:gd name="T46" fmla="*/ 36 w 53"/>
                <a:gd name="T47" fmla="*/ 18 h 115"/>
                <a:gd name="T48" fmla="*/ 29 w 53"/>
                <a:gd name="T49" fmla="*/ 13 h 115"/>
                <a:gd name="T50" fmla="*/ 24 w 53"/>
                <a:gd name="T51" fmla="*/ 13 h 115"/>
                <a:gd name="T52" fmla="*/ 18 w 53"/>
                <a:gd name="T53" fmla="*/ 18 h 115"/>
                <a:gd name="T54" fmla="*/ 14 w 53"/>
                <a:gd name="T55" fmla="*/ 23 h 115"/>
                <a:gd name="T56" fmla="*/ 10 w 53"/>
                <a:gd name="T57" fmla="*/ 32 h 115"/>
                <a:gd name="T58" fmla="*/ 9 w 53"/>
                <a:gd name="T59" fmla="*/ 41 h 115"/>
                <a:gd name="T60" fmla="*/ 8 w 53"/>
                <a:gd name="T61" fmla="*/ 52 h 115"/>
                <a:gd name="T62" fmla="*/ 8 w 53"/>
                <a:gd name="T63" fmla="*/ 64 h 115"/>
                <a:gd name="T64" fmla="*/ 9 w 53"/>
                <a:gd name="T65" fmla="*/ 75 h 115"/>
                <a:gd name="T66" fmla="*/ 11 w 53"/>
                <a:gd name="T67" fmla="*/ 86 h 115"/>
                <a:gd name="T68" fmla="*/ 14 w 53"/>
                <a:gd name="T69" fmla="*/ 93 h 115"/>
                <a:gd name="T70" fmla="*/ 19 w 53"/>
                <a:gd name="T71" fmla="*/ 97 h 115"/>
                <a:gd name="T72" fmla="*/ 24 w 53"/>
                <a:gd name="T73" fmla="*/ 101 h 115"/>
                <a:gd name="T74" fmla="*/ 29 w 53"/>
                <a:gd name="T75" fmla="*/ 101 h 115"/>
                <a:gd name="T76" fmla="*/ 36 w 53"/>
                <a:gd name="T77" fmla="*/ 97 h 115"/>
                <a:gd name="T78" fmla="*/ 41 w 53"/>
                <a:gd name="T79" fmla="*/ 90 h 115"/>
                <a:gd name="T80" fmla="*/ 44 w 53"/>
                <a:gd name="T81" fmla="*/ 80 h 115"/>
                <a:gd name="T82" fmla="*/ 45 w 53"/>
                <a:gd name="T83" fmla="*/ 7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115">
                  <a:moveTo>
                    <a:pt x="45" y="73"/>
                  </a:moveTo>
                  <a:lnTo>
                    <a:pt x="53" y="77"/>
                  </a:lnTo>
                  <a:lnTo>
                    <a:pt x="52" y="86"/>
                  </a:lnTo>
                  <a:lnTo>
                    <a:pt x="50" y="94"/>
                  </a:lnTo>
                  <a:lnTo>
                    <a:pt x="47" y="100"/>
                  </a:lnTo>
                  <a:lnTo>
                    <a:pt x="44" y="105"/>
                  </a:lnTo>
                  <a:lnTo>
                    <a:pt x="41" y="109"/>
                  </a:lnTo>
                  <a:lnTo>
                    <a:pt x="37" y="112"/>
                  </a:lnTo>
                  <a:lnTo>
                    <a:pt x="31" y="114"/>
                  </a:lnTo>
                  <a:lnTo>
                    <a:pt x="27" y="115"/>
                  </a:lnTo>
                  <a:lnTo>
                    <a:pt x="23" y="115"/>
                  </a:lnTo>
                  <a:lnTo>
                    <a:pt x="18" y="114"/>
                  </a:lnTo>
                  <a:lnTo>
                    <a:pt x="15" y="111"/>
                  </a:lnTo>
                  <a:lnTo>
                    <a:pt x="12" y="108"/>
                  </a:lnTo>
                  <a:lnTo>
                    <a:pt x="9" y="104"/>
                  </a:lnTo>
                  <a:lnTo>
                    <a:pt x="6" y="100"/>
                  </a:lnTo>
                  <a:lnTo>
                    <a:pt x="4" y="93"/>
                  </a:lnTo>
                  <a:lnTo>
                    <a:pt x="3" y="87"/>
                  </a:lnTo>
                  <a:lnTo>
                    <a:pt x="2" y="80"/>
                  </a:lnTo>
                  <a:lnTo>
                    <a:pt x="1" y="73"/>
                  </a:lnTo>
                  <a:lnTo>
                    <a:pt x="0" y="65"/>
                  </a:lnTo>
                  <a:lnTo>
                    <a:pt x="0" y="57"/>
                  </a:lnTo>
                  <a:lnTo>
                    <a:pt x="0" y="48"/>
                  </a:lnTo>
                  <a:lnTo>
                    <a:pt x="1" y="41"/>
                  </a:lnTo>
                  <a:lnTo>
                    <a:pt x="2" y="34"/>
                  </a:lnTo>
                  <a:lnTo>
                    <a:pt x="3" y="27"/>
                  </a:lnTo>
                  <a:lnTo>
                    <a:pt x="5" y="22"/>
                  </a:lnTo>
                  <a:lnTo>
                    <a:pt x="7" y="15"/>
                  </a:lnTo>
                  <a:lnTo>
                    <a:pt x="10" y="11"/>
                  </a:lnTo>
                  <a:lnTo>
                    <a:pt x="13" y="7"/>
                  </a:lnTo>
                  <a:lnTo>
                    <a:pt x="16" y="4"/>
                  </a:lnTo>
                  <a:lnTo>
                    <a:pt x="20" y="1"/>
                  </a:lnTo>
                  <a:lnTo>
                    <a:pt x="24" y="0"/>
                  </a:lnTo>
                  <a:lnTo>
                    <a:pt x="27" y="0"/>
                  </a:lnTo>
                  <a:lnTo>
                    <a:pt x="31" y="0"/>
                  </a:lnTo>
                  <a:lnTo>
                    <a:pt x="36" y="1"/>
                  </a:lnTo>
                  <a:lnTo>
                    <a:pt x="40" y="4"/>
                  </a:lnTo>
                  <a:lnTo>
                    <a:pt x="43" y="8"/>
                  </a:lnTo>
                  <a:lnTo>
                    <a:pt x="46" y="13"/>
                  </a:lnTo>
                  <a:lnTo>
                    <a:pt x="48" y="19"/>
                  </a:lnTo>
                  <a:lnTo>
                    <a:pt x="50" y="26"/>
                  </a:lnTo>
                  <a:lnTo>
                    <a:pt x="52" y="33"/>
                  </a:lnTo>
                  <a:lnTo>
                    <a:pt x="44" y="37"/>
                  </a:lnTo>
                  <a:lnTo>
                    <a:pt x="43" y="32"/>
                  </a:lnTo>
                  <a:lnTo>
                    <a:pt x="41" y="26"/>
                  </a:lnTo>
                  <a:lnTo>
                    <a:pt x="40" y="22"/>
                  </a:lnTo>
                  <a:lnTo>
                    <a:pt x="38" y="19"/>
                  </a:lnTo>
                  <a:lnTo>
                    <a:pt x="36" y="18"/>
                  </a:lnTo>
                  <a:lnTo>
                    <a:pt x="32" y="15"/>
                  </a:lnTo>
                  <a:lnTo>
                    <a:pt x="29" y="13"/>
                  </a:lnTo>
                  <a:lnTo>
                    <a:pt x="27" y="13"/>
                  </a:lnTo>
                  <a:lnTo>
                    <a:pt x="24" y="13"/>
                  </a:lnTo>
                  <a:lnTo>
                    <a:pt x="21" y="15"/>
                  </a:lnTo>
                  <a:lnTo>
                    <a:pt x="18" y="18"/>
                  </a:lnTo>
                  <a:lnTo>
                    <a:pt x="16" y="19"/>
                  </a:lnTo>
                  <a:lnTo>
                    <a:pt x="14" y="23"/>
                  </a:lnTo>
                  <a:lnTo>
                    <a:pt x="12" y="27"/>
                  </a:lnTo>
                  <a:lnTo>
                    <a:pt x="10" y="32"/>
                  </a:lnTo>
                  <a:lnTo>
                    <a:pt x="9" y="36"/>
                  </a:lnTo>
                  <a:lnTo>
                    <a:pt x="9" y="41"/>
                  </a:lnTo>
                  <a:lnTo>
                    <a:pt x="9" y="47"/>
                  </a:lnTo>
                  <a:lnTo>
                    <a:pt x="8" y="52"/>
                  </a:lnTo>
                  <a:lnTo>
                    <a:pt x="8" y="57"/>
                  </a:lnTo>
                  <a:lnTo>
                    <a:pt x="8" y="64"/>
                  </a:lnTo>
                  <a:lnTo>
                    <a:pt x="9" y="69"/>
                  </a:lnTo>
                  <a:lnTo>
                    <a:pt x="9" y="75"/>
                  </a:lnTo>
                  <a:lnTo>
                    <a:pt x="9" y="80"/>
                  </a:lnTo>
                  <a:lnTo>
                    <a:pt x="11" y="86"/>
                  </a:lnTo>
                  <a:lnTo>
                    <a:pt x="12" y="90"/>
                  </a:lnTo>
                  <a:lnTo>
                    <a:pt x="14" y="93"/>
                  </a:lnTo>
                  <a:lnTo>
                    <a:pt x="16" y="96"/>
                  </a:lnTo>
                  <a:lnTo>
                    <a:pt x="19" y="97"/>
                  </a:lnTo>
                  <a:lnTo>
                    <a:pt x="21" y="100"/>
                  </a:lnTo>
                  <a:lnTo>
                    <a:pt x="24" y="101"/>
                  </a:lnTo>
                  <a:lnTo>
                    <a:pt x="26" y="101"/>
                  </a:lnTo>
                  <a:lnTo>
                    <a:pt x="29" y="101"/>
                  </a:lnTo>
                  <a:lnTo>
                    <a:pt x="32" y="100"/>
                  </a:lnTo>
                  <a:lnTo>
                    <a:pt x="36" y="97"/>
                  </a:lnTo>
                  <a:lnTo>
                    <a:pt x="39" y="94"/>
                  </a:lnTo>
                  <a:lnTo>
                    <a:pt x="41" y="90"/>
                  </a:lnTo>
                  <a:lnTo>
                    <a:pt x="42" y="86"/>
                  </a:lnTo>
                  <a:lnTo>
                    <a:pt x="44" y="80"/>
                  </a:lnTo>
                  <a:lnTo>
                    <a:pt x="45" y="75"/>
                  </a:lnTo>
                  <a:lnTo>
                    <a:pt x="45" y="7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56"/>
            <p:cNvSpPr>
              <a:spLocks noEditPoints="1"/>
            </p:cNvSpPr>
            <p:nvPr/>
          </p:nvSpPr>
          <p:spPr bwMode="auto">
            <a:xfrm>
              <a:off x="5341" y="342"/>
              <a:ext cx="20" cy="42"/>
            </a:xfrm>
            <a:custGeom>
              <a:avLst/>
              <a:gdLst>
                <a:gd name="T0" fmla="*/ 0 w 39"/>
                <a:gd name="T1" fmla="*/ 34 h 85"/>
                <a:gd name="T2" fmla="*/ 3 w 39"/>
                <a:gd name="T3" fmla="*/ 15 h 85"/>
                <a:gd name="T4" fmla="*/ 9 w 39"/>
                <a:gd name="T5" fmla="*/ 6 h 85"/>
                <a:gd name="T6" fmla="*/ 16 w 39"/>
                <a:gd name="T7" fmla="*/ 2 h 85"/>
                <a:gd name="T8" fmla="*/ 23 w 39"/>
                <a:gd name="T9" fmla="*/ 2 h 85"/>
                <a:gd name="T10" fmla="*/ 30 w 39"/>
                <a:gd name="T11" fmla="*/ 7 h 85"/>
                <a:gd name="T12" fmla="*/ 36 w 39"/>
                <a:gd name="T13" fmla="*/ 17 h 85"/>
                <a:gd name="T14" fmla="*/ 39 w 39"/>
                <a:gd name="T15" fmla="*/ 32 h 85"/>
                <a:gd name="T16" fmla="*/ 39 w 39"/>
                <a:gd name="T17" fmla="*/ 49 h 85"/>
                <a:gd name="T18" fmla="*/ 38 w 39"/>
                <a:gd name="T19" fmla="*/ 61 h 85"/>
                <a:gd name="T20" fmla="*/ 35 w 39"/>
                <a:gd name="T21" fmla="*/ 70 h 85"/>
                <a:gd name="T22" fmla="*/ 32 w 39"/>
                <a:gd name="T23" fmla="*/ 77 h 85"/>
                <a:gd name="T24" fmla="*/ 27 w 39"/>
                <a:gd name="T25" fmla="*/ 81 h 85"/>
                <a:gd name="T26" fmla="*/ 21 w 39"/>
                <a:gd name="T27" fmla="*/ 85 h 85"/>
                <a:gd name="T28" fmla="*/ 15 w 39"/>
                <a:gd name="T29" fmla="*/ 84 h 85"/>
                <a:gd name="T30" fmla="*/ 8 w 39"/>
                <a:gd name="T31" fmla="*/ 79 h 85"/>
                <a:gd name="T32" fmla="*/ 3 w 39"/>
                <a:gd name="T33" fmla="*/ 70 h 85"/>
                <a:gd name="T34" fmla="*/ 0 w 39"/>
                <a:gd name="T35" fmla="*/ 53 h 85"/>
                <a:gd name="T36" fmla="*/ 7 w 39"/>
                <a:gd name="T37" fmla="*/ 42 h 85"/>
                <a:gd name="T38" fmla="*/ 8 w 39"/>
                <a:gd name="T39" fmla="*/ 54 h 85"/>
                <a:gd name="T40" fmla="*/ 10 w 39"/>
                <a:gd name="T41" fmla="*/ 64 h 85"/>
                <a:gd name="T42" fmla="*/ 14 w 39"/>
                <a:gd name="T43" fmla="*/ 70 h 85"/>
                <a:gd name="T44" fmla="*/ 19 w 39"/>
                <a:gd name="T45" fmla="*/ 71 h 85"/>
                <a:gd name="T46" fmla="*/ 24 w 39"/>
                <a:gd name="T47" fmla="*/ 70 h 85"/>
                <a:gd name="T48" fmla="*/ 28 w 39"/>
                <a:gd name="T49" fmla="*/ 64 h 85"/>
                <a:gd name="T50" fmla="*/ 31 w 39"/>
                <a:gd name="T51" fmla="*/ 56 h 85"/>
                <a:gd name="T52" fmla="*/ 32 w 39"/>
                <a:gd name="T53" fmla="*/ 43 h 85"/>
                <a:gd name="T54" fmla="*/ 31 w 39"/>
                <a:gd name="T55" fmla="*/ 31 h 85"/>
                <a:gd name="T56" fmla="*/ 28 w 39"/>
                <a:gd name="T57" fmla="*/ 22 h 85"/>
                <a:gd name="T58" fmla="*/ 24 w 39"/>
                <a:gd name="T59" fmla="*/ 15 h 85"/>
                <a:gd name="T60" fmla="*/ 19 w 39"/>
                <a:gd name="T61" fmla="*/ 14 h 85"/>
                <a:gd name="T62" fmla="*/ 14 w 39"/>
                <a:gd name="T63" fmla="*/ 15 h 85"/>
                <a:gd name="T64" fmla="*/ 11 w 39"/>
                <a:gd name="T65" fmla="*/ 21 h 85"/>
                <a:gd name="T66" fmla="*/ 8 w 39"/>
                <a:gd name="T67" fmla="*/ 31 h 85"/>
                <a:gd name="T68" fmla="*/ 7 w 39"/>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85">
                  <a:moveTo>
                    <a:pt x="0" y="43"/>
                  </a:moveTo>
                  <a:lnTo>
                    <a:pt x="0" y="34"/>
                  </a:lnTo>
                  <a:lnTo>
                    <a:pt x="2" y="24"/>
                  </a:lnTo>
                  <a:lnTo>
                    <a:pt x="3" y="15"/>
                  </a:lnTo>
                  <a:lnTo>
                    <a:pt x="6" y="10"/>
                  </a:lnTo>
                  <a:lnTo>
                    <a:pt x="9" y="6"/>
                  </a:lnTo>
                  <a:lnTo>
                    <a:pt x="12" y="3"/>
                  </a:lnTo>
                  <a:lnTo>
                    <a:pt x="16" y="2"/>
                  </a:lnTo>
                  <a:lnTo>
                    <a:pt x="19" y="0"/>
                  </a:lnTo>
                  <a:lnTo>
                    <a:pt x="23" y="2"/>
                  </a:lnTo>
                  <a:lnTo>
                    <a:pt x="27" y="3"/>
                  </a:lnTo>
                  <a:lnTo>
                    <a:pt x="30" y="7"/>
                  </a:lnTo>
                  <a:lnTo>
                    <a:pt x="33" y="11"/>
                  </a:lnTo>
                  <a:lnTo>
                    <a:pt x="36" y="17"/>
                  </a:lnTo>
                  <a:lnTo>
                    <a:pt x="38" y="24"/>
                  </a:lnTo>
                  <a:lnTo>
                    <a:pt x="39" y="32"/>
                  </a:lnTo>
                  <a:lnTo>
                    <a:pt x="39" y="42"/>
                  </a:lnTo>
                  <a:lnTo>
                    <a:pt x="39" y="49"/>
                  </a:lnTo>
                  <a:lnTo>
                    <a:pt x="38" y="56"/>
                  </a:lnTo>
                  <a:lnTo>
                    <a:pt x="38" y="61"/>
                  </a:lnTo>
                  <a:lnTo>
                    <a:pt x="37" y="66"/>
                  </a:lnTo>
                  <a:lnTo>
                    <a:pt x="35" y="70"/>
                  </a:lnTo>
                  <a:lnTo>
                    <a:pt x="34" y="74"/>
                  </a:lnTo>
                  <a:lnTo>
                    <a:pt x="32" y="77"/>
                  </a:lnTo>
                  <a:lnTo>
                    <a:pt x="30"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8" y="64"/>
                  </a:lnTo>
                  <a:lnTo>
                    <a:pt x="29" y="60"/>
                  </a:lnTo>
                  <a:lnTo>
                    <a:pt x="31" y="56"/>
                  </a:lnTo>
                  <a:lnTo>
                    <a:pt x="32" y="49"/>
                  </a:lnTo>
                  <a:lnTo>
                    <a:pt x="32" y="43"/>
                  </a:lnTo>
                  <a:lnTo>
                    <a:pt x="32" y="38"/>
                  </a:lnTo>
                  <a:lnTo>
                    <a:pt x="31" y="31"/>
                  </a:lnTo>
                  <a:lnTo>
                    <a:pt x="29" y="27"/>
                  </a:lnTo>
                  <a:lnTo>
                    <a:pt x="28"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57"/>
            <p:cNvSpPr>
              <a:spLocks/>
            </p:cNvSpPr>
            <p:nvPr/>
          </p:nvSpPr>
          <p:spPr bwMode="auto">
            <a:xfrm>
              <a:off x="5366" y="342"/>
              <a:ext cx="18" cy="41"/>
            </a:xfrm>
            <a:custGeom>
              <a:avLst/>
              <a:gdLst>
                <a:gd name="T0" fmla="*/ 0 w 35"/>
                <a:gd name="T1" fmla="*/ 84 h 84"/>
                <a:gd name="T2" fmla="*/ 0 w 35"/>
                <a:gd name="T3" fmla="*/ 2 h 84"/>
                <a:gd name="T4" fmla="*/ 7 w 35"/>
                <a:gd name="T5" fmla="*/ 2 h 84"/>
                <a:gd name="T6" fmla="*/ 7 w 35"/>
                <a:gd name="T7" fmla="*/ 14 h 84"/>
                <a:gd name="T8" fmla="*/ 10 w 35"/>
                <a:gd name="T9" fmla="*/ 9 h 84"/>
                <a:gd name="T10" fmla="*/ 13 w 35"/>
                <a:gd name="T11" fmla="*/ 4 h 84"/>
                <a:gd name="T12" fmla="*/ 16 w 35"/>
                <a:gd name="T13" fmla="*/ 2 h 84"/>
                <a:gd name="T14" fmla="*/ 20 w 35"/>
                <a:gd name="T15" fmla="*/ 0 h 84"/>
                <a:gd name="T16" fmla="*/ 22 w 35"/>
                <a:gd name="T17" fmla="*/ 0 h 84"/>
                <a:gd name="T18" fmla="*/ 24 w 35"/>
                <a:gd name="T19" fmla="*/ 2 h 84"/>
                <a:gd name="T20" fmla="*/ 25 w 35"/>
                <a:gd name="T21" fmla="*/ 2 h 84"/>
                <a:gd name="T22" fmla="*/ 27 w 35"/>
                <a:gd name="T23" fmla="*/ 3 h 84"/>
                <a:gd name="T24" fmla="*/ 28 w 35"/>
                <a:gd name="T25" fmla="*/ 4 h 84"/>
                <a:gd name="T26" fmla="*/ 30 w 35"/>
                <a:gd name="T27" fmla="*/ 6 h 84"/>
                <a:gd name="T28" fmla="*/ 31 w 35"/>
                <a:gd name="T29" fmla="*/ 9 h 84"/>
                <a:gd name="T30" fmla="*/ 32 w 35"/>
                <a:gd name="T31" fmla="*/ 10 h 84"/>
                <a:gd name="T32" fmla="*/ 32 w 35"/>
                <a:gd name="T33" fmla="*/ 13 h 84"/>
                <a:gd name="T34" fmla="*/ 33 w 35"/>
                <a:gd name="T35" fmla="*/ 15 h 84"/>
                <a:gd name="T36" fmla="*/ 34 w 35"/>
                <a:gd name="T37" fmla="*/ 18 h 84"/>
                <a:gd name="T38" fmla="*/ 34 w 35"/>
                <a:gd name="T39" fmla="*/ 21 h 84"/>
                <a:gd name="T40" fmla="*/ 34 w 35"/>
                <a:gd name="T41" fmla="*/ 24 h 84"/>
                <a:gd name="T42" fmla="*/ 35 w 35"/>
                <a:gd name="T43" fmla="*/ 27 h 84"/>
                <a:gd name="T44" fmla="*/ 35 w 35"/>
                <a:gd name="T45" fmla="*/ 29 h 84"/>
                <a:gd name="T46" fmla="*/ 35 w 35"/>
                <a:gd name="T47" fmla="*/ 34 h 84"/>
                <a:gd name="T48" fmla="*/ 35 w 35"/>
                <a:gd name="T49" fmla="*/ 84 h 84"/>
                <a:gd name="T50" fmla="*/ 28 w 35"/>
                <a:gd name="T51" fmla="*/ 84 h 84"/>
                <a:gd name="T52" fmla="*/ 28 w 35"/>
                <a:gd name="T53" fmla="*/ 36 h 84"/>
                <a:gd name="T54" fmla="*/ 28 w 35"/>
                <a:gd name="T55" fmla="*/ 32 h 84"/>
                <a:gd name="T56" fmla="*/ 28 w 35"/>
                <a:gd name="T57" fmla="*/ 29 h 84"/>
                <a:gd name="T58" fmla="*/ 27 w 35"/>
                <a:gd name="T59" fmla="*/ 27 h 84"/>
                <a:gd name="T60" fmla="*/ 27 w 35"/>
                <a:gd name="T61" fmla="*/ 24 h 84"/>
                <a:gd name="T62" fmla="*/ 26 w 35"/>
                <a:gd name="T63" fmla="*/ 22 h 84"/>
                <a:gd name="T64" fmla="*/ 25 w 35"/>
                <a:gd name="T65" fmla="*/ 20 h 84"/>
                <a:gd name="T66" fmla="*/ 24 w 35"/>
                <a:gd name="T67" fmla="*/ 18 h 84"/>
                <a:gd name="T68" fmla="*/ 24 w 35"/>
                <a:gd name="T69" fmla="*/ 17 h 84"/>
                <a:gd name="T70" fmla="*/ 23 w 35"/>
                <a:gd name="T71" fmla="*/ 15 h 84"/>
                <a:gd name="T72" fmla="*/ 21 w 35"/>
                <a:gd name="T73" fmla="*/ 15 h 84"/>
                <a:gd name="T74" fmla="*/ 20 w 35"/>
                <a:gd name="T75" fmla="*/ 14 h 84"/>
                <a:gd name="T76" fmla="*/ 19 w 35"/>
                <a:gd name="T77" fmla="*/ 14 h 84"/>
                <a:gd name="T78" fmla="*/ 16 w 35"/>
                <a:gd name="T79" fmla="*/ 14 h 84"/>
                <a:gd name="T80" fmla="*/ 14 w 35"/>
                <a:gd name="T81" fmla="*/ 15 h 84"/>
                <a:gd name="T82" fmla="*/ 12 w 35"/>
                <a:gd name="T83" fmla="*/ 18 h 84"/>
                <a:gd name="T84" fmla="*/ 10 w 35"/>
                <a:gd name="T85" fmla="*/ 20 h 84"/>
                <a:gd name="T86" fmla="*/ 9 w 35"/>
                <a:gd name="T87" fmla="*/ 22 h 84"/>
                <a:gd name="T88" fmla="*/ 8 w 35"/>
                <a:gd name="T89" fmla="*/ 28 h 84"/>
                <a:gd name="T90" fmla="*/ 7 w 35"/>
                <a:gd name="T91" fmla="*/ 34 h 84"/>
                <a:gd name="T92" fmla="*/ 7 w 35"/>
                <a:gd name="T93" fmla="*/ 41 h 84"/>
                <a:gd name="T94" fmla="*/ 7 w 35"/>
                <a:gd name="T95" fmla="*/ 84 h 84"/>
                <a:gd name="T96" fmla="*/ 0 w 35"/>
                <a:gd name="T9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84">
                  <a:moveTo>
                    <a:pt x="0" y="84"/>
                  </a:moveTo>
                  <a:lnTo>
                    <a:pt x="0" y="2"/>
                  </a:lnTo>
                  <a:lnTo>
                    <a:pt x="7" y="2"/>
                  </a:lnTo>
                  <a:lnTo>
                    <a:pt x="7" y="14"/>
                  </a:lnTo>
                  <a:lnTo>
                    <a:pt x="10" y="9"/>
                  </a:lnTo>
                  <a:lnTo>
                    <a:pt x="13" y="4"/>
                  </a:lnTo>
                  <a:lnTo>
                    <a:pt x="16" y="2"/>
                  </a:lnTo>
                  <a:lnTo>
                    <a:pt x="20" y="0"/>
                  </a:lnTo>
                  <a:lnTo>
                    <a:pt x="22" y="0"/>
                  </a:lnTo>
                  <a:lnTo>
                    <a:pt x="24" y="2"/>
                  </a:lnTo>
                  <a:lnTo>
                    <a:pt x="25" y="2"/>
                  </a:lnTo>
                  <a:lnTo>
                    <a:pt x="27" y="3"/>
                  </a:lnTo>
                  <a:lnTo>
                    <a:pt x="28" y="4"/>
                  </a:lnTo>
                  <a:lnTo>
                    <a:pt x="30" y="6"/>
                  </a:lnTo>
                  <a:lnTo>
                    <a:pt x="31" y="9"/>
                  </a:lnTo>
                  <a:lnTo>
                    <a:pt x="32" y="10"/>
                  </a:lnTo>
                  <a:lnTo>
                    <a:pt x="32" y="13"/>
                  </a:lnTo>
                  <a:lnTo>
                    <a:pt x="33" y="15"/>
                  </a:lnTo>
                  <a:lnTo>
                    <a:pt x="34" y="18"/>
                  </a:lnTo>
                  <a:lnTo>
                    <a:pt x="34" y="21"/>
                  </a:lnTo>
                  <a:lnTo>
                    <a:pt x="34" y="24"/>
                  </a:lnTo>
                  <a:lnTo>
                    <a:pt x="35" y="27"/>
                  </a:lnTo>
                  <a:lnTo>
                    <a:pt x="35" y="29"/>
                  </a:lnTo>
                  <a:lnTo>
                    <a:pt x="35" y="34"/>
                  </a:lnTo>
                  <a:lnTo>
                    <a:pt x="35" y="84"/>
                  </a:lnTo>
                  <a:lnTo>
                    <a:pt x="28" y="84"/>
                  </a:lnTo>
                  <a:lnTo>
                    <a:pt x="28" y="36"/>
                  </a:lnTo>
                  <a:lnTo>
                    <a:pt x="28" y="32"/>
                  </a:lnTo>
                  <a:lnTo>
                    <a:pt x="28" y="29"/>
                  </a:lnTo>
                  <a:lnTo>
                    <a:pt x="27" y="27"/>
                  </a:lnTo>
                  <a:lnTo>
                    <a:pt x="27" y="24"/>
                  </a:lnTo>
                  <a:lnTo>
                    <a:pt x="26" y="22"/>
                  </a:lnTo>
                  <a:lnTo>
                    <a:pt x="25" y="20"/>
                  </a:lnTo>
                  <a:lnTo>
                    <a:pt x="24" y="18"/>
                  </a:lnTo>
                  <a:lnTo>
                    <a:pt x="24" y="17"/>
                  </a:lnTo>
                  <a:lnTo>
                    <a:pt x="23" y="15"/>
                  </a:lnTo>
                  <a:lnTo>
                    <a:pt x="21" y="15"/>
                  </a:lnTo>
                  <a:lnTo>
                    <a:pt x="20" y="14"/>
                  </a:lnTo>
                  <a:lnTo>
                    <a:pt x="19" y="14"/>
                  </a:lnTo>
                  <a:lnTo>
                    <a:pt x="16" y="14"/>
                  </a:lnTo>
                  <a:lnTo>
                    <a:pt x="14" y="15"/>
                  </a:lnTo>
                  <a:lnTo>
                    <a:pt x="12" y="18"/>
                  </a:lnTo>
                  <a:lnTo>
                    <a:pt x="10" y="20"/>
                  </a:lnTo>
                  <a:lnTo>
                    <a:pt x="9" y="22"/>
                  </a:lnTo>
                  <a:lnTo>
                    <a:pt x="8" y="28"/>
                  </a:lnTo>
                  <a:lnTo>
                    <a:pt x="7" y="34"/>
                  </a:lnTo>
                  <a:lnTo>
                    <a:pt x="7" y="41"/>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58"/>
            <p:cNvSpPr>
              <a:spLocks/>
            </p:cNvSpPr>
            <p:nvPr/>
          </p:nvSpPr>
          <p:spPr bwMode="auto">
            <a:xfrm>
              <a:off x="5389" y="342"/>
              <a:ext cx="18" cy="42"/>
            </a:xfrm>
            <a:custGeom>
              <a:avLst/>
              <a:gdLst>
                <a:gd name="T0" fmla="*/ 8 w 37"/>
                <a:gd name="T1" fmla="*/ 57 h 85"/>
                <a:gd name="T2" fmla="*/ 9 w 37"/>
                <a:gd name="T3" fmla="*/ 63 h 85"/>
                <a:gd name="T4" fmla="*/ 10 w 37"/>
                <a:gd name="T5" fmla="*/ 67 h 85"/>
                <a:gd name="T6" fmla="*/ 15 w 37"/>
                <a:gd name="T7" fmla="*/ 70 h 85"/>
                <a:gd name="T8" fmla="*/ 19 w 37"/>
                <a:gd name="T9" fmla="*/ 71 h 85"/>
                <a:gd name="T10" fmla="*/ 24 w 37"/>
                <a:gd name="T11" fmla="*/ 70 h 85"/>
                <a:gd name="T12" fmla="*/ 27 w 37"/>
                <a:gd name="T13" fmla="*/ 68 h 85"/>
                <a:gd name="T14" fmla="*/ 29 w 37"/>
                <a:gd name="T15" fmla="*/ 66 h 85"/>
                <a:gd name="T16" fmla="*/ 30 w 37"/>
                <a:gd name="T17" fmla="*/ 61 h 85"/>
                <a:gd name="T18" fmla="*/ 29 w 37"/>
                <a:gd name="T19" fmla="*/ 57 h 85"/>
                <a:gd name="T20" fmla="*/ 27 w 37"/>
                <a:gd name="T21" fmla="*/ 54 h 85"/>
                <a:gd name="T22" fmla="*/ 24 w 37"/>
                <a:gd name="T23" fmla="*/ 53 h 85"/>
                <a:gd name="T24" fmla="*/ 19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4 w 37"/>
                <a:gd name="T51" fmla="*/ 2 h 85"/>
                <a:gd name="T52" fmla="*/ 17 w 37"/>
                <a:gd name="T53" fmla="*/ 0 h 85"/>
                <a:gd name="T54" fmla="*/ 22 w 37"/>
                <a:gd name="T55" fmla="*/ 2 h 85"/>
                <a:gd name="T56" fmla="*/ 26 w 37"/>
                <a:gd name="T57" fmla="*/ 3 h 85"/>
                <a:gd name="T58" fmla="*/ 30 w 37"/>
                <a:gd name="T59" fmla="*/ 7 h 85"/>
                <a:gd name="T60" fmla="*/ 32 w 37"/>
                <a:gd name="T61" fmla="*/ 11 h 85"/>
                <a:gd name="T62" fmla="*/ 34 w 37"/>
                <a:gd name="T63" fmla="*/ 17 h 85"/>
                <a:gd name="T64" fmla="*/ 35 w 37"/>
                <a:gd name="T65" fmla="*/ 24 h 85"/>
                <a:gd name="T66" fmla="*/ 28 w 37"/>
                <a:gd name="T67" fmla="*/ 24 h 85"/>
                <a:gd name="T68" fmla="*/ 26 w 37"/>
                <a:gd name="T69" fmla="*/ 20 h 85"/>
                <a:gd name="T70" fmla="*/ 23 w 37"/>
                <a:gd name="T71" fmla="*/ 17 h 85"/>
                <a:gd name="T72" fmla="*/ 20 w 37"/>
                <a:gd name="T73" fmla="*/ 14 h 85"/>
                <a:gd name="T74" fmla="*/ 16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7 w 37"/>
                <a:gd name="T93" fmla="*/ 32 h 85"/>
                <a:gd name="T94" fmla="*/ 22 w 37"/>
                <a:gd name="T95" fmla="*/ 35 h 85"/>
                <a:gd name="T96" fmla="*/ 28 w 37"/>
                <a:gd name="T97" fmla="*/ 39 h 85"/>
                <a:gd name="T98" fmla="*/ 31 w 37"/>
                <a:gd name="T99" fmla="*/ 41 h 85"/>
                <a:gd name="T100" fmla="*/ 34 w 37"/>
                <a:gd name="T101" fmla="*/ 45 h 85"/>
                <a:gd name="T102" fmla="*/ 36 w 37"/>
                <a:gd name="T103" fmla="*/ 49 h 85"/>
                <a:gd name="T104" fmla="*/ 37 w 37"/>
                <a:gd name="T105" fmla="*/ 56 h 85"/>
                <a:gd name="T106" fmla="*/ 37 w 37"/>
                <a:gd name="T107" fmla="*/ 63 h 85"/>
                <a:gd name="T108" fmla="*/ 36 w 37"/>
                <a:gd name="T109" fmla="*/ 70 h 85"/>
                <a:gd name="T110" fmla="*/ 34 w 37"/>
                <a:gd name="T111" fmla="*/ 75 h 85"/>
                <a:gd name="T112" fmla="*/ 31 w 37"/>
                <a:gd name="T113" fmla="*/ 81 h 85"/>
                <a:gd name="T114" fmla="*/ 27 w 37"/>
                <a:gd name="T115" fmla="*/ 84 h 85"/>
                <a:gd name="T116" fmla="*/ 22 w 37"/>
                <a:gd name="T117" fmla="*/ 85 h 85"/>
                <a:gd name="T118" fmla="*/ 15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5" y="70"/>
                  </a:lnTo>
                  <a:lnTo>
                    <a:pt x="17" y="71"/>
                  </a:lnTo>
                  <a:lnTo>
                    <a:pt x="19" y="71"/>
                  </a:lnTo>
                  <a:lnTo>
                    <a:pt x="22" y="71"/>
                  </a:lnTo>
                  <a:lnTo>
                    <a:pt x="24" y="70"/>
                  </a:lnTo>
                  <a:lnTo>
                    <a:pt x="26" y="70"/>
                  </a:lnTo>
                  <a:lnTo>
                    <a:pt x="27" y="68"/>
                  </a:lnTo>
                  <a:lnTo>
                    <a:pt x="28" y="67"/>
                  </a:lnTo>
                  <a:lnTo>
                    <a:pt x="29" y="66"/>
                  </a:lnTo>
                  <a:lnTo>
                    <a:pt x="30" y="63"/>
                  </a:lnTo>
                  <a:lnTo>
                    <a:pt x="30" y="61"/>
                  </a:lnTo>
                  <a:lnTo>
                    <a:pt x="30" y="60"/>
                  </a:lnTo>
                  <a:lnTo>
                    <a:pt x="29" y="57"/>
                  </a:lnTo>
                  <a:lnTo>
                    <a:pt x="28" y="56"/>
                  </a:lnTo>
                  <a:lnTo>
                    <a:pt x="27" y="54"/>
                  </a:lnTo>
                  <a:lnTo>
                    <a:pt x="26" y="54"/>
                  </a:lnTo>
                  <a:lnTo>
                    <a:pt x="24" y="53"/>
                  </a:lnTo>
                  <a:lnTo>
                    <a:pt x="22" y="52"/>
                  </a:lnTo>
                  <a:lnTo>
                    <a:pt x="19" y="50"/>
                  </a:lnTo>
                  <a:lnTo>
                    <a:pt x="15"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4" y="2"/>
                  </a:lnTo>
                  <a:lnTo>
                    <a:pt x="16" y="0"/>
                  </a:lnTo>
                  <a:lnTo>
                    <a:pt x="17" y="0"/>
                  </a:lnTo>
                  <a:lnTo>
                    <a:pt x="19" y="0"/>
                  </a:lnTo>
                  <a:lnTo>
                    <a:pt x="22" y="2"/>
                  </a:lnTo>
                  <a:lnTo>
                    <a:pt x="24" y="2"/>
                  </a:lnTo>
                  <a:lnTo>
                    <a:pt x="26" y="3"/>
                  </a:lnTo>
                  <a:lnTo>
                    <a:pt x="28" y="4"/>
                  </a:lnTo>
                  <a:lnTo>
                    <a:pt x="30" y="7"/>
                  </a:lnTo>
                  <a:lnTo>
                    <a:pt x="31" y="9"/>
                  </a:lnTo>
                  <a:lnTo>
                    <a:pt x="32" y="11"/>
                  </a:lnTo>
                  <a:lnTo>
                    <a:pt x="33" y="14"/>
                  </a:lnTo>
                  <a:lnTo>
                    <a:pt x="34" y="17"/>
                  </a:lnTo>
                  <a:lnTo>
                    <a:pt x="35" y="21"/>
                  </a:lnTo>
                  <a:lnTo>
                    <a:pt x="35" y="24"/>
                  </a:lnTo>
                  <a:lnTo>
                    <a:pt x="28" y="25"/>
                  </a:lnTo>
                  <a:lnTo>
                    <a:pt x="28" y="24"/>
                  </a:lnTo>
                  <a:lnTo>
                    <a:pt x="27" y="21"/>
                  </a:lnTo>
                  <a:lnTo>
                    <a:pt x="26" y="20"/>
                  </a:lnTo>
                  <a:lnTo>
                    <a:pt x="25" y="18"/>
                  </a:lnTo>
                  <a:lnTo>
                    <a:pt x="23" y="17"/>
                  </a:lnTo>
                  <a:lnTo>
                    <a:pt x="22" y="15"/>
                  </a:lnTo>
                  <a:lnTo>
                    <a:pt x="20" y="14"/>
                  </a:lnTo>
                  <a:lnTo>
                    <a:pt x="18" y="14"/>
                  </a:lnTo>
                  <a:lnTo>
                    <a:pt x="16" y="14"/>
                  </a:lnTo>
                  <a:lnTo>
                    <a:pt x="14"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5" y="32"/>
                  </a:lnTo>
                  <a:lnTo>
                    <a:pt x="17" y="32"/>
                  </a:lnTo>
                  <a:lnTo>
                    <a:pt x="19" y="34"/>
                  </a:lnTo>
                  <a:lnTo>
                    <a:pt x="22" y="35"/>
                  </a:lnTo>
                  <a:lnTo>
                    <a:pt x="25" y="38"/>
                  </a:lnTo>
                  <a:lnTo>
                    <a:pt x="28" y="39"/>
                  </a:lnTo>
                  <a:lnTo>
                    <a:pt x="29" y="39"/>
                  </a:lnTo>
                  <a:lnTo>
                    <a:pt x="31" y="41"/>
                  </a:lnTo>
                  <a:lnTo>
                    <a:pt x="33" y="42"/>
                  </a:lnTo>
                  <a:lnTo>
                    <a:pt x="34" y="45"/>
                  </a:lnTo>
                  <a:lnTo>
                    <a:pt x="35" y="46"/>
                  </a:lnTo>
                  <a:lnTo>
                    <a:pt x="36" y="49"/>
                  </a:lnTo>
                  <a:lnTo>
                    <a:pt x="36" y="52"/>
                  </a:lnTo>
                  <a:lnTo>
                    <a:pt x="37" y="56"/>
                  </a:lnTo>
                  <a:lnTo>
                    <a:pt x="37" y="60"/>
                  </a:lnTo>
                  <a:lnTo>
                    <a:pt x="37" y="63"/>
                  </a:lnTo>
                  <a:lnTo>
                    <a:pt x="36" y="67"/>
                  </a:lnTo>
                  <a:lnTo>
                    <a:pt x="36" y="70"/>
                  </a:lnTo>
                  <a:lnTo>
                    <a:pt x="35" y="72"/>
                  </a:lnTo>
                  <a:lnTo>
                    <a:pt x="34" y="75"/>
                  </a:lnTo>
                  <a:lnTo>
                    <a:pt x="33" y="78"/>
                  </a:lnTo>
                  <a:lnTo>
                    <a:pt x="31" y="81"/>
                  </a:lnTo>
                  <a:lnTo>
                    <a:pt x="29" y="82"/>
                  </a:lnTo>
                  <a:lnTo>
                    <a:pt x="27" y="84"/>
                  </a:lnTo>
                  <a:lnTo>
                    <a:pt x="24" y="84"/>
                  </a:lnTo>
                  <a:lnTo>
                    <a:pt x="22" y="85"/>
                  </a:lnTo>
                  <a:lnTo>
                    <a:pt x="19" y="85"/>
                  </a:lnTo>
                  <a:lnTo>
                    <a:pt x="15"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59"/>
            <p:cNvSpPr>
              <a:spLocks noEditPoints="1"/>
            </p:cNvSpPr>
            <p:nvPr/>
          </p:nvSpPr>
          <p:spPr bwMode="auto">
            <a:xfrm>
              <a:off x="5409" y="342"/>
              <a:ext cx="21" cy="42"/>
            </a:xfrm>
            <a:custGeom>
              <a:avLst/>
              <a:gdLst>
                <a:gd name="T0" fmla="*/ 41 w 42"/>
                <a:gd name="T1" fmla="*/ 60 h 85"/>
                <a:gd name="T2" fmla="*/ 38 w 42"/>
                <a:gd name="T3" fmla="*/ 71 h 85"/>
                <a:gd name="T4" fmla="*/ 33 w 42"/>
                <a:gd name="T5" fmla="*/ 78 h 85"/>
                <a:gd name="T6" fmla="*/ 28 w 42"/>
                <a:gd name="T7" fmla="*/ 84 h 85"/>
                <a:gd name="T8" fmla="*/ 21 w 42"/>
                <a:gd name="T9" fmla="*/ 85 h 85"/>
                <a:gd name="T10" fmla="*/ 12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2 w 42"/>
                <a:gd name="T23" fmla="*/ 3 h 85"/>
                <a:gd name="T24" fmla="*/ 20 w 42"/>
                <a:gd name="T25" fmla="*/ 0 h 85"/>
                <a:gd name="T26" fmla="*/ 28 w 42"/>
                <a:gd name="T27" fmla="*/ 3 h 85"/>
                <a:gd name="T28" fmla="*/ 35 w 42"/>
                <a:gd name="T29" fmla="*/ 11 h 85"/>
                <a:gd name="T30" fmla="*/ 41 w 42"/>
                <a:gd name="T31" fmla="*/ 25 h 85"/>
                <a:gd name="T32" fmla="*/ 42 w 42"/>
                <a:gd name="T33" fmla="*/ 43 h 85"/>
                <a:gd name="T34" fmla="*/ 42 w 42"/>
                <a:gd name="T35" fmla="*/ 45 h 85"/>
                <a:gd name="T36" fmla="*/ 41 w 42"/>
                <a:gd name="T37" fmla="*/ 46 h 85"/>
                <a:gd name="T38" fmla="*/ 8 w 42"/>
                <a:gd name="T39" fmla="*/ 52 h 85"/>
                <a:gd name="T40" fmla="*/ 10 w 42"/>
                <a:gd name="T41" fmla="*/ 61 h 85"/>
                <a:gd name="T42" fmla="*/ 13 w 42"/>
                <a:gd name="T43" fmla="*/ 67 h 85"/>
                <a:gd name="T44" fmla="*/ 18 w 42"/>
                <a:gd name="T45" fmla="*/ 71 h 85"/>
                <a:gd name="T46" fmla="*/ 23 w 42"/>
                <a:gd name="T47" fmla="*/ 71 h 85"/>
                <a:gd name="T48" fmla="*/ 27 w 42"/>
                <a:gd name="T49" fmla="*/ 70 h 85"/>
                <a:gd name="T50" fmla="*/ 29 w 42"/>
                <a:gd name="T51" fmla="*/ 67 h 85"/>
                <a:gd name="T52" fmla="*/ 32 w 42"/>
                <a:gd name="T53" fmla="*/ 61 h 85"/>
                <a:gd name="T54" fmla="*/ 33 w 42"/>
                <a:gd name="T55" fmla="*/ 59 h 85"/>
                <a:gd name="T56" fmla="*/ 33 w 42"/>
                <a:gd name="T57" fmla="*/ 32 h 85"/>
                <a:gd name="T58" fmla="*/ 32 w 42"/>
                <a:gd name="T59" fmla="*/ 27 h 85"/>
                <a:gd name="T60" fmla="*/ 30 w 42"/>
                <a:gd name="T61" fmla="*/ 21 h 85"/>
                <a:gd name="T62" fmla="*/ 25 w 42"/>
                <a:gd name="T63" fmla="*/ 15 h 85"/>
                <a:gd name="T64" fmla="*/ 20 w 42"/>
                <a:gd name="T65" fmla="*/ 14 h 85"/>
                <a:gd name="T66" fmla="*/ 15 w 42"/>
                <a:gd name="T67" fmla="*/ 15 h 85"/>
                <a:gd name="T68" fmla="*/ 11 w 42"/>
                <a:gd name="T69" fmla="*/ 20 h 85"/>
                <a:gd name="T70" fmla="*/ 9 w 42"/>
                <a:gd name="T71" fmla="*/ 25 h 85"/>
                <a:gd name="T72" fmla="*/ 8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3" y="59"/>
                  </a:moveTo>
                  <a:lnTo>
                    <a:pt x="41" y="60"/>
                  </a:lnTo>
                  <a:lnTo>
                    <a:pt x="40" y="66"/>
                  </a:lnTo>
                  <a:lnTo>
                    <a:pt x="38" y="71"/>
                  </a:lnTo>
                  <a:lnTo>
                    <a:pt x="35" y="75"/>
                  </a:lnTo>
                  <a:lnTo>
                    <a:pt x="33" y="78"/>
                  </a:lnTo>
                  <a:lnTo>
                    <a:pt x="31" y="81"/>
                  </a:lnTo>
                  <a:lnTo>
                    <a:pt x="28" y="84"/>
                  </a:lnTo>
                  <a:lnTo>
                    <a:pt x="24" y="85"/>
                  </a:lnTo>
                  <a:lnTo>
                    <a:pt x="21" y="85"/>
                  </a:lnTo>
                  <a:lnTo>
                    <a:pt x="17"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6" y="2"/>
                  </a:lnTo>
                  <a:lnTo>
                    <a:pt x="20" y="0"/>
                  </a:lnTo>
                  <a:lnTo>
                    <a:pt x="24" y="2"/>
                  </a:lnTo>
                  <a:lnTo>
                    <a:pt x="28" y="3"/>
                  </a:lnTo>
                  <a:lnTo>
                    <a:pt x="32" y="7"/>
                  </a:lnTo>
                  <a:lnTo>
                    <a:pt x="35" y="11"/>
                  </a:lnTo>
                  <a:lnTo>
                    <a:pt x="39" y="17"/>
                  </a:lnTo>
                  <a:lnTo>
                    <a:pt x="41" y="25"/>
                  </a:lnTo>
                  <a:lnTo>
                    <a:pt x="42" y="34"/>
                  </a:lnTo>
                  <a:lnTo>
                    <a:pt x="42" y="43"/>
                  </a:lnTo>
                  <a:lnTo>
                    <a:pt x="42" y="43"/>
                  </a:lnTo>
                  <a:lnTo>
                    <a:pt x="42" y="45"/>
                  </a:lnTo>
                  <a:lnTo>
                    <a:pt x="41" y="46"/>
                  </a:lnTo>
                  <a:lnTo>
                    <a:pt x="41" y="46"/>
                  </a:lnTo>
                  <a:lnTo>
                    <a:pt x="8" y="46"/>
                  </a:lnTo>
                  <a:lnTo>
                    <a:pt x="8" y="52"/>
                  </a:lnTo>
                  <a:lnTo>
                    <a:pt x="9" y="57"/>
                  </a:lnTo>
                  <a:lnTo>
                    <a:pt x="10" y="61"/>
                  </a:lnTo>
                  <a:lnTo>
                    <a:pt x="11" y="64"/>
                  </a:lnTo>
                  <a:lnTo>
                    <a:pt x="13" y="67"/>
                  </a:lnTo>
                  <a:lnTo>
                    <a:pt x="15" y="70"/>
                  </a:lnTo>
                  <a:lnTo>
                    <a:pt x="18" y="71"/>
                  </a:lnTo>
                  <a:lnTo>
                    <a:pt x="21" y="71"/>
                  </a:lnTo>
                  <a:lnTo>
                    <a:pt x="23" y="71"/>
                  </a:lnTo>
                  <a:lnTo>
                    <a:pt x="25" y="70"/>
                  </a:lnTo>
                  <a:lnTo>
                    <a:pt x="27" y="70"/>
                  </a:lnTo>
                  <a:lnTo>
                    <a:pt x="28" y="68"/>
                  </a:lnTo>
                  <a:lnTo>
                    <a:pt x="29" y="67"/>
                  </a:lnTo>
                  <a:lnTo>
                    <a:pt x="31" y="64"/>
                  </a:lnTo>
                  <a:lnTo>
                    <a:pt x="32" y="61"/>
                  </a:lnTo>
                  <a:lnTo>
                    <a:pt x="33" y="59"/>
                  </a:lnTo>
                  <a:lnTo>
                    <a:pt x="33" y="59"/>
                  </a:lnTo>
                  <a:close/>
                  <a:moveTo>
                    <a:pt x="8" y="32"/>
                  </a:moveTo>
                  <a:lnTo>
                    <a:pt x="33" y="32"/>
                  </a:lnTo>
                  <a:lnTo>
                    <a:pt x="33" y="29"/>
                  </a:lnTo>
                  <a:lnTo>
                    <a:pt x="32" y="27"/>
                  </a:lnTo>
                  <a:lnTo>
                    <a:pt x="31" y="24"/>
                  </a:lnTo>
                  <a:lnTo>
                    <a:pt x="30" y="21"/>
                  </a:lnTo>
                  <a:lnTo>
                    <a:pt x="28" y="18"/>
                  </a:lnTo>
                  <a:lnTo>
                    <a:pt x="25" y="15"/>
                  </a:lnTo>
                  <a:lnTo>
                    <a:pt x="23" y="14"/>
                  </a:lnTo>
                  <a:lnTo>
                    <a:pt x="20" y="14"/>
                  </a:lnTo>
                  <a:lnTo>
                    <a:pt x="18"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60"/>
            <p:cNvSpPr>
              <a:spLocks/>
            </p:cNvSpPr>
            <p:nvPr/>
          </p:nvSpPr>
          <p:spPr bwMode="auto">
            <a:xfrm>
              <a:off x="5435" y="342"/>
              <a:ext cx="12" cy="41"/>
            </a:xfrm>
            <a:custGeom>
              <a:avLst/>
              <a:gdLst>
                <a:gd name="T0" fmla="*/ 0 w 23"/>
                <a:gd name="T1" fmla="*/ 84 h 84"/>
                <a:gd name="T2" fmla="*/ 0 w 23"/>
                <a:gd name="T3" fmla="*/ 2 h 84"/>
                <a:gd name="T4" fmla="*/ 7 w 23"/>
                <a:gd name="T5" fmla="*/ 2 h 84"/>
                <a:gd name="T6" fmla="*/ 7 w 23"/>
                <a:gd name="T7" fmla="*/ 14 h 84"/>
                <a:gd name="T8" fmla="*/ 8 w 23"/>
                <a:gd name="T9" fmla="*/ 10 h 84"/>
                <a:gd name="T10" fmla="*/ 9 w 23"/>
                <a:gd name="T11" fmla="*/ 7 h 84"/>
                <a:gd name="T12" fmla="*/ 10 w 23"/>
                <a:gd name="T13" fmla="*/ 4 h 84"/>
                <a:gd name="T14" fmla="*/ 10 w 23"/>
                <a:gd name="T15" fmla="*/ 3 h 84"/>
                <a:gd name="T16" fmla="*/ 11 w 23"/>
                <a:gd name="T17" fmla="*/ 2 h 84"/>
                <a:gd name="T18" fmla="*/ 13 w 23"/>
                <a:gd name="T19" fmla="*/ 2 h 84"/>
                <a:gd name="T20" fmla="*/ 14 w 23"/>
                <a:gd name="T21" fmla="*/ 0 h 84"/>
                <a:gd name="T22" fmla="*/ 15 w 23"/>
                <a:gd name="T23" fmla="*/ 0 h 84"/>
                <a:gd name="T24" fmla="*/ 17 w 23"/>
                <a:gd name="T25" fmla="*/ 0 h 84"/>
                <a:gd name="T26" fmla="*/ 19 w 23"/>
                <a:gd name="T27" fmla="*/ 2 h 84"/>
                <a:gd name="T28" fmla="*/ 21 w 23"/>
                <a:gd name="T29" fmla="*/ 3 h 84"/>
                <a:gd name="T30" fmla="*/ 23 w 23"/>
                <a:gd name="T31" fmla="*/ 4 h 84"/>
                <a:gd name="T32" fmla="*/ 20 w 23"/>
                <a:gd name="T33" fmla="*/ 17 h 84"/>
                <a:gd name="T34" fmla="*/ 19 w 23"/>
                <a:gd name="T35" fmla="*/ 15 h 84"/>
                <a:gd name="T36" fmla="*/ 18 w 23"/>
                <a:gd name="T37" fmla="*/ 15 h 84"/>
                <a:gd name="T38" fmla="*/ 16 w 23"/>
                <a:gd name="T39" fmla="*/ 14 h 84"/>
                <a:gd name="T40" fmla="*/ 15 w 23"/>
                <a:gd name="T41" fmla="*/ 14 h 84"/>
                <a:gd name="T42" fmla="*/ 14 w 23"/>
                <a:gd name="T43" fmla="*/ 14 h 84"/>
                <a:gd name="T44" fmla="*/ 13 w 23"/>
                <a:gd name="T45" fmla="*/ 15 h 84"/>
                <a:gd name="T46" fmla="*/ 12 w 23"/>
                <a:gd name="T47" fmla="*/ 15 h 84"/>
                <a:gd name="T48" fmla="*/ 11 w 23"/>
                <a:gd name="T49" fmla="*/ 17 h 84"/>
                <a:gd name="T50" fmla="*/ 10 w 23"/>
                <a:gd name="T51" fmla="*/ 18 h 84"/>
                <a:gd name="T52" fmla="*/ 9 w 23"/>
                <a:gd name="T53" fmla="*/ 21 h 84"/>
                <a:gd name="T54" fmla="*/ 8 w 23"/>
                <a:gd name="T55" fmla="*/ 22 h 84"/>
                <a:gd name="T56" fmla="*/ 8 w 23"/>
                <a:gd name="T57" fmla="*/ 25 h 84"/>
                <a:gd name="T58" fmla="*/ 8 w 23"/>
                <a:gd name="T59" fmla="*/ 29 h 84"/>
                <a:gd name="T60" fmla="*/ 8 w 23"/>
                <a:gd name="T61" fmla="*/ 34 h 84"/>
                <a:gd name="T62" fmla="*/ 7 w 23"/>
                <a:gd name="T63" fmla="*/ 38 h 84"/>
                <a:gd name="T64" fmla="*/ 7 w 23"/>
                <a:gd name="T65" fmla="*/ 42 h 84"/>
                <a:gd name="T66" fmla="*/ 7 w 23"/>
                <a:gd name="T67" fmla="*/ 84 h 84"/>
                <a:gd name="T68" fmla="*/ 0 w 23"/>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7" y="0"/>
                  </a:lnTo>
                  <a:lnTo>
                    <a:pt x="19" y="2"/>
                  </a:lnTo>
                  <a:lnTo>
                    <a:pt x="21" y="3"/>
                  </a:lnTo>
                  <a:lnTo>
                    <a:pt x="23" y="4"/>
                  </a:lnTo>
                  <a:lnTo>
                    <a:pt x="20" y="17"/>
                  </a:lnTo>
                  <a:lnTo>
                    <a:pt x="19" y="15"/>
                  </a:lnTo>
                  <a:lnTo>
                    <a:pt x="18"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61"/>
            <p:cNvSpPr>
              <a:spLocks/>
            </p:cNvSpPr>
            <p:nvPr/>
          </p:nvSpPr>
          <p:spPr bwMode="auto">
            <a:xfrm>
              <a:off x="5447" y="342"/>
              <a:ext cx="19" cy="41"/>
            </a:xfrm>
            <a:custGeom>
              <a:avLst/>
              <a:gdLst>
                <a:gd name="T0" fmla="*/ 15 w 40"/>
                <a:gd name="T1" fmla="*/ 82 h 82"/>
                <a:gd name="T2" fmla="*/ 0 w 40"/>
                <a:gd name="T3" fmla="*/ 0 h 82"/>
                <a:gd name="T4" fmla="*/ 7 w 40"/>
                <a:gd name="T5" fmla="*/ 0 h 82"/>
                <a:gd name="T6" fmla="*/ 16 w 40"/>
                <a:gd name="T7" fmla="*/ 50 h 82"/>
                <a:gd name="T8" fmla="*/ 17 w 40"/>
                <a:gd name="T9" fmla="*/ 54 h 82"/>
                <a:gd name="T10" fmla="*/ 18 w 40"/>
                <a:gd name="T11" fmla="*/ 58 h 82"/>
                <a:gd name="T12" fmla="*/ 18 w 40"/>
                <a:gd name="T13" fmla="*/ 62 h 82"/>
                <a:gd name="T14" fmla="*/ 19 w 40"/>
                <a:gd name="T15" fmla="*/ 66 h 82"/>
                <a:gd name="T16" fmla="*/ 19 w 40"/>
                <a:gd name="T17" fmla="*/ 62 h 82"/>
                <a:gd name="T18" fmla="*/ 20 w 40"/>
                <a:gd name="T19" fmla="*/ 58 h 82"/>
                <a:gd name="T20" fmla="*/ 21 w 40"/>
                <a:gd name="T21" fmla="*/ 54 h 82"/>
                <a:gd name="T22" fmla="*/ 22 w 40"/>
                <a:gd name="T23" fmla="*/ 50 h 82"/>
                <a:gd name="T24" fmla="*/ 32 w 40"/>
                <a:gd name="T25" fmla="*/ 0 h 82"/>
                <a:gd name="T26" fmla="*/ 40 w 40"/>
                <a:gd name="T27" fmla="*/ 0 h 82"/>
                <a:gd name="T28" fmla="*/ 24 w 40"/>
                <a:gd name="T29" fmla="*/ 82 h 82"/>
                <a:gd name="T30" fmla="*/ 15 w 40"/>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2">
                  <a:moveTo>
                    <a:pt x="15" y="82"/>
                  </a:moveTo>
                  <a:lnTo>
                    <a:pt x="0" y="0"/>
                  </a:lnTo>
                  <a:lnTo>
                    <a:pt x="7" y="0"/>
                  </a:lnTo>
                  <a:lnTo>
                    <a:pt x="16" y="50"/>
                  </a:lnTo>
                  <a:lnTo>
                    <a:pt x="17" y="54"/>
                  </a:lnTo>
                  <a:lnTo>
                    <a:pt x="18" y="58"/>
                  </a:lnTo>
                  <a:lnTo>
                    <a:pt x="18" y="62"/>
                  </a:lnTo>
                  <a:lnTo>
                    <a:pt x="19" y="66"/>
                  </a:lnTo>
                  <a:lnTo>
                    <a:pt x="19" y="62"/>
                  </a:lnTo>
                  <a:lnTo>
                    <a:pt x="20" y="58"/>
                  </a:lnTo>
                  <a:lnTo>
                    <a:pt x="21" y="54"/>
                  </a:lnTo>
                  <a:lnTo>
                    <a:pt x="22" y="50"/>
                  </a:lnTo>
                  <a:lnTo>
                    <a:pt x="32" y="0"/>
                  </a:lnTo>
                  <a:lnTo>
                    <a:pt x="40" y="0"/>
                  </a:lnTo>
                  <a:lnTo>
                    <a:pt x="24" y="82"/>
                  </a:lnTo>
                  <a:lnTo>
                    <a:pt x="15"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62"/>
            <p:cNvSpPr>
              <a:spLocks noEditPoints="1"/>
            </p:cNvSpPr>
            <p:nvPr/>
          </p:nvSpPr>
          <p:spPr bwMode="auto">
            <a:xfrm>
              <a:off x="5469" y="342"/>
              <a:ext cx="20" cy="42"/>
            </a:xfrm>
            <a:custGeom>
              <a:avLst/>
              <a:gdLst>
                <a:gd name="T0" fmla="*/ 25 w 39"/>
                <a:gd name="T1" fmla="*/ 79 h 85"/>
                <a:gd name="T2" fmla="*/ 19 w 39"/>
                <a:gd name="T3" fmla="*/ 84 h 85"/>
                <a:gd name="T4" fmla="*/ 14 w 39"/>
                <a:gd name="T5" fmla="*/ 85 h 85"/>
                <a:gd name="T6" fmla="*/ 5 w 39"/>
                <a:gd name="T7" fmla="*/ 81 h 85"/>
                <a:gd name="T8" fmla="*/ 1 w 39"/>
                <a:gd name="T9" fmla="*/ 71 h 85"/>
                <a:gd name="T10" fmla="*/ 0 w 39"/>
                <a:gd name="T11" fmla="*/ 60 h 85"/>
                <a:gd name="T12" fmla="*/ 1 w 39"/>
                <a:gd name="T13" fmla="*/ 53 h 85"/>
                <a:gd name="T14" fmla="*/ 3 w 39"/>
                <a:gd name="T15" fmla="*/ 46 h 85"/>
                <a:gd name="T16" fmla="*/ 7 w 39"/>
                <a:gd name="T17" fmla="*/ 41 h 85"/>
                <a:gd name="T18" fmla="*/ 11 w 39"/>
                <a:gd name="T19" fmla="*/ 39 h 85"/>
                <a:gd name="T20" fmla="*/ 16 w 39"/>
                <a:gd name="T21" fmla="*/ 38 h 85"/>
                <a:gd name="T22" fmla="*/ 26 w 39"/>
                <a:gd name="T23" fmla="*/ 34 h 85"/>
                <a:gd name="T24" fmla="*/ 29 w 39"/>
                <a:gd name="T25" fmla="*/ 31 h 85"/>
                <a:gd name="T26" fmla="*/ 29 w 39"/>
                <a:gd name="T27" fmla="*/ 27 h 85"/>
                <a:gd name="T28" fmla="*/ 26 w 39"/>
                <a:gd name="T29" fmla="*/ 20 h 85"/>
                <a:gd name="T30" fmla="*/ 20 w 39"/>
                <a:gd name="T31" fmla="*/ 14 h 85"/>
                <a:gd name="T32" fmla="*/ 14 w 39"/>
                <a:gd name="T33" fmla="*/ 15 h 85"/>
                <a:gd name="T34" fmla="*/ 10 w 39"/>
                <a:gd name="T35" fmla="*/ 18 h 85"/>
                <a:gd name="T36" fmla="*/ 8 w 39"/>
                <a:gd name="T37" fmla="*/ 27 h 85"/>
                <a:gd name="T38" fmla="*/ 2 w 39"/>
                <a:gd name="T39" fmla="*/ 18 h 85"/>
                <a:gd name="T40" fmla="*/ 5 w 39"/>
                <a:gd name="T41" fmla="*/ 10 h 85"/>
                <a:gd name="T42" fmla="*/ 9 w 39"/>
                <a:gd name="T43" fmla="*/ 4 h 85"/>
                <a:gd name="T44" fmla="*/ 17 w 39"/>
                <a:gd name="T45" fmla="*/ 0 h 85"/>
                <a:gd name="T46" fmla="*/ 25 w 39"/>
                <a:gd name="T47" fmla="*/ 2 h 85"/>
                <a:gd name="T48" fmla="*/ 30 w 39"/>
                <a:gd name="T49" fmla="*/ 4 h 85"/>
                <a:gd name="T50" fmla="*/ 34 w 39"/>
                <a:gd name="T51" fmla="*/ 10 h 85"/>
                <a:gd name="T52" fmla="*/ 36 w 39"/>
                <a:gd name="T53" fmla="*/ 17 h 85"/>
                <a:gd name="T54" fmla="*/ 37 w 39"/>
                <a:gd name="T55" fmla="*/ 24 h 85"/>
                <a:gd name="T56" fmla="*/ 37 w 39"/>
                <a:gd name="T57" fmla="*/ 49 h 85"/>
                <a:gd name="T58" fmla="*/ 37 w 39"/>
                <a:gd name="T59" fmla="*/ 70 h 85"/>
                <a:gd name="T60" fmla="*/ 38 w 39"/>
                <a:gd name="T61" fmla="*/ 78 h 85"/>
                <a:gd name="T62" fmla="*/ 32 w 39"/>
                <a:gd name="T63" fmla="*/ 84 h 85"/>
                <a:gd name="T64" fmla="*/ 30 w 39"/>
                <a:gd name="T65" fmla="*/ 77 h 85"/>
                <a:gd name="T66" fmla="*/ 26 w 39"/>
                <a:gd name="T67" fmla="*/ 47 h 85"/>
                <a:gd name="T68" fmla="*/ 17 w 39"/>
                <a:gd name="T69" fmla="*/ 50 h 85"/>
                <a:gd name="T70" fmla="*/ 12 w 39"/>
                <a:gd name="T71" fmla="*/ 53 h 85"/>
                <a:gd name="T72" fmla="*/ 9 w 39"/>
                <a:gd name="T73" fmla="*/ 54 h 85"/>
                <a:gd name="T74" fmla="*/ 8 w 39"/>
                <a:gd name="T75" fmla="*/ 57 h 85"/>
                <a:gd name="T76" fmla="*/ 7 w 39"/>
                <a:gd name="T77" fmla="*/ 61 h 85"/>
                <a:gd name="T78" fmla="*/ 8 w 39"/>
                <a:gd name="T79" fmla="*/ 67 h 85"/>
                <a:gd name="T80" fmla="*/ 11 w 39"/>
                <a:gd name="T81" fmla="*/ 70 h 85"/>
                <a:gd name="T82" fmla="*/ 17 w 39"/>
                <a:gd name="T83" fmla="*/ 71 h 85"/>
                <a:gd name="T84" fmla="*/ 22 w 39"/>
                <a:gd name="T85" fmla="*/ 68 h 85"/>
                <a:gd name="T86" fmla="*/ 26 w 39"/>
                <a:gd name="T87" fmla="*/ 63 h 85"/>
                <a:gd name="T88" fmla="*/ 28 w 39"/>
                <a:gd name="T89" fmla="*/ 56 h 85"/>
                <a:gd name="T90" fmla="*/ 29 w 39"/>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30" y="74"/>
                  </a:moveTo>
                  <a:lnTo>
                    <a:pt x="27" y="77"/>
                  </a:lnTo>
                  <a:lnTo>
                    <a:pt x="25" y="79"/>
                  </a:lnTo>
                  <a:lnTo>
                    <a:pt x="23"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3" y="35"/>
                  </a:lnTo>
                  <a:lnTo>
                    <a:pt x="26" y="34"/>
                  </a:lnTo>
                  <a:lnTo>
                    <a:pt x="28" y="32"/>
                  </a:lnTo>
                  <a:lnTo>
                    <a:pt x="28" y="32"/>
                  </a:lnTo>
                  <a:lnTo>
                    <a:pt x="29" y="31"/>
                  </a:lnTo>
                  <a:lnTo>
                    <a:pt x="29" y="29"/>
                  </a:lnTo>
                  <a:lnTo>
                    <a:pt x="29" y="29"/>
                  </a:lnTo>
                  <a:lnTo>
                    <a:pt x="29" y="27"/>
                  </a:lnTo>
                  <a:lnTo>
                    <a:pt x="28" y="24"/>
                  </a:lnTo>
                  <a:lnTo>
                    <a:pt x="27" y="21"/>
                  </a:lnTo>
                  <a:lnTo>
                    <a:pt x="26" y="20"/>
                  </a:lnTo>
                  <a:lnTo>
                    <a:pt x="25" y="18"/>
                  </a:lnTo>
                  <a:lnTo>
                    <a:pt x="23"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2" y="0"/>
                  </a:lnTo>
                  <a:lnTo>
                    <a:pt x="25" y="2"/>
                  </a:lnTo>
                  <a:lnTo>
                    <a:pt x="27" y="2"/>
                  </a:lnTo>
                  <a:lnTo>
                    <a:pt x="29" y="3"/>
                  </a:lnTo>
                  <a:lnTo>
                    <a:pt x="30" y="4"/>
                  </a:lnTo>
                  <a:lnTo>
                    <a:pt x="32" y="6"/>
                  </a:lnTo>
                  <a:lnTo>
                    <a:pt x="33" y="9"/>
                  </a:lnTo>
                  <a:lnTo>
                    <a:pt x="34" y="10"/>
                  </a:lnTo>
                  <a:lnTo>
                    <a:pt x="34" y="13"/>
                  </a:lnTo>
                  <a:lnTo>
                    <a:pt x="35" y="14"/>
                  </a:lnTo>
                  <a:lnTo>
                    <a:pt x="36" y="17"/>
                  </a:lnTo>
                  <a:lnTo>
                    <a:pt x="36" y="20"/>
                  </a:lnTo>
                  <a:lnTo>
                    <a:pt x="36" y="21"/>
                  </a:lnTo>
                  <a:lnTo>
                    <a:pt x="37" y="24"/>
                  </a:lnTo>
                  <a:lnTo>
                    <a:pt x="37" y="28"/>
                  </a:lnTo>
                  <a:lnTo>
                    <a:pt x="37" y="32"/>
                  </a:lnTo>
                  <a:lnTo>
                    <a:pt x="37" y="49"/>
                  </a:lnTo>
                  <a:lnTo>
                    <a:pt x="37" y="57"/>
                  </a:lnTo>
                  <a:lnTo>
                    <a:pt x="37" y="64"/>
                  </a:lnTo>
                  <a:lnTo>
                    <a:pt x="37" y="70"/>
                  </a:lnTo>
                  <a:lnTo>
                    <a:pt x="37" y="72"/>
                  </a:lnTo>
                  <a:lnTo>
                    <a:pt x="37" y="75"/>
                  </a:lnTo>
                  <a:lnTo>
                    <a:pt x="38" y="78"/>
                  </a:lnTo>
                  <a:lnTo>
                    <a:pt x="38" y="81"/>
                  </a:lnTo>
                  <a:lnTo>
                    <a:pt x="39" y="84"/>
                  </a:lnTo>
                  <a:lnTo>
                    <a:pt x="32" y="84"/>
                  </a:lnTo>
                  <a:lnTo>
                    <a:pt x="31" y="81"/>
                  </a:lnTo>
                  <a:lnTo>
                    <a:pt x="30" y="78"/>
                  </a:lnTo>
                  <a:lnTo>
                    <a:pt x="30" y="77"/>
                  </a:lnTo>
                  <a:lnTo>
                    <a:pt x="30" y="74"/>
                  </a:lnTo>
                  <a:close/>
                  <a:moveTo>
                    <a:pt x="29" y="46"/>
                  </a:moveTo>
                  <a:lnTo>
                    <a:pt x="26" y="47"/>
                  </a:lnTo>
                  <a:lnTo>
                    <a:pt x="23"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2" y="68"/>
                  </a:lnTo>
                  <a:lnTo>
                    <a:pt x="23" y="67"/>
                  </a:lnTo>
                  <a:lnTo>
                    <a:pt x="25" y="66"/>
                  </a:lnTo>
                  <a:lnTo>
                    <a:pt x="26" y="63"/>
                  </a:lnTo>
                  <a:lnTo>
                    <a:pt x="27" y="61"/>
                  </a:lnTo>
                  <a:lnTo>
                    <a:pt x="27" y="59"/>
                  </a:lnTo>
                  <a:lnTo>
                    <a:pt x="28" y="56"/>
                  </a:lnTo>
                  <a:lnTo>
                    <a:pt x="28" y="53"/>
                  </a:lnTo>
                  <a:lnTo>
                    <a:pt x="28" y="50"/>
                  </a:lnTo>
                  <a:lnTo>
                    <a:pt x="29"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63"/>
            <p:cNvSpPr>
              <a:spLocks/>
            </p:cNvSpPr>
            <p:nvPr/>
          </p:nvSpPr>
          <p:spPr bwMode="auto">
            <a:xfrm>
              <a:off x="5492" y="328"/>
              <a:ext cx="10" cy="56"/>
            </a:xfrm>
            <a:custGeom>
              <a:avLst/>
              <a:gdLst>
                <a:gd name="T0" fmla="*/ 20 w 21"/>
                <a:gd name="T1" fmla="*/ 97 h 111"/>
                <a:gd name="T2" fmla="*/ 21 w 21"/>
                <a:gd name="T3" fmla="*/ 111 h 111"/>
                <a:gd name="T4" fmla="*/ 20 w 21"/>
                <a:gd name="T5" fmla="*/ 111 h 111"/>
                <a:gd name="T6" fmla="*/ 18 w 21"/>
                <a:gd name="T7" fmla="*/ 111 h 111"/>
                <a:gd name="T8" fmla="*/ 17 w 21"/>
                <a:gd name="T9" fmla="*/ 111 h 111"/>
                <a:gd name="T10" fmla="*/ 15 w 21"/>
                <a:gd name="T11" fmla="*/ 111 h 111"/>
                <a:gd name="T12" fmla="*/ 14 w 21"/>
                <a:gd name="T13" fmla="*/ 111 h 111"/>
                <a:gd name="T14" fmla="*/ 12 w 21"/>
                <a:gd name="T15" fmla="*/ 110 h 111"/>
                <a:gd name="T16" fmla="*/ 11 w 21"/>
                <a:gd name="T17" fmla="*/ 110 h 111"/>
                <a:gd name="T18" fmla="*/ 10 w 21"/>
                <a:gd name="T19" fmla="*/ 110 h 111"/>
                <a:gd name="T20" fmla="*/ 9 w 21"/>
                <a:gd name="T21" fmla="*/ 108 h 111"/>
                <a:gd name="T22" fmla="*/ 7 w 21"/>
                <a:gd name="T23" fmla="*/ 107 h 111"/>
                <a:gd name="T24" fmla="*/ 5 w 21"/>
                <a:gd name="T25" fmla="*/ 105 h 111"/>
                <a:gd name="T26" fmla="*/ 5 w 21"/>
                <a:gd name="T27" fmla="*/ 104 h 111"/>
                <a:gd name="T28" fmla="*/ 5 w 21"/>
                <a:gd name="T29" fmla="*/ 101 h 111"/>
                <a:gd name="T30" fmla="*/ 5 w 21"/>
                <a:gd name="T31" fmla="*/ 97 h 111"/>
                <a:gd name="T32" fmla="*/ 5 w 21"/>
                <a:gd name="T33" fmla="*/ 93 h 111"/>
                <a:gd name="T34" fmla="*/ 5 w 21"/>
                <a:gd name="T35" fmla="*/ 87 h 111"/>
                <a:gd name="T36" fmla="*/ 5 w 21"/>
                <a:gd name="T37" fmla="*/ 41 h 111"/>
                <a:gd name="T38" fmla="*/ 0 w 21"/>
                <a:gd name="T39" fmla="*/ 41 h 111"/>
                <a:gd name="T40" fmla="*/ 0 w 21"/>
                <a:gd name="T41" fmla="*/ 28 h 111"/>
                <a:gd name="T42" fmla="*/ 5 w 21"/>
                <a:gd name="T43" fmla="*/ 28 h 111"/>
                <a:gd name="T44" fmla="*/ 5 w 21"/>
                <a:gd name="T45" fmla="*/ 8 h 111"/>
                <a:gd name="T46" fmla="*/ 13 w 21"/>
                <a:gd name="T47" fmla="*/ 0 h 111"/>
                <a:gd name="T48" fmla="*/ 13 w 21"/>
                <a:gd name="T49" fmla="*/ 28 h 111"/>
                <a:gd name="T50" fmla="*/ 20 w 21"/>
                <a:gd name="T51" fmla="*/ 28 h 111"/>
                <a:gd name="T52" fmla="*/ 20 w 21"/>
                <a:gd name="T53" fmla="*/ 41 h 111"/>
                <a:gd name="T54" fmla="*/ 13 w 21"/>
                <a:gd name="T55" fmla="*/ 41 h 111"/>
                <a:gd name="T56" fmla="*/ 13 w 21"/>
                <a:gd name="T57" fmla="*/ 87 h 111"/>
                <a:gd name="T58" fmla="*/ 13 w 21"/>
                <a:gd name="T59" fmla="*/ 90 h 111"/>
                <a:gd name="T60" fmla="*/ 13 w 21"/>
                <a:gd name="T61" fmla="*/ 92 h 111"/>
                <a:gd name="T62" fmla="*/ 13 w 21"/>
                <a:gd name="T63" fmla="*/ 93 h 111"/>
                <a:gd name="T64" fmla="*/ 13 w 21"/>
                <a:gd name="T65" fmla="*/ 94 h 111"/>
                <a:gd name="T66" fmla="*/ 13 w 21"/>
                <a:gd name="T67" fmla="*/ 94 h 111"/>
                <a:gd name="T68" fmla="*/ 14 w 21"/>
                <a:gd name="T69" fmla="*/ 94 h 111"/>
                <a:gd name="T70" fmla="*/ 15 w 21"/>
                <a:gd name="T71" fmla="*/ 96 h 111"/>
                <a:gd name="T72" fmla="*/ 15 w 21"/>
                <a:gd name="T73" fmla="*/ 96 h 111"/>
                <a:gd name="T74" fmla="*/ 15 w 21"/>
                <a:gd name="T75" fmla="*/ 96 h 111"/>
                <a:gd name="T76" fmla="*/ 16 w 21"/>
                <a:gd name="T77" fmla="*/ 96 h 111"/>
                <a:gd name="T78" fmla="*/ 16 w 21"/>
                <a:gd name="T79" fmla="*/ 97 h 111"/>
                <a:gd name="T80" fmla="*/ 17 w 21"/>
                <a:gd name="T81" fmla="*/ 97 h 111"/>
                <a:gd name="T82" fmla="*/ 18 w 21"/>
                <a:gd name="T83" fmla="*/ 97 h 111"/>
                <a:gd name="T84" fmla="*/ 19 w 21"/>
                <a:gd name="T85" fmla="*/ 97 h 111"/>
                <a:gd name="T86" fmla="*/ 19 w 21"/>
                <a:gd name="T87" fmla="*/ 98 h 111"/>
                <a:gd name="T88" fmla="*/ 20 w 21"/>
                <a:gd name="T89" fmla="*/ 98 h 111"/>
                <a:gd name="T90" fmla="*/ 20 w 21"/>
                <a:gd name="T91"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111">
                  <a:moveTo>
                    <a:pt x="20" y="97"/>
                  </a:moveTo>
                  <a:lnTo>
                    <a:pt x="21" y="111"/>
                  </a:lnTo>
                  <a:lnTo>
                    <a:pt x="20" y="111"/>
                  </a:lnTo>
                  <a:lnTo>
                    <a:pt x="18" y="111"/>
                  </a:lnTo>
                  <a:lnTo>
                    <a:pt x="17" y="111"/>
                  </a:lnTo>
                  <a:lnTo>
                    <a:pt x="15" y="111"/>
                  </a:lnTo>
                  <a:lnTo>
                    <a:pt x="14" y="111"/>
                  </a:lnTo>
                  <a:lnTo>
                    <a:pt x="12" y="110"/>
                  </a:lnTo>
                  <a:lnTo>
                    <a:pt x="11" y="110"/>
                  </a:lnTo>
                  <a:lnTo>
                    <a:pt x="10" y="110"/>
                  </a:lnTo>
                  <a:lnTo>
                    <a:pt x="9" y="108"/>
                  </a:lnTo>
                  <a:lnTo>
                    <a:pt x="7" y="107"/>
                  </a:lnTo>
                  <a:lnTo>
                    <a:pt x="5" y="105"/>
                  </a:lnTo>
                  <a:lnTo>
                    <a:pt x="5" y="104"/>
                  </a:lnTo>
                  <a:lnTo>
                    <a:pt x="5" y="101"/>
                  </a:lnTo>
                  <a:lnTo>
                    <a:pt x="5" y="97"/>
                  </a:lnTo>
                  <a:lnTo>
                    <a:pt x="5" y="93"/>
                  </a:lnTo>
                  <a:lnTo>
                    <a:pt x="5" y="87"/>
                  </a:lnTo>
                  <a:lnTo>
                    <a:pt x="5" y="41"/>
                  </a:lnTo>
                  <a:lnTo>
                    <a:pt x="0" y="41"/>
                  </a:lnTo>
                  <a:lnTo>
                    <a:pt x="0" y="28"/>
                  </a:lnTo>
                  <a:lnTo>
                    <a:pt x="5" y="28"/>
                  </a:lnTo>
                  <a:lnTo>
                    <a:pt x="5" y="8"/>
                  </a:lnTo>
                  <a:lnTo>
                    <a:pt x="13" y="0"/>
                  </a:lnTo>
                  <a:lnTo>
                    <a:pt x="13" y="28"/>
                  </a:lnTo>
                  <a:lnTo>
                    <a:pt x="20" y="28"/>
                  </a:lnTo>
                  <a:lnTo>
                    <a:pt x="20" y="41"/>
                  </a:lnTo>
                  <a:lnTo>
                    <a:pt x="13" y="41"/>
                  </a:lnTo>
                  <a:lnTo>
                    <a:pt x="13" y="87"/>
                  </a:lnTo>
                  <a:lnTo>
                    <a:pt x="13" y="90"/>
                  </a:lnTo>
                  <a:lnTo>
                    <a:pt x="13" y="92"/>
                  </a:lnTo>
                  <a:lnTo>
                    <a:pt x="13" y="93"/>
                  </a:lnTo>
                  <a:lnTo>
                    <a:pt x="13" y="94"/>
                  </a:lnTo>
                  <a:lnTo>
                    <a:pt x="13" y="94"/>
                  </a:lnTo>
                  <a:lnTo>
                    <a:pt x="14" y="94"/>
                  </a:lnTo>
                  <a:lnTo>
                    <a:pt x="15" y="96"/>
                  </a:lnTo>
                  <a:lnTo>
                    <a:pt x="15" y="96"/>
                  </a:lnTo>
                  <a:lnTo>
                    <a:pt x="15" y="96"/>
                  </a:lnTo>
                  <a:lnTo>
                    <a:pt x="16" y="96"/>
                  </a:lnTo>
                  <a:lnTo>
                    <a:pt x="16" y="97"/>
                  </a:lnTo>
                  <a:lnTo>
                    <a:pt x="17" y="97"/>
                  </a:lnTo>
                  <a:lnTo>
                    <a:pt x="18" y="97"/>
                  </a:lnTo>
                  <a:lnTo>
                    <a:pt x="19" y="97"/>
                  </a:lnTo>
                  <a:lnTo>
                    <a:pt x="19" y="98"/>
                  </a:lnTo>
                  <a:lnTo>
                    <a:pt x="20" y="98"/>
                  </a:lnTo>
                  <a:lnTo>
                    <a:pt x="20" y="97"/>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64"/>
            <p:cNvSpPr>
              <a:spLocks noEditPoints="1"/>
            </p:cNvSpPr>
            <p:nvPr/>
          </p:nvSpPr>
          <p:spPr bwMode="auto">
            <a:xfrm>
              <a:off x="5506" y="327"/>
              <a:ext cx="3" cy="56"/>
            </a:xfrm>
            <a:custGeom>
              <a:avLst/>
              <a:gdLst>
                <a:gd name="T0" fmla="*/ 0 w 7"/>
                <a:gd name="T1" fmla="*/ 14 h 113"/>
                <a:gd name="T2" fmla="*/ 0 w 7"/>
                <a:gd name="T3" fmla="*/ 0 h 113"/>
                <a:gd name="T4" fmla="*/ 7 w 7"/>
                <a:gd name="T5" fmla="*/ 0 h 113"/>
                <a:gd name="T6" fmla="*/ 7 w 7"/>
                <a:gd name="T7" fmla="*/ 14 h 113"/>
                <a:gd name="T8" fmla="*/ 0 w 7"/>
                <a:gd name="T9" fmla="*/ 14 h 113"/>
                <a:gd name="T10" fmla="*/ 0 w 7"/>
                <a:gd name="T11" fmla="*/ 113 h 113"/>
                <a:gd name="T12" fmla="*/ 0 w 7"/>
                <a:gd name="T13" fmla="*/ 31 h 113"/>
                <a:gd name="T14" fmla="*/ 7 w 7"/>
                <a:gd name="T15" fmla="*/ 31 h 113"/>
                <a:gd name="T16" fmla="*/ 7 w 7"/>
                <a:gd name="T17" fmla="*/ 113 h 113"/>
                <a:gd name="T18" fmla="*/ 0 w 7"/>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3">
                  <a:moveTo>
                    <a:pt x="0" y="14"/>
                  </a:moveTo>
                  <a:lnTo>
                    <a:pt x="0" y="0"/>
                  </a:lnTo>
                  <a:lnTo>
                    <a:pt x="7" y="0"/>
                  </a:lnTo>
                  <a:lnTo>
                    <a:pt x="7" y="14"/>
                  </a:lnTo>
                  <a:lnTo>
                    <a:pt x="0" y="14"/>
                  </a:lnTo>
                  <a:close/>
                  <a:moveTo>
                    <a:pt x="0" y="113"/>
                  </a:moveTo>
                  <a:lnTo>
                    <a:pt x="0" y="31"/>
                  </a:lnTo>
                  <a:lnTo>
                    <a:pt x="7" y="31"/>
                  </a:lnTo>
                  <a:lnTo>
                    <a:pt x="7"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65"/>
            <p:cNvSpPr>
              <a:spLocks noEditPoints="1"/>
            </p:cNvSpPr>
            <p:nvPr/>
          </p:nvSpPr>
          <p:spPr bwMode="auto">
            <a:xfrm>
              <a:off x="5515" y="342"/>
              <a:ext cx="19" cy="42"/>
            </a:xfrm>
            <a:custGeom>
              <a:avLst/>
              <a:gdLst>
                <a:gd name="T0" fmla="*/ 0 w 40"/>
                <a:gd name="T1" fmla="*/ 34 h 85"/>
                <a:gd name="T2" fmla="*/ 3 w 40"/>
                <a:gd name="T3" fmla="*/ 15 h 85"/>
                <a:gd name="T4" fmla="*/ 9 w 40"/>
                <a:gd name="T5" fmla="*/ 6 h 85"/>
                <a:gd name="T6" fmla="*/ 16 w 40"/>
                <a:gd name="T7" fmla="*/ 2 h 85"/>
                <a:gd name="T8" fmla="*/ 23 w 40"/>
                <a:gd name="T9" fmla="*/ 2 h 85"/>
                <a:gd name="T10" fmla="*/ 31 w 40"/>
                <a:gd name="T11" fmla="*/ 7 h 85"/>
                <a:gd name="T12" fmla="*/ 37 w 40"/>
                <a:gd name="T13" fmla="*/ 17 h 85"/>
                <a:gd name="T14" fmla="*/ 40 w 40"/>
                <a:gd name="T15" fmla="*/ 32 h 85"/>
                <a:gd name="T16" fmla="*/ 40 w 40"/>
                <a:gd name="T17" fmla="*/ 49 h 85"/>
                <a:gd name="T18" fmla="*/ 39 w 40"/>
                <a:gd name="T19" fmla="*/ 61 h 85"/>
                <a:gd name="T20" fmla="*/ 36 w 40"/>
                <a:gd name="T21" fmla="*/ 70 h 85"/>
                <a:gd name="T22" fmla="*/ 33 w 40"/>
                <a:gd name="T23" fmla="*/ 77 h 85"/>
                <a:gd name="T24" fmla="*/ 27 w 40"/>
                <a:gd name="T25" fmla="*/ 81 h 85"/>
                <a:gd name="T26" fmla="*/ 21 w 40"/>
                <a:gd name="T27" fmla="*/ 85 h 85"/>
                <a:gd name="T28" fmla="*/ 15 w 40"/>
                <a:gd name="T29" fmla="*/ 84 h 85"/>
                <a:gd name="T30" fmla="*/ 8 w 40"/>
                <a:gd name="T31" fmla="*/ 79 h 85"/>
                <a:gd name="T32" fmla="*/ 3 w 40"/>
                <a:gd name="T33" fmla="*/ 70 h 85"/>
                <a:gd name="T34" fmla="*/ 0 w 40"/>
                <a:gd name="T35" fmla="*/ 53 h 85"/>
                <a:gd name="T36" fmla="*/ 7 w 40"/>
                <a:gd name="T37" fmla="*/ 42 h 85"/>
                <a:gd name="T38" fmla="*/ 8 w 40"/>
                <a:gd name="T39" fmla="*/ 54 h 85"/>
                <a:gd name="T40" fmla="*/ 10 w 40"/>
                <a:gd name="T41" fmla="*/ 64 h 85"/>
                <a:gd name="T42" fmla="*/ 14 w 40"/>
                <a:gd name="T43" fmla="*/ 70 h 85"/>
                <a:gd name="T44" fmla="*/ 19 w 40"/>
                <a:gd name="T45" fmla="*/ 71 h 85"/>
                <a:gd name="T46" fmla="*/ 24 w 40"/>
                <a:gd name="T47" fmla="*/ 70 h 85"/>
                <a:gd name="T48" fmla="*/ 29 w 40"/>
                <a:gd name="T49" fmla="*/ 64 h 85"/>
                <a:gd name="T50" fmla="*/ 32 w 40"/>
                <a:gd name="T51" fmla="*/ 56 h 85"/>
                <a:gd name="T52" fmla="*/ 33 w 40"/>
                <a:gd name="T53" fmla="*/ 43 h 85"/>
                <a:gd name="T54" fmla="*/ 32 w 40"/>
                <a:gd name="T55" fmla="*/ 31 h 85"/>
                <a:gd name="T56" fmla="*/ 29 w 40"/>
                <a:gd name="T57" fmla="*/ 22 h 85"/>
                <a:gd name="T58" fmla="*/ 24 w 40"/>
                <a:gd name="T59" fmla="*/ 15 h 85"/>
                <a:gd name="T60" fmla="*/ 19 w 40"/>
                <a:gd name="T61" fmla="*/ 14 h 85"/>
                <a:gd name="T62" fmla="*/ 14 w 40"/>
                <a:gd name="T63" fmla="*/ 15 h 85"/>
                <a:gd name="T64" fmla="*/ 11 w 40"/>
                <a:gd name="T65" fmla="*/ 21 h 85"/>
                <a:gd name="T66" fmla="*/ 8 w 40"/>
                <a:gd name="T67" fmla="*/ 31 h 85"/>
                <a:gd name="T68" fmla="*/ 7 w 40"/>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5">
                  <a:moveTo>
                    <a:pt x="0" y="43"/>
                  </a:moveTo>
                  <a:lnTo>
                    <a:pt x="0" y="34"/>
                  </a:lnTo>
                  <a:lnTo>
                    <a:pt x="2" y="24"/>
                  </a:lnTo>
                  <a:lnTo>
                    <a:pt x="3" y="15"/>
                  </a:lnTo>
                  <a:lnTo>
                    <a:pt x="6" y="10"/>
                  </a:lnTo>
                  <a:lnTo>
                    <a:pt x="9" y="6"/>
                  </a:lnTo>
                  <a:lnTo>
                    <a:pt x="12" y="3"/>
                  </a:lnTo>
                  <a:lnTo>
                    <a:pt x="16" y="2"/>
                  </a:lnTo>
                  <a:lnTo>
                    <a:pt x="19" y="0"/>
                  </a:lnTo>
                  <a:lnTo>
                    <a:pt x="23" y="2"/>
                  </a:lnTo>
                  <a:lnTo>
                    <a:pt x="27" y="3"/>
                  </a:lnTo>
                  <a:lnTo>
                    <a:pt x="31" y="7"/>
                  </a:lnTo>
                  <a:lnTo>
                    <a:pt x="34" y="11"/>
                  </a:lnTo>
                  <a:lnTo>
                    <a:pt x="37" y="17"/>
                  </a:lnTo>
                  <a:lnTo>
                    <a:pt x="39" y="24"/>
                  </a:lnTo>
                  <a:lnTo>
                    <a:pt x="40" y="32"/>
                  </a:lnTo>
                  <a:lnTo>
                    <a:pt x="40" y="42"/>
                  </a:lnTo>
                  <a:lnTo>
                    <a:pt x="40" y="49"/>
                  </a:lnTo>
                  <a:lnTo>
                    <a:pt x="39" y="56"/>
                  </a:lnTo>
                  <a:lnTo>
                    <a:pt x="39" y="61"/>
                  </a:lnTo>
                  <a:lnTo>
                    <a:pt x="38" y="66"/>
                  </a:lnTo>
                  <a:lnTo>
                    <a:pt x="36" y="70"/>
                  </a:lnTo>
                  <a:lnTo>
                    <a:pt x="35" y="74"/>
                  </a:lnTo>
                  <a:lnTo>
                    <a:pt x="33" y="77"/>
                  </a:lnTo>
                  <a:lnTo>
                    <a:pt x="31"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9" y="64"/>
                  </a:lnTo>
                  <a:lnTo>
                    <a:pt x="30" y="60"/>
                  </a:lnTo>
                  <a:lnTo>
                    <a:pt x="32" y="56"/>
                  </a:lnTo>
                  <a:lnTo>
                    <a:pt x="33" y="49"/>
                  </a:lnTo>
                  <a:lnTo>
                    <a:pt x="33" y="43"/>
                  </a:lnTo>
                  <a:lnTo>
                    <a:pt x="33" y="38"/>
                  </a:lnTo>
                  <a:lnTo>
                    <a:pt x="32" y="31"/>
                  </a:lnTo>
                  <a:lnTo>
                    <a:pt x="30" y="27"/>
                  </a:lnTo>
                  <a:lnTo>
                    <a:pt x="29"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66"/>
            <p:cNvSpPr>
              <a:spLocks/>
            </p:cNvSpPr>
            <p:nvPr/>
          </p:nvSpPr>
          <p:spPr bwMode="auto">
            <a:xfrm>
              <a:off x="5539" y="342"/>
              <a:ext cx="18" cy="41"/>
            </a:xfrm>
            <a:custGeom>
              <a:avLst/>
              <a:gdLst>
                <a:gd name="T0" fmla="*/ 0 w 35"/>
                <a:gd name="T1" fmla="*/ 84 h 84"/>
                <a:gd name="T2" fmla="*/ 0 w 35"/>
                <a:gd name="T3" fmla="*/ 2 h 84"/>
                <a:gd name="T4" fmla="*/ 7 w 35"/>
                <a:gd name="T5" fmla="*/ 2 h 84"/>
                <a:gd name="T6" fmla="*/ 7 w 35"/>
                <a:gd name="T7" fmla="*/ 14 h 84"/>
                <a:gd name="T8" fmla="*/ 10 w 35"/>
                <a:gd name="T9" fmla="*/ 9 h 84"/>
                <a:gd name="T10" fmla="*/ 13 w 35"/>
                <a:gd name="T11" fmla="*/ 4 h 84"/>
                <a:gd name="T12" fmla="*/ 16 w 35"/>
                <a:gd name="T13" fmla="*/ 2 h 84"/>
                <a:gd name="T14" fmla="*/ 20 w 35"/>
                <a:gd name="T15" fmla="*/ 0 h 84"/>
                <a:gd name="T16" fmla="*/ 22 w 35"/>
                <a:gd name="T17" fmla="*/ 0 h 84"/>
                <a:gd name="T18" fmla="*/ 24 w 35"/>
                <a:gd name="T19" fmla="*/ 2 h 84"/>
                <a:gd name="T20" fmla="*/ 25 w 35"/>
                <a:gd name="T21" fmla="*/ 2 h 84"/>
                <a:gd name="T22" fmla="*/ 27 w 35"/>
                <a:gd name="T23" fmla="*/ 3 h 84"/>
                <a:gd name="T24" fmla="*/ 28 w 35"/>
                <a:gd name="T25" fmla="*/ 4 h 84"/>
                <a:gd name="T26" fmla="*/ 30 w 35"/>
                <a:gd name="T27" fmla="*/ 6 h 84"/>
                <a:gd name="T28" fmla="*/ 31 w 35"/>
                <a:gd name="T29" fmla="*/ 9 h 84"/>
                <a:gd name="T30" fmla="*/ 32 w 35"/>
                <a:gd name="T31" fmla="*/ 10 h 84"/>
                <a:gd name="T32" fmla="*/ 32 w 35"/>
                <a:gd name="T33" fmla="*/ 13 h 84"/>
                <a:gd name="T34" fmla="*/ 33 w 35"/>
                <a:gd name="T35" fmla="*/ 15 h 84"/>
                <a:gd name="T36" fmla="*/ 34 w 35"/>
                <a:gd name="T37" fmla="*/ 18 h 84"/>
                <a:gd name="T38" fmla="*/ 34 w 35"/>
                <a:gd name="T39" fmla="*/ 21 h 84"/>
                <a:gd name="T40" fmla="*/ 34 w 35"/>
                <a:gd name="T41" fmla="*/ 24 h 84"/>
                <a:gd name="T42" fmla="*/ 35 w 35"/>
                <a:gd name="T43" fmla="*/ 27 h 84"/>
                <a:gd name="T44" fmla="*/ 35 w 35"/>
                <a:gd name="T45" fmla="*/ 29 h 84"/>
                <a:gd name="T46" fmla="*/ 35 w 35"/>
                <a:gd name="T47" fmla="*/ 34 h 84"/>
                <a:gd name="T48" fmla="*/ 35 w 35"/>
                <a:gd name="T49" fmla="*/ 84 h 84"/>
                <a:gd name="T50" fmla="*/ 28 w 35"/>
                <a:gd name="T51" fmla="*/ 84 h 84"/>
                <a:gd name="T52" fmla="*/ 28 w 35"/>
                <a:gd name="T53" fmla="*/ 36 h 84"/>
                <a:gd name="T54" fmla="*/ 28 w 35"/>
                <a:gd name="T55" fmla="*/ 32 h 84"/>
                <a:gd name="T56" fmla="*/ 28 w 35"/>
                <a:gd name="T57" fmla="*/ 29 h 84"/>
                <a:gd name="T58" fmla="*/ 27 w 35"/>
                <a:gd name="T59" fmla="*/ 27 h 84"/>
                <a:gd name="T60" fmla="*/ 27 w 35"/>
                <a:gd name="T61" fmla="*/ 24 h 84"/>
                <a:gd name="T62" fmla="*/ 26 w 35"/>
                <a:gd name="T63" fmla="*/ 22 h 84"/>
                <a:gd name="T64" fmla="*/ 25 w 35"/>
                <a:gd name="T65" fmla="*/ 20 h 84"/>
                <a:gd name="T66" fmla="*/ 24 w 35"/>
                <a:gd name="T67" fmla="*/ 18 h 84"/>
                <a:gd name="T68" fmla="*/ 24 w 35"/>
                <a:gd name="T69" fmla="*/ 17 h 84"/>
                <a:gd name="T70" fmla="*/ 23 w 35"/>
                <a:gd name="T71" fmla="*/ 15 h 84"/>
                <a:gd name="T72" fmla="*/ 21 w 35"/>
                <a:gd name="T73" fmla="*/ 15 h 84"/>
                <a:gd name="T74" fmla="*/ 20 w 35"/>
                <a:gd name="T75" fmla="*/ 14 h 84"/>
                <a:gd name="T76" fmla="*/ 19 w 35"/>
                <a:gd name="T77" fmla="*/ 14 h 84"/>
                <a:gd name="T78" fmla="*/ 16 w 35"/>
                <a:gd name="T79" fmla="*/ 14 h 84"/>
                <a:gd name="T80" fmla="*/ 14 w 35"/>
                <a:gd name="T81" fmla="*/ 15 h 84"/>
                <a:gd name="T82" fmla="*/ 12 w 35"/>
                <a:gd name="T83" fmla="*/ 18 h 84"/>
                <a:gd name="T84" fmla="*/ 10 w 35"/>
                <a:gd name="T85" fmla="*/ 20 h 84"/>
                <a:gd name="T86" fmla="*/ 9 w 35"/>
                <a:gd name="T87" fmla="*/ 22 h 84"/>
                <a:gd name="T88" fmla="*/ 8 w 35"/>
                <a:gd name="T89" fmla="*/ 28 h 84"/>
                <a:gd name="T90" fmla="*/ 7 w 35"/>
                <a:gd name="T91" fmla="*/ 34 h 84"/>
                <a:gd name="T92" fmla="*/ 7 w 35"/>
                <a:gd name="T93" fmla="*/ 41 h 84"/>
                <a:gd name="T94" fmla="*/ 7 w 35"/>
                <a:gd name="T95" fmla="*/ 84 h 84"/>
                <a:gd name="T96" fmla="*/ 0 w 35"/>
                <a:gd name="T9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84">
                  <a:moveTo>
                    <a:pt x="0" y="84"/>
                  </a:moveTo>
                  <a:lnTo>
                    <a:pt x="0" y="2"/>
                  </a:lnTo>
                  <a:lnTo>
                    <a:pt x="7" y="2"/>
                  </a:lnTo>
                  <a:lnTo>
                    <a:pt x="7" y="14"/>
                  </a:lnTo>
                  <a:lnTo>
                    <a:pt x="10" y="9"/>
                  </a:lnTo>
                  <a:lnTo>
                    <a:pt x="13" y="4"/>
                  </a:lnTo>
                  <a:lnTo>
                    <a:pt x="16" y="2"/>
                  </a:lnTo>
                  <a:lnTo>
                    <a:pt x="20" y="0"/>
                  </a:lnTo>
                  <a:lnTo>
                    <a:pt x="22" y="0"/>
                  </a:lnTo>
                  <a:lnTo>
                    <a:pt x="24" y="2"/>
                  </a:lnTo>
                  <a:lnTo>
                    <a:pt x="25" y="2"/>
                  </a:lnTo>
                  <a:lnTo>
                    <a:pt x="27" y="3"/>
                  </a:lnTo>
                  <a:lnTo>
                    <a:pt x="28" y="4"/>
                  </a:lnTo>
                  <a:lnTo>
                    <a:pt x="30" y="6"/>
                  </a:lnTo>
                  <a:lnTo>
                    <a:pt x="31" y="9"/>
                  </a:lnTo>
                  <a:lnTo>
                    <a:pt x="32" y="10"/>
                  </a:lnTo>
                  <a:lnTo>
                    <a:pt x="32" y="13"/>
                  </a:lnTo>
                  <a:lnTo>
                    <a:pt x="33" y="15"/>
                  </a:lnTo>
                  <a:lnTo>
                    <a:pt x="34" y="18"/>
                  </a:lnTo>
                  <a:lnTo>
                    <a:pt x="34" y="21"/>
                  </a:lnTo>
                  <a:lnTo>
                    <a:pt x="34" y="24"/>
                  </a:lnTo>
                  <a:lnTo>
                    <a:pt x="35" y="27"/>
                  </a:lnTo>
                  <a:lnTo>
                    <a:pt x="35" y="29"/>
                  </a:lnTo>
                  <a:lnTo>
                    <a:pt x="35" y="34"/>
                  </a:lnTo>
                  <a:lnTo>
                    <a:pt x="35" y="84"/>
                  </a:lnTo>
                  <a:lnTo>
                    <a:pt x="28" y="84"/>
                  </a:lnTo>
                  <a:lnTo>
                    <a:pt x="28" y="36"/>
                  </a:lnTo>
                  <a:lnTo>
                    <a:pt x="28" y="32"/>
                  </a:lnTo>
                  <a:lnTo>
                    <a:pt x="28" y="29"/>
                  </a:lnTo>
                  <a:lnTo>
                    <a:pt x="27" y="27"/>
                  </a:lnTo>
                  <a:lnTo>
                    <a:pt x="27" y="24"/>
                  </a:lnTo>
                  <a:lnTo>
                    <a:pt x="26" y="22"/>
                  </a:lnTo>
                  <a:lnTo>
                    <a:pt x="25" y="20"/>
                  </a:lnTo>
                  <a:lnTo>
                    <a:pt x="24" y="18"/>
                  </a:lnTo>
                  <a:lnTo>
                    <a:pt x="24" y="17"/>
                  </a:lnTo>
                  <a:lnTo>
                    <a:pt x="23" y="15"/>
                  </a:lnTo>
                  <a:lnTo>
                    <a:pt x="21" y="15"/>
                  </a:lnTo>
                  <a:lnTo>
                    <a:pt x="20" y="14"/>
                  </a:lnTo>
                  <a:lnTo>
                    <a:pt x="19" y="14"/>
                  </a:lnTo>
                  <a:lnTo>
                    <a:pt x="16" y="14"/>
                  </a:lnTo>
                  <a:lnTo>
                    <a:pt x="14" y="15"/>
                  </a:lnTo>
                  <a:lnTo>
                    <a:pt x="12" y="18"/>
                  </a:lnTo>
                  <a:lnTo>
                    <a:pt x="10" y="20"/>
                  </a:lnTo>
                  <a:lnTo>
                    <a:pt x="9" y="22"/>
                  </a:lnTo>
                  <a:lnTo>
                    <a:pt x="8" y="28"/>
                  </a:lnTo>
                  <a:lnTo>
                    <a:pt x="7" y="34"/>
                  </a:lnTo>
                  <a:lnTo>
                    <a:pt x="7" y="41"/>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p:cNvSpPr>
            <p:nvPr/>
          </p:nvSpPr>
          <p:spPr bwMode="auto">
            <a:xfrm>
              <a:off x="5574" y="326"/>
              <a:ext cx="24" cy="58"/>
            </a:xfrm>
            <a:custGeom>
              <a:avLst/>
              <a:gdLst>
                <a:gd name="T0" fmla="*/ 8 w 48"/>
                <a:gd name="T1" fmla="*/ 79 h 115"/>
                <a:gd name="T2" fmla="*/ 9 w 48"/>
                <a:gd name="T3" fmla="*/ 90 h 115"/>
                <a:gd name="T4" fmla="*/ 14 w 48"/>
                <a:gd name="T5" fmla="*/ 97 h 115"/>
                <a:gd name="T6" fmla="*/ 20 w 48"/>
                <a:gd name="T7" fmla="*/ 100 h 115"/>
                <a:gd name="T8" fmla="*/ 26 w 48"/>
                <a:gd name="T9" fmla="*/ 101 h 115"/>
                <a:gd name="T10" fmla="*/ 32 w 48"/>
                <a:gd name="T11" fmla="*/ 100 h 115"/>
                <a:gd name="T12" fmla="*/ 36 w 48"/>
                <a:gd name="T13" fmla="*/ 94 h 115"/>
                <a:gd name="T14" fmla="*/ 38 w 48"/>
                <a:gd name="T15" fmla="*/ 87 h 115"/>
                <a:gd name="T16" fmla="*/ 39 w 48"/>
                <a:gd name="T17" fmla="*/ 80 h 115"/>
                <a:gd name="T18" fmla="*/ 38 w 48"/>
                <a:gd name="T19" fmla="*/ 75 h 115"/>
                <a:gd name="T20" fmla="*/ 34 w 48"/>
                <a:gd name="T21" fmla="*/ 69 h 115"/>
                <a:gd name="T22" fmla="*/ 28 w 48"/>
                <a:gd name="T23" fmla="*/ 66 h 115"/>
                <a:gd name="T24" fmla="*/ 18 w 48"/>
                <a:gd name="T25" fmla="*/ 61 h 115"/>
                <a:gd name="T26" fmla="*/ 10 w 48"/>
                <a:gd name="T27" fmla="*/ 55 h 115"/>
                <a:gd name="T28" fmla="*/ 5 w 48"/>
                <a:gd name="T29" fmla="*/ 48 h 115"/>
                <a:gd name="T30" fmla="*/ 3 w 48"/>
                <a:gd name="T31" fmla="*/ 39 h 115"/>
                <a:gd name="T32" fmla="*/ 2 w 48"/>
                <a:gd name="T33" fmla="*/ 27 h 115"/>
                <a:gd name="T34" fmla="*/ 4 w 48"/>
                <a:gd name="T35" fmla="*/ 16 h 115"/>
                <a:gd name="T36" fmla="*/ 10 w 48"/>
                <a:gd name="T37" fmla="*/ 7 h 115"/>
                <a:gd name="T38" fmla="*/ 17 w 48"/>
                <a:gd name="T39" fmla="*/ 1 h 115"/>
                <a:gd name="T40" fmla="*/ 26 w 48"/>
                <a:gd name="T41" fmla="*/ 0 h 115"/>
                <a:gd name="T42" fmla="*/ 34 w 48"/>
                <a:gd name="T43" fmla="*/ 4 h 115"/>
                <a:gd name="T44" fmla="*/ 40 w 48"/>
                <a:gd name="T45" fmla="*/ 12 h 115"/>
                <a:gd name="T46" fmla="*/ 45 w 48"/>
                <a:gd name="T47" fmla="*/ 23 h 115"/>
                <a:gd name="T48" fmla="*/ 38 w 48"/>
                <a:gd name="T49" fmla="*/ 33 h 115"/>
                <a:gd name="T50" fmla="*/ 35 w 48"/>
                <a:gd name="T51" fmla="*/ 22 h 115"/>
                <a:gd name="T52" fmla="*/ 29 w 48"/>
                <a:gd name="T53" fmla="*/ 15 h 115"/>
                <a:gd name="T54" fmla="*/ 20 w 48"/>
                <a:gd name="T55" fmla="*/ 13 h 115"/>
                <a:gd name="T56" fmla="*/ 13 w 48"/>
                <a:gd name="T57" fmla="*/ 18 h 115"/>
                <a:gd name="T58" fmla="*/ 10 w 48"/>
                <a:gd name="T59" fmla="*/ 27 h 115"/>
                <a:gd name="T60" fmla="*/ 11 w 48"/>
                <a:gd name="T61" fmla="*/ 36 h 115"/>
                <a:gd name="T62" fmla="*/ 14 w 48"/>
                <a:gd name="T63" fmla="*/ 41 h 115"/>
                <a:gd name="T64" fmla="*/ 24 w 48"/>
                <a:gd name="T65" fmla="*/ 48 h 115"/>
                <a:gd name="T66" fmla="*/ 35 w 48"/>
                <a:gd name="T67" fmla="*/ 54 h 115"/>
                <a:gd name="T68" fmla="*/ 41 w 48"/>
                <a:gd name="T69" fmla="*/ 61 h 115"/>
                <a:gd name="T70" fmla="*/ 46 w 48"/>
                <a:gd name="T71" fmla="*/ 71 h 115"/>
                <a:gd name="T72" fmla="*/ 48 w 48"/>
                <a:gd name="T73" fmla="*/ 83 h 115"/>
                <a:gd name="T74" fmla="*/ 46 w 48"/>
                <a:gd name="T75" fmla="*/ 96 h 115"/>
                <a:gd name="T76" fmla="*/ 41 w 48"/>
                <a:gd name="T77" fmla="*/ 105 h 115"/>
                <a:gd name="T78" fmla="*/ 34 w 48"/>
                <a:gd name="T79" fmla="*/ 112 h 115"/>
                <a:gd name="T80" fmla="*/ 25 w 48"/>
                <a:gd name="T81" fmla="*/ 115 h 115"/>
                <a:gd name="T82" fmla="*/ 15 w 48"/>
                <a:gd name="T83" fmla="*/ 112 h 115"/>
                <a:gd name="T84" fmla="*/ 6 w 48"/>
                <a:gd name="T85" fmla="*/ 105 h 115"/>
                <a:gd name="T86" fmla="*/ 2 w 48"/>
                <a:gd name="T87" fmla="*/ 93 h 115"/>
                <a:gd name="T88" fmla="*/ 0 w 48"/>
                <a:gd name="T89" fmla="*/ 7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115">
                  <a:moveTo>
                    <a:pt x="0" y="75"/>
                  </a:moveTo>
                  <a:lnTo>
                    <a:pt x="8" y="75"/>
                  </a:lnTo>
                  <a:lnTo>
                    <a:pt x="8" y="79"/>
                  </a:lnTo>
                  <a:lnTo>
                    <a:pt x="9" y="83"/>
                  </a:lnTo>
                  <a:lnTo>
                    <a:pt x="9" y="87"/>
                  </a:lnTo>
                  <a:lnTo>
                    <a:pt x="9" y="90"/>
                  </a:lnTo>
                  <a:lnTo>
                    <a:pt x="11" y="93"/>
                  </a:lnTo>
                  <a:lnTo>
                    <a:pt x="12" y="94"/>
                  </a:lnTo>
                  <a:lnTo>
                    <a:pt x="14" y="97"/>
                  </a:lnTo>
                  <a:lnTo>
                    <a:pt x="15" y="98"/>
                  </a:lnTo>
                  <a:lnTo>
                    <a:pt x="17" y="100"/>
                  </a:lnTo>
                  <a:lnTo>
                    <a:pt x="20" y="100"/>
                  </a:lnTo>
                  <a:lnTo>
                    <a:pt x="22" y="101"/>
                  </a:lnTo>
                  <a:lnTo>
                    <a:pt x="24" y="101"/>
                  </a:lnTo>
                  <a:lnTo>
                    <a:pt x="26" y="101"/>
                  </a:lnTo>
                  <a:lnTo>
                    <a:pt x="28" y="100"/>
                  </a:lnTo>
                  <a:lnTo>
                    <a:pt x="30" y="100"/>
                  </a:lnTo>
                  <a:lnTo>
                    <a:pt x="32" y="100"/>
                  </a:lnTo>
                  <a:lnTo>
                    <a:pt x="33" y="98"/>
                  </a:lnTo>
                  <a:lnTo>
                    <a:pt x="35" y="97"/>
                  </a:lnTo>
                  <a:lnTo>
                    <a:pt x="36" y="94"/>
                  </a:lnTo>
                  <a:lnTo>
                    <a:pt x="37" y="93"/>
                  </a:lnTo>
                  <a:lnTo>
                    <a:pt x="38" y="90"/>
                  </a:lnTo>
                  <a:lnTo>
                    <a:pt x="38" y="87"/>
                  </a:lnTo>
                  <a:lnTo>
                    <a:pt x="39" y="86"/>
                  </a:lnTo>
                  <a:lnTo>
                    <a:pt x="39" y="83"/>
                  </a:lnTo>
                  <a:lnTo>
                    <a:pt x="39" y="80"/>
                  </a:lnTo>
                  <a:lnTo>
                    <a:pt x="39" y="79"/>
                  </a:lnTo>
                  <a:lnTo>
                    <a:pt x="38" y="76"/>
                  </a:lnTo>
                  <a:lnTo>
                    <a:pt x="38" y="75"/>
                  </a:lnTo>
                  <a:lnTo>
                    <a:pt x="37" y="73"/>
                  </a:lnTo>
                  <a:lnTo>
                    <a:pt x="35" y="71"/>
                  </a:lnTo>
                  <a:lnTo>
                    <a:pt x="34" y="69"/>
                  </a:lnTo>
                  <a:lnTo>
                    <a:pt x="32" y="68"/>
                  </a:lnTo>
                  <a:lnTo>
                    <a:pt x="31" y="68"/>
                  </a:lnTo>
                  <a:lnTo>
                    <a:pt x="28" y="66"/>
                  </a:lnTo>
                  <a:lnTo>
                    <a:pt x="25" y="65"/>
                  </a:lnTo>
                  <a:lnTo>
                    <a:pt x="22" y="64"/>
                  </a:lnTo>
                  <a:lnTo>
                    <a:pt x="18" y="61"/>
                  </a:lnTo>
                  <a:lnTo>
                    <a:pt x="15" y="59"/>
                  </a:lnTo>
                  <a:lnTo>
                    <a:pt x="12" y="57"/>
                  </a:lnTo>
                  <a:lnTo>
                    <a:pt x="10" y="55"/>
                  </a:lnTo>
                  <a:lnTo>
                    <a:pt x="8" y="52"/>
                  </a:lnTo>
                  <a:lnTo>
                    <a:pt x="6" y="50"/>
                  </a:lnTo>
                  <a:lnTo>
                    <a:pt x="5" y="48"/>
                  </a:lnTo>
                  <a:lnTo>
                    <a:pt x="4" y="45"/>
                  </a:lnTo>
                  <a:lnTo>
                    <a:pt x="3" y="43"/>
                  </a:lnTo>
                  <a:lnTo>
                    <a:pt x="3" y="39"/>
                  </a:lnTo>
                  <a:lnTo>
                    <a:pt x="2" y="34"/>
                  </a:lnTo>
                  <a:lnTo>
                    <a:pt x="2" y="32"/>
                  </a:lnTo>
                  <a:lnTo>
                    <a:pt x="2" y="27"/>
                  </a:lnTo>
                  <a:lnTo>
                    <a:pt x="3" y="23"/>
                  </a:lnTo>
                  <a:lnTo>
                    <a:pt x="3" y="19"/>
                  </a:lnTo>
                  <a:lnTo>
                    <a:pt x="4" y="16"/>
                  </a:lnTo>
                  <a:lnTo>
                    <a:pt x="6" y="12"/>
                  </a:lnTo>
                  <a:lnTo>
                    <a:pt x="8" y="9"/>
                  </a:lnTo>
                  <a:lnTo>
                    <a:pt x="10" y="7"/>
                  </a:lnTo>
                  <a:lnTo>
                    <a:pt x="12" y="4"/>
                  </a:lnTo>
                  <a:lnTo>
                    <a:pt x="14" y="2"/>
                  </a:lnTo>
                  <a:lnTo>
                    <a:pt x="17" y="1"/>
                  </a:lnTo>
                  <a:lnTo>
                    <a:pt x="20" y="0"/>
                  </a:lnTo>
                  <a:lnTo>
                    <a:pt x="23" y="0"/>
                  </a:lnTo>
                  <a:lnTo>
                    <a:pt x="26" y="0"/>
                  </a:lnTo>
                  <a:lnTo>
                    <a:pt x="29" y="1"/>
                  </a:lnTo>
                  <a:lnTo>
                    <a:pt x="32" y="2"/>
                  </a:lnTo>
                  <a:lnTo>
                    <a:pt x="34" y="4"/>
                  </a:lnTo>
                  <a:lnTo>
                    <a:pt x="37" y="7"/>
                  </a:lnTo>
                  <a:lnTo>
                    <a:pt x="39" y="9"/>
                  </a:lnTo>
                  <a:lnTo>
                    <a:pt x="40" y="12"/>
                  </a:lnTo>
                  <a:lnTo>
                    <a:pt x="43" y="15"/>
                  </a:lnTo>
                  <a:lnTo>
                    <a:pt x="44" y="19"/>
                  </a:lnTo>
                  <a:lnTo>
                    <a:pt x="45" y="23"/>
                  </a:lnTo>
                  <a:lnTo>
                    <a:pt x="47" y="29"/>
                  </a:lnTo>
                  <a:lnTo>
                    <a:pt x="47" y="33"/>
                  </a:lnTo>
                  <a:lnTo>
                    <a:pt x="38" y="33"/>
                  </a:lnTo>
                  <a:lnTo>
                    <a:pt x="38" y="29"/>
                  </a:lnTo>
                  <a:lnTo>
                    <a:pt x="36" y="25"/>
                  </a:lnTo>
                  <a:lnTo>
                    <a:pt x="35" y="22"/>
                  </a:lnTo>
                  <a:lnTo>
                    <a:pt x="33" y="19"/>
                  </a:lnTo>
                  <a:lnTo>
                    <a:pt x="31" y="18"/>
                  </a:lnTo>
                  <a:lnTo>
                    <a:pt x="29" y="15"/>
                  </a:lnTo>
                  <a:lnTo>
                    <a:pt x="26" y="13"/>
                  </a:lnTo>
                  <a:lnTo>
                    <a:pt x="23" y="13"/>
                  </a:lnTo>
                  <a:lnTo>
                    <a:pt x="20" y="13"/>
                  </a:lnTo>
                  <a:lnTo>
                    <a:pt x="17" y="15"/>
                  </a:lnTo>
                  <a:lnTo>
                    <a:pt x="15" y="16"/>
                  </a:lnTo>
                  <a:lnTo>
                    <a:pt x="13" y="18"/>
                  </a:lnTo>
                  <a:lnTo>
                    <a:pt x="12" y="20"/>
                  </a:lnTo>
                  <a:lnTo>
                    <a:pt x="11" y="23"/>
                  </a:lnTo>
                  <a:lnTo>
                    <a:pt x="10" y="27"/>
                  </a:lnTo>
                  <a:lnTo>
                    <a:pt x="10" y="30"/>
                  </a:lnTo>
                  <a:lnTo>
                    <a:pt x="10" y="33"/>
                  </a:lnTo>
                  <a:lnTo>
                    <a:pt x="11" y="36"/>
                  </a:lnTo>
                  <a:lnTo>
                    <a:pt x="11" y="39"/>
                  </a:lnTo>
                  <a:lnTo>
                    <a:pt x="12" y="40"/>
                  </a:lnTo>
                  <a:lnTo>
                    <a:pt x="14" y="41"/>
                  </a:lnTo>
                  <a:lnTo>
                    <a:pt x="16" y="44"/>
                  </a:lnTo>
                  <a:lnTo>
                    <a:pt x="19" y="45"/>
                  </a:lnTo>
                  <a:lnTo>
                    <a:pt x="24" y="48"/>
                  </a:lnTo>
                  <a:lnTo>
                    <a:pt x="28" y="50"/>
                  </a:lnTo>
                  <a:lnTo>
                    <a:pt x="32" y="52"/>
                  </a:lnTo>
                  <a:lnTo>
                    <a:pt x="35" y="54"/>
                  </a:lnTo>
                  <a:lnTo>
                    <a:pt x="37" y="55"/>
                  </a:lnTo>
                  <a:lnTo>
                    <a:pt x="39" y="58"/>
                  </a:lnTo>
                  <a:lnTo>
                    <a:pt x="41" y="61"/>
                  </a:lnTo>
                  <a:lnTo>
                    <a:pt x="44" y="64"/>
                  </a:lnTo>
                  <a:lnTo>
                    <a:pt x="45" y="66"/>
                  </a:lnTo>
                  <a:lnTo>
                    <a:pt x="46" y="71"/>
                  </a:lnTo>
                  <a:lnTo>
                    <a:pt x="47" y="75"/>
                  </a:lnTo>
                  <a:lnTo>
                    <a:pt x="48" y="79"/>
                  </a:lnTo>
                  <a:lnTo>
                    <a:pt x="48" y="83"/>
                  </a:lnTo>
                  <a:lnTo>
                    <a:pt x="48" y="87"/>
                  </a:lnTo>
                  <a:lnTo>
                    <a:pt x="47" y="91"/>
                  </a:lnTo>
                  <a:lnTo>
                    <a:pt x="46" y="96"/>
                  </a:lnTo>
                  <a:lnTo>
                    <a:pt x="45" y="98"/>
                  </a:lnTo>
                  <a:lnTo>
                    <a:pt x="44" y="102"/>
                  </a:lnTo>
                  <a:lnTo>
                    <a:pt x="41" y="105"/>
                  </a:lnTo>
                  <a:lnTo>
                    <a:pt x="38" y="108"/>
                  </a:lnTo>
                  <a:lnTo>
                    <a:pt x="36" y="111"/>
                  </a:lnTo>
                  <a:lnTo>
                    <a:pt x="34" y="112"/>
                  </a:lnTo>
                  <a:lnTo>
                    <a:pt x="31" y="114"/>
                  </a:lnTo>
                  <a:lnTo>
                    <a:pt x="28" y="115"/>
                  </a:lnTo>
                  <a:lnTo>
                    <a:pt x="25" y="115"/>
                  </a:lnTo>
                  <a:lnTo>
                    <a:pt x="21" y="115"/>
                  </a:lnTo>
                  <a:lnTo>
                    <a:pt x="18" y="114"/>
                  </a:lnTo>
                  <a:lnTo>
                    <a:pt x="15" y="112"/>
                  </a:lnTo>
                  <a:lnTo>
                    <a:pt x="12" y="111"/>
                  </a:lnTo>
                  <a:lnTo>
                    <a:pt x="9" y="108"/>
                  </a:lnTo>
                  <a:lnTo>
                    <a:pt x="6" y="105"/>
                  </a:lnTo>
                  <a:lnTo>
                    <a:pt x="4" y="101"/>
                  </a:lnTo>
                  <a:lnTo>
                    <a:pt x="3" y="97"/>
                  </a:lnTo>
                  <a:lnTo>
                    <a:pt x="2" y="93"/>
                  </a:lnTo>
                  <a:lnTo>
                    <a:pt x="1" y="87"/>
                  </a:lnTo>
                  <a:lnTo>
                    <a:pt x="0" y="80"/>
                  </a:lnTo>
                  <a:lnTo>
                    <a:pt x="0" y="75"/>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68"/>
            <p:cNvSpPr>
              <a:spLocks noEditPoints="1"/>
            </p:cNvSpPr>
            <p:nvPr/>
          </p:nvSpPr>
          <p:spPr bwMode="auto">
            <a:xfrm>
              <a:off x="5602" y="342"/>
              <a:ext cx="21" cy="42"/>
            </a:xfrm>
            <a:custGeom>
              <a:avLst/>
              <a:gdLst>
                <a:gd name="T0" fmla="*/ 40 w 41"/>
                <a:gd name="T1" fmla="*/ 60 h 85"/>
                <a:gd name="T2" fmla="*/ 37 w 41"/>
                <a:gd name="T3" fmla="*/ 71 h 85"/>
                <a:gd name="T4" fmla="*/ 33 w 41"/>
                <a:gd name="T5" fmla="*/ 78 h 85"/>
                <a:gd name="T6" fmla="*/ 28 w 41"/>
                <a:gd name="T7" fmla="*/ 84 h 85"/>
                <a:gd name="T8" fmla="*/ 21 w 41"/>
                <a:gd name="T9" fmla="*/ 85 h 85"/>
                <a:gd name="T10" fmla="*/ 12 w 41"/>
                <a:gd name="T11" fmla="*/ 82 h 85"/>
                <a:gd name="T12" fmla="*/ 6 w 41"/>
                <a:gd name="T13" fmla="*/ 75 h 85"/>
                <a:gd name="T14" fmla="*/ 2 w 41"/>
                <a:gd name="T15" fmla="*/ 61 h 85"/>
                <a:gd name="T16" fmla="*/ 0 w 41"/>
                <a:gd name="T17" fmla="*/ 43 h 85"/>
                <a:gd name="T18" fmla="*/ 1 w 41"/>
                <a:gd name="T19" fmla="*/ 25 h 85"/>
                <a:gd name="T20" fmla="*/ 5 w 41"/>
                <a:gd name="T21" fmla="*/ 13 h 85"/>
                <a:gd name="T22" fmla="*/ 12 w 41"/>
                <a:gd name="T23" fmla="*/ 3 h 85"/>
                <a:gd name="T24" fmla="*/ 20 w 41"/>
                <a:gd name="T25" fmla="*/ 0 h 85"/>
                <a:gd name="T26" fmla="*/ 28 w 41"/>
                <a:gd name="T27" fmla="*/ 3 h 85"/>
                <a:gd name="T28" fmla="*/ 35 w 41"/>
                <a:gd name="T29" fmla="*/ 11 h 85"/>
                <a:gd name="T30" fmla="*/ 40 w 41"/>
                <a:gd name="T31" fmla="*/ 25 h 85"/>
                <a:gd name="T32" fmla="*/ 41 w 41"/>
                <a:gd name="T33" fmla="*/ 43 h 85"/>
                <a:gd name="T34" fmla="*/ 41 w 41"/>
                <a:gd name="T35" fmla="*/ 45 h 85"/>
                <a:gd name="T36" fmla="*/ 40 w 41"/>
                <a:gd name="T37" fmla="*/ 46 h 85"/>
                <a:gd name="T38" fmla="*/ 8 w 41"/>
                <a:gd name="T39" fmla="*/ 52 h 85"/>
                <a:gd name="T40" fmla="*/ 10 w 41"/>
                <a:gd name="T41" fmla="*/ 61 h 85"/>
                <a:gd name="T42" fmla="*/ 13 w 41"/>
                <a:gd name="T43" fmla="*/ 67 h 85"/>
                <a:gd name="T44" fmla="*/ 18 w 41"/>
                <a:gd name="T45" fmla="*/ 71 h 85"/>
                <a:gd name="T46" fmla="*/ 23 w 41"/>
                <a:gd name="T47" fmla="*/ 71 h 85"/>
                <a:gd name="T48" fmla="*/ 27 w 41"/>
                <a:gd name="T49" fmla="*/ 70 h 85"/>
                <a:gd name="T50" fmla="*/ 29 w 41"/>
                <a:gd name="T51" fmla="*/ 67 h 85"/>
                <a:gd name="T52" fmla="*/ 32 w 41"/>
                <a:gd name="T53" fmla="*/ 61 h 85"/>
                <a:gd name="T54" fmla="*/ 33 w 41"/>
                <a:gd name="T55" fmla="*/ 59 h 85"/>
                <a:gd name="T56" fmla="*/ 33 w 41"/>
                <a:gd name="T57" fmla="*/ 32 h 85"/>
                <a:gd name="T58" fmla="*/ 32 w 41"/>
                <a:gd name="T59" fmla="*/ 27 h 85"/>
                <a:gd name="T60" fmla="*/ 30 w 41"/>
                <a:gd name="T61" fmla="*/ 21 h 85"/>
                <a:gd name="T62" fmla="*/ 25 w 41"/>
                <a:gd name="T63" fmla="*/ 15 h 85"/>
                <a:gd name="T64" fmla="*/ 20 w 41"/>
                <a:gd name="T65" fmla="*/ 14 h 85"/>
                <a:gd name="T66" fmla="*/ 15 w 41"/>
                <a:gd name="T67" fmla="*/ 15 h 85"/>
                <a:gd name="T68" fmla="*/ 11 w 41"/>
                <a:gd name="T69" fmla="*/ 20 h 85"/>
                <a:gd name="T70" fmla="*/ 9 w 41"/>
                <a:gd name="T71" fmla="*/ 25 h 85"/>
                <a:gd name="T72" fmla="*/ 8 w 41"/>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 h="85">
                  <a:moveTo>
                    <a:pt x="33" y="59"/>
                  </a:moveTo>
                  <a:lnTo>
                    <a:pt x="40" y="60"/>
                  </a:lnTo>
                  <a:lnTo>
                    <a:pt x="39" y="66"/>
                  </a:lnTo>
                  <a:lnTo>
                    <a:pt x="37" y="71"/>
                  </a:lnTo>
                  <a:lnTo>
                    <a:pt x="35" y="75"/>
                  </a:lnTo>
                  <a:lnTo>
                    <a:pt x="33" y="78"/>
                  </a:lnTo>
                  <a:lnTo>
                    <a:pt x="31" y="81"/>
                  </a:lnTo>
                  <a:lnTo>
                    <a:pt x="28" y="84"/>
                  </a:lnTo>
                  <a:lnTo>
                    <a:pt x="24" y="85"/>
                  </a:lnTo>
                  <a:lnTo>
                    <a:pt x="21" y="85"/>
                  </a:lnTo>
                  <a:lnTo>
                    <a:pt x="17"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6" y="2"/>
                  </a:lnTo>
                  <a:lnTo>
                    <a:pt x="20" y="0"/>
                  </a:lnTo>
                  <a:lnTo>
                    <a:pt x="24" y="2"/>
                  </a:lnTo>
                  <a:lnTo>
                    <a:pt x="28" y="3"/>
                  </a:lnTo>
                  <a:lnTo>
                    <a:pt x="32" y="7"/>
                  </a:lnTo>
                  <a:lnTo>
                    <a:pt x="35" y="11"/>
                  </a:lnTo>
                  <a:lnTo>
                    <a:pt x="38" y="17"/>
                  </a:lnTo>
                  <a:lnTo>
                    <a:pt x="40" y="25"/>
                  </a:lnTo>
                  <a:lnTo>
                    <a:pt x="41" y="34"/>
                  </a:lnTo>
                  <a:lnTo>
                    <a:pt x="41" y="43"/>
                  </a:lnTo>
                  <a:lnTo>
                    <a:pt x="41" y="43"/>
                  </a:lnTo>
                  <a:lnTo>
                    <a:pt x="41" y="45"/>
                  </a:lnTo>
                  <a:lnTo>
                    <a:pt x="40" y="46"/>
                  </a:lnTo>
                  <a:lnTo>
                    <a:pt x="40" y="46"/>
                  </a:lnTo>
                  <a:lnTo>
                    <a:pt x="8" y="46"/>
                  </a:lnTo>
                  <a:lnTo>
                    <a:pt x="8" y="52"/>
                  </a:lnTo>
                  <a:lnTo>
                    <a:pt x="9" y="57"/>
                  </a:lnTo>
                  <a:lnTo>
                    <a:pt x="10" y="61"/>
                  </a:lnTo>
                  <a:lnTo>
                    <a:pt x="11" y="64"/>
                  </a:lnTo>
                  <a:lnTo>
                    <a:pt x="13" y="67"/>
                  </a:lnTo>
                  <a:lnTo>
                    <a:pt x="15" y="70"/>
                  </a:lnTo>
                  <a:lnTo>
                    <a:pt x="18" y="71"/>
                  </a:lnTo>
                  <a:lnTo>
                    <a:pt x="21" y="71"/>
                  </a:lnTo>
                  <a:lnTo>
                    <a:pt x="23" y="71"/>
                  </a:lnTo>
                  <a:lnTo>
                    <a:pt x="25" y="70"/>
                  </a:lnTo>
                  <a:lnTo>
                    <a:pt x="27" y="70"/>
                  </a:lnTo>
                  <a:lnTo>
                    <a:pt x="28" y="68"/>
                  </a:lnTo>
                  <a:lnTo>
                    <a:pt x="29" y="67"/>
                  </a:lnTo>
                  <a:lnTo>
                    <a:pt x="31" y="64"/>
                  </a:lnTo>
                  <a:lnTo>
                    <a:pt x="32" y="61"/>
                  </a:lnTo>
                  <a:lnTo>
                    <a:pt x="33" y="59"/>
                  </a:lnTo>
                  <a:lnTo>
                    <a:pt x="33" y="59"/>
                  </a:lnTo>
                  <a:close/>
                  <a:moveTo>
                    <a:pt x="8" y="32"/>
                  </a:moveTo>
                  <a:lnTo>
                    <a:pt x="33" y="32"/>
                  </a:lnTo>
                  <a:lnTo>
                    <a:pt x="33" y="29"/>
                  </a:lnTo>
                  <a:lnTo>
                    <a:pt x="32" y="27"/>
                  </a:lnTo>
                  <a:lnTo>
                    <a:pt x="31" y="24"/>
                  </a:lnTo>
                  <a:lnTo>
                    <a:pt x="30" y="21"/>
                  </a:lnTo>
                  <a:lnTo>
                    <a:pt x="28" y="18"/>
                  </a:lnTo>
                  <a:lnTo>
                    <a:pt x="25" y="15"/>
                  </a:lnTo>
                  <a:lnTo>
                    <a:pt x="23" y="14"/>
                  </a:lnTo>
                  <a:lnTo>
                    <a:pt x="20" y="14"/>
                  </a:lnTo>
                  <a:lnTo>
                    <a:pt x="18"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69"/>
            <p:cNvSpPr>
              <a:spLocks/>
            </p:cNvSpPr>
            <p:nvPr/>
          </p:nvSpPr>
          <p:spPr bwMode="auto">
            <a:xfrm>
              <a:off x="5627" y="342"/>
              <a:ext cx="11" cy="41"/>
            </a:xfrm>
            <a:custGeom>
              <a:avLst/>
              <a:gdLst>
                <a:gd name="T0" fmla="*/ 0 w 24"/>
                <a:gd name="T1" fmla="*/ 84 h 84"/>
                <a:gd name="T2" fmla="*/ 0 w 24"/>
                <a:gd name="T3" fmla="*/ 2 h 84"/>
                <a:gd name="T4" fmla="*/ 8 w 24"/>
                <a:gd name="T5" fmla="*/ 2 h 84"/>
                <a:gd name="T6" fmla="*/ 8 w 24"/>
                <a:gd name="T7" fmla="*/ 14 h 84"/>
                <a:gd name="T8" fmla="*/ 9 w 24"/>
                <a:gd name="T9" fmla="*/ 10 h 84"/>
                <a:gd name="T10" fmla="*/ 10 w 24"/>
                <a:gd name="T11" fmla="*/ 7 h 84"/>
                <a:gd name="T12" fmla="*/ 11 w 24"/>
                <a:gd name="T13" fmla="*/ 4 h 84"/>
                <a:gd name="T14" fmla="*/ 11 w 24"/>
                <a:gd name="T15" fmla="*/ 3 h 84"/>
                <a:gd name="T16" fmla="*/ 12 w 24"/>
                <a:gd name="T17" fmla="*/ 2 h 84"/>
                <a:gd name="T18" fmla="*/ 14 w 24"/>
                <a:gd name="T19" fmla="*/ 2 h 84"/>
                <a:gd name="T20" fmla="*/ 15 w 24"/>
                <a:gd name="T21" fmla="*/ 0 h 84"/>
                <a:gd name="T22" fmla="*/ 16 w 24"/>
                <a:gd name="T23" fmla="*/ 0 h 84"/>
                <a:gd name="T24" fmla="*/ 18 w 24"/>
                <a:gd name="T25" fmla="*/ 0 h 84"/>
                <a:gd name="T26" fmla="*/ 20 w 24"/>
                <a:gd name="T27" fmla="*/ 2 h 84"/>
                <a:gd name="T28" fmla="*/ 22 w 24"/>
                <a:gd name="T29" fmla="*/ 3 h 84"/>
                <a:gd name="T30" fmla="*/ 24 w 24"/>
                <a:gd name="T31" fmla="*/ 4 h 84"/>
                <a:gd name="T32" fmla="*/ 21 w 24"/>
                <a:gd name="T33" fmla="*/ 17 h 84"/>
                <a:gd name="T34" fmla="*/ 20 w 24"/>
                <a:gd name="T35" fmla="*/ 15 h 84"/>
                <a:gd name="T36" fmla="*/ 19 w 24"/>
                <a:gd name="T37" fmla="*/ 15 h 84"/>
                <a:gd name="T38" fmla="*/ 17 w 24"/>
                <a:gd name="T39" fmla="*/ 14 h 84"/>
                <a:gd name="T40" fmla="*/ 16 w 24"/>
                <a:gd name="T41" fmla="*/ 14 h 84"/>
                <a:gd name="T42" fmla="*/ 15 w 24"/>
                <a:gd name="T43" fmla="*/ 14 h 84"/>
                <a:gd name="T44" fmla="*/ 14 w 24"/>
                <a:gd name="T45" fmla="*/ 15 h 84"/>
                <a:gd name="T46" fmla="*/ 13 w 24"/>
                <a:gd name="T47" fmla="*/ 15 h 84"/>
                <a:gd name="T48" fmla="*/ 12 w 24"/>
                <a:gd name="T49" fmla="*/ 17 h 84"/>
                <a:gd name="T50" fmla="*/ 11 w 24"/>
                <a:gd name="T51" fmla="*/ 18 h 84"/>
                <a:gd name="T52" fmla="*/ 10 w 24"/>
                <a:gd name="T53" fmla="*/ 21 h 84"/>
                <a:gd name="T54" fmla="*/ 9 w 24"/>
                <a:gd name="T55" fmla="*/ 22 h 84"/>
                <a:gd name="T56" fmla="*/ 9 w 24"/>
                <a:gd name="T57" fmla="*/ 25 h 84"/>
                <a:gd name="T58" fmla="*/ 9 w 24"/>
                <a:gd name="T59" fmla="*/ 29 h 84"/>
                <a:gd name="T60" fmla="*/ 9 w 24"/>
                <a:gd name="T61" fmla="*/ 34 h 84"/>
                <a:gd name="T62" fmla="*/ 8 w 24"/>
                <a:gd name="T63" fmla="*/ 38 h 84"/>
                <a:gd name="T64" fmla="*/ 8 w 24"/>
                <a:gd name="T65" fmla="*/ 42 h 84"/>
                <a:gd name="T66" fmla="*/ 8 w 24"/>
                <a:gd name="T67" fmla="*/ 84 h 84"/>
                <a:gd name="T68" fmla="*/ 0 w 24"/>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84">
                  <a:moveTo>
                    <a:pt x="0" y="84"/>
                  </a:moveTo>
                  <a:lnTo>
                    <a:pt x="0" y="2"/>
                  </a:lnTo>
                  <a:lnTo>
                    <a:pt x="8" y="2"/>
                  </a:lnTo>
                  <a:lnTo>
                    <a:pt x="8" y="14"/>
                  </a:lnTo>
                  <a:lnTo>
                    <a:pt x="9" y="10"/>
                  </a:lnTo>
                  <a:lnTo>
                    <a:pt x="10" y="7"/>
                  </a:lnTo>
                  <a:lnTo>
                    <a:pt x="11" y="4"/>
                  </a:lnTo>
                  <a:lnTo>
                    <a:pt x="11" y="3"/>
                  </a:lnTo>
                  <a:lnTo>
                    <a:pt x="12" y="2"/>
                  </a:lnTo>
                  <a:lnTo>
                    <a:pt x="14" y="2"/>
                  </a:lnTo>
                  <a:lnTo>
                    <a:pt x="15" y="0"/>
                  </a:lnTo>
                  <a:lnTo>
                    <a:pt x="16" y="0"/>
                  </a:lnTo>
                  <a:lnTo>
                    <a:pt x="18" y="0"/>
                  </a:lnTo>
                  <a:lnTo>
                    <a:pt x="20" y="2"/>
                  </a:lnTo>
                  <a:lnTo>
                    <a:pt x="22" y="3"/>
                  </a:lnTo>
                  <a:lnTo>
                    <a:pt x="24" y="4"/>
                  </a:lnTo>
                  <a:lnTo>
                    <a:pt x="21" y="17"/>
                  </a:lnTo>
                  <a:lnTo>
                    <a:pt x="20" y="15"/>
                  </a:lnTo>
                  <a:lnTo>
                    <a:pt x="19" y="15"/>
                  </a:lnTo>
                  <a:lnTo>
                    <a:pt x="17" y="14"/>
                  </a:lnTo>
                  <a:lnTo>
                    <a:pt x="16" y="14"/>
                  </a:lnTo>
                  <a:lnTo>
                    <a:pt x="15" y="14"/>
                  </a:lnTo>
                  <a:lnTo>
                    <a:pt x="14" y="15"/>
                  </a:lnTo>
                  <a:lnTo>
                    <a:pt x="13" y="15"/>
                  </a:lnTo>
                  <a:lnTo>
                    <a:pt x="12" y="17"/>
                  </a:lnTo>
                  <a:lnTo>
                    <a:pt x="11" y="18"/>
                  </a:lnTo>
                  <a:lnTo>
                    <a:pt x="10" y="21"/>
                  </a:lnTo>
                  <a:lnTo>
                    <a:pt x="9" y="22"/>
                  </a:lnTo>
                  <a:lnTo>
                    <a:pt x="9" y="25"/>
                  </a:lnTo>
                  <a:lnTo>
                    <a:pt x="9" y="29"/>
                  </a:lnTo>
                  <a:lnTo>
                    <a:pt x="9" y="34"/>
                  </a:lnTo>
                  <a:lnTo>
                    <a:pt x="8" y="38"/>
                  </a:lnTo>
                  <a:lnTo>
                    <a:pt x="8" y="42"/>
                  </a:lnTo>
                  <a:lnTo>
                    <a:pt x="8"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70"/>
            <p:cNvSpPr>
              <a:spLocks/>
            </p:cNvSpPr>
            <p:nvPr/>
          </p:nvSpPr>
          <p:spPr bwMode="auto">
            <a:xfrm>
              <a:off x="5638" y="342"/>
              <a:ext cx="20" cy="41"/>
            </a:xfrm>
            <a:custGeom>
              <a:avLst/>
              <a:gdLst>
                <a:gd name="T0" fmla="*/ 15 w 39"/>
                <a:gd name="T1" fmla="*/ 82 h 82"/>
                <a:gd name="T2" fmla="*/ 0 w 39"/>
                <a:gd name="T3" fmla="*/ 0 h 82"/>
                <a:gd name="T4" fmla="*/ 7 w 39"/>
                <a:gd name="T5" fmla="*/ 0 h 82"/>
                <a:gd name="T6" fmla="*/ 16 w 39"/>
                <a:gd name="T7" fmla="*/ 50 h 82"/>
                <a:gd name="T8" fmla="*/ 17 w 39"/>
                <a:gd name="T9" fmla="*/ 54 h 82"/>
                <a:gd name="T10" fmla="*/ 18 w 39"/>
                <a:gd name="T11" fmla="*/ 58 h 82"/>
                <a:gd name="T12" fmla="*/ 18 w 39"/>
                <a:gd name="T13" fmla="*/ 62 h 82"/>
                <a:gd name="T14" fmla="*/ 19 w 39"/>
                <a:gd name="T15" fmla="*/ 66 h 82"/>
                <a:gd name="T16" fmla="*/ 19 w 39"/>
                <a:gd name="T17" fmla="*/ 62 h 82"/>
                <a:gd name="T18" fmla="*/ 20 w 39"/>
                <a:gd name="T19" fmla="*/ 58 h 82"/>
                <a:gd name="T20" fmla="*/ 21 w 39"/>
                <a:gd name="T21" fmla="*/ 54 h 82"/>
                <a:gd name="T22" fmla="*/ 22 w 39"/>
                <a:gd name="T23" fmla="*/ 50 h 82"/>
                <a:gd name="T24" fmla="*/ 31 w 39"/>
                <a:gd name="T25" fmla="*/ 0 h 82"/>
                <a:gd name="T26" fmla="*/ 39 w 39"/>
                <a:gd name="T27" fmla="*/ 0 h 82"/>
                <a:gd name="T28" fmla="*/ 24 w 39"/>
                <a:gd name="T29" fmla="*/ 82 h 82"/>
                <a:gd name="T30" fmla="*/ 15 w 39"/>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82">
                  <a:moveTo>
                    <a:pt x="15" y="82"/>
                  </a:moveTo>
                  <a:lnTo>
                    <a:pt x="0" y="0"/>
                  </a:lnTo>
                  <a:lnTo>
                    <a:pt x="7" y="0"/>
                  </a:lnTo>
                  <a:lnTo>
                    <a:pt x="16" y="50"/>
                  </a:lnTo>
                  <a:lnTo>
                    <a:pt x="17" y="54"/>
                  </a:lnTo>
                  <a:lnTo>
                    <a:pt x="18" y="58"/>
                  </a:lnTo>
                  <a:lnTo>
                    <a:pt x="18" y="62"/>
                  </a:lnTo>
                  <a:lnTo>
                    <a:pt x="19" y="66"/>
                  </a:lnTo>
                  <a:lnTo>
                    <a:pt x="19" y="62"/>
                  </a:lnTo>
                  <a:lnTo>
                    <a:pt x="20" y="58"/>
                  </a:lnTo>
                  <a:lnTo>
                    <a:pt x="21" y="54"/>
                  </a:lnTo>
                  <a:lnTo>
                    <a:pt x="22" y="50"/>
                  </a:lnTo>
                  <a:lnTo>
                    <a:pt x="31" y="0"/>
                  </a:lnTo>
                  <a:lnTo>
                    <a:pt x="39" y="0"/>
                  </a:lnTo>
                  <a:lnTo>
                    <a:pt x="24" y="82"/>
                  </a:lnTo>
                  <a:lnTo>
                    <a:pt x="15"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71"/>
            <p:cNvSpPr>
              <a:spLocks noEditPoints="1"/>
            </p:cNvSpPr>
            <p:nvPr/>
          </p:nvSpPr>
          <p:spPr bwMode="auto">
            <a:xfrm>
              <a:off x="5662" y="327"/>
              <a:ext cx="4" cy="56"/>
            </a:xfrm>
            <a:custGeom>
              <a:avLst/>
              <a:gdLst>
                <a:gd name="T0" fmla="*/ 0 w 7"/>
                <a:gd name="T1" fmla="*/ 14 h 113"/>
                <a:gd name="T2" fmla="*/ 0 w 7"/>
                <a:gd name="T3" fmla="*/ 0 h 113"/>
                <a:gd name="T4" fmla="*/ 7 w 7"/>
                <a:gd name="T5" fmla="*/ 0 h 113"/>
                <a:gd name="T6" fmla="*/ 7 w 7"/>
                <a:gd name="T7" fmla="*/ 14 h 113"/>
                <a:gd name="T8" fmla="*/ 0 w 7"/>
                <a:gd name="T9" fmla="*/ 14 h 113"/>
                <a:gd name="T10" fmla="*/ 0 w 7"/>
                <a:gd name="T11" fmla="*/ 113 h 113"/>
                <a:gd name="T12" fmla="*/ 0 w 7"/>
                <a:gd name="T13" fmla="*/ 31 h 113"/>
                <a:gd name="T14" fmla="*/ 7 w 7"/>
                <a:gd name="T15" fmla="*/ 31 h 113"/>
                <a:gd name="T16" fmla="*/ 7 w 7"/>
                <a:gd name="T17" fmla="*/ 113 h 113"/>
                <a:gd name="T18" fmla="*/ 0 w 7"/>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3">
                  <a:moveTo>
                    <a:pt x="0" y="14"/>
                  </a:moveTo>
                  <a:lnTo>
                    <a:pt x="0" y="0"/>
                  </a:lnTo>
                  <a:lnTo>
                    <a:pt x="7" y="0"/>
                  </a:lnTo>
                  <a:lnTo>
                    <a:pt x="7" y="14"/>
                  </a:lnTo>
                  <a:lnTo>
                    <a:pt x="0" y="14"/>
                  </a:lnTo>
                  <a:close/>
                  <a:moveTo>
                    <a:pt x="0" y="113"/>
                  </a:moveTo>
                  <a:lnTo>
                    <a:pt x="0" y="31"/>
                  </a:lnTo>
                  <a:lnTo>
                    <a:pt x="7" y="31"/>
                  </a:lnTo>
                  <a:lnTo>
                    <a:pt x="7"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72"/>
            <p:cNvSpPr>
              <a:spLocks/>
            </p:cNvSpPr>
            <p:nvPr/>
          </p:nvSpPr>
          <p:spPr bwMode="auto">
            <a:xfrm>
              <a:off x="5671" y="342"/>
              <a:ext cx="19" cy="42"/>
            </a:xfrm>
            <a:custGeom>
              <a:avLst/>
              <a:gdLst>
                <a:gd name="T0" fmla="*/ 38 w 38"/>
                <a:gd name="T1" fmla="*/ 54 h 85"/>
                <a:gd name="T2" fmla="*/ 35 w 38"/>
                <a:gd name="T3" fmla="*/ 67 h 85"/>
                <a:gd name="T4" fmla="*/ 32 w 38"/>
                <a:gd name="T5" fmla="*/ 77 h 85"/>
                <a:gd name="T6" fmla="*/ 26 w 38"/>
                <a:gd name="T7" fmla="*/ 82 h 85"/>
                <a:gd name="T8" fmla="*/ 19 w 38"/>
                <a:gd name="T9" fmla="*/ 85 h 85"/>
                <a:gd name="T10" fmla="*/ 11 w 38"/>
                <a:gd name="T11" fmla="*/ 82 h 85"/>
                <a:gd name="T12" fmla="*/ 5 w 38"/>
                <a:gd name="T13" fmla="*/ 75 h 85"/>
                <a:gd name="T14" fmla="*/ 1 w 38"/>
                <a:gd name="T15" fmla="*/ 61 h 85"/>
                <a:gd name="T16" fmla="*/ 0 w 38"/>
                <a:gd name="T17" fmla="*/ 43 h 85"/>
                <a:gd name="T18" fmla="*/ 1 w 38"/>
                <a:gd name="T19" fmla="*/ 31 h 85"/>
                <a:gd name="T20" fmla="*/ 2 w 38"/>
                <a:gd name="T21" fmla="*/ 21 h 85"/>
                <a:gd name="T22" fmla="*/ 5 w 38"/>
                <a:gd name="T23" fmla="*/ 13 h 85"/>
                <a:gd name="T24" fmla="*/ 9 w 38"/>
                <a:gd name="T25" fmla="*/ 6 h 85"/>
                <a:gd name="T26" fmla="*/ 14 w 38"/>
                <a:gd name="T27" fmla="*/ 2 h 85"/>
                <a:gd name="T28" fmla="*/ 19 w 38"/>
                <a:gd name="T29" fmla="*/ 0 h 85"/>
                <a:gd name="T30" fmla="*/ 26 w 38"/>
                <a:gd name="T31" fmla="*/ 2 h 85"/>
                <a:gd name="T32" fmla="*/ 31 w 38"/>
                <a:gd name="T33" fmla="*/ 7 h 85"/>
                <a:gd name="T34" fmla="*/ 35 w 38"/>
                <a:gd name="T35" fmla="*/ 15 h 85"/>
                <a:gd name="T36" fmla="*/ 37 w 38"/>
                <a:gd name="T37" fmla="*/ 27 h 85"/>
                <a:gd name="T38" fmla="*/ 29 w 38"/>
                <a:gd name="T39" fmla="*/ 25 h 85"/>
                <a:gd name="T40" fmla="*/ 27 w 38"/>
                <a:gd name="T41" fmla="*/ 21 h 85"/>
                <a:gd name="T42" fmla="*/ 24 w 38"/>
                <a:gd name="T43" fmla="*/ 17 h 85"/>
                <a:gd name="T44" fmla="*/ 21 w 38"/>
                <a:gd name="T45" fmla="*/ 14 h 85"/>
                <a:gd name="T46" fmla="*/ 17 w 38"/>
                <a:gd name="T47" fmla="*/ 14 h 85"/>
                <a:gd name="T48" fmla="*/ 12 w 38"/>
                <a:gd name="T49" fmla="*/ 18 h 85"/>
                <a:gd name="T50" fmla="*/ 10 w 38"/>
                <a:gd name="T51" fmla="*/ 25 h 85"/>
                <a:gd name="T52" fmla="*/ 7 w 38"/>
                <a:gd name="T53" fmla="*/ 36 h 85"/>
                <a:gd name="T54" fmla="*/ 7 w 38"/>
                <a:gd name="T55" fmla="*/ 50 h 85"/>
                <a:gd name="T56" fmla="*/ 9 w 38"/>
                <a:gd name="T57" fmla="*/ 61 h 85"/>
                <a:gd name="T58" fmla="*/ 12 w 38"/>
                <a:gd name="T59" fmla="*/ 67 h 85"/>
                <a:gd name="T60" fmla="*/ 17 w 38"/>
                <a:gd name="T61" fmla="*/ 71 h 85"/>
                <a:gd name="T62" fmla="*/ 21 w 38"/>
                <a:gd name="T63" fmla="*/ 71 h 85"/>
                <a:gd name="T64" fmla="*/ 24 w 38"/>
                <a:gd name="T65" fmla="*/ 68 h 85"/>
                <a:gd name="T66" fmla="*/ 27 w 38"/>
                <a:gd name="T67" fmla="*/ 64 h 85"/>
                <a:gd name="T68" fmla="*/ 30 w 38"/>
                <a:gd name="T69"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5">
                  <a:moveTo>
                    <a:pt x="30" y="53"/>
                  </a:moveTo>
                  <a:lnTo>
                    <a:pt x="38" y="54"/>
                  </a:lnTo>
                  <a:lnTo>
                    <a:pt x="37" y="61"/>
                  </a:lnTo>
                  <a:lnTo>
                    <a:pt x="35" y="67"/>
                  </a:lnTo>
                  <a:lnTo>
                    <a:pt x="34" y="72"/>
                  </a:lnTo>
                  <a:lnTo>
                    <a:pt x="32" y="77"/>
                  </a:lnTo>
                  <a:lnTo>
                    <a:pt x="29" y="81"/>
                  </a:lnTo>
                  <a:lnTo>
                    <a:pt x="26" y="82"/>
                  </a:lnTo>
                  <a:lnTo>
                    <a:pt x="23" y="85"/>
                  </a:lnTo>
                  <a:lnTo>
                    <a:pt x="19" y="85"/>
                  </a:lnTo>
                  <a:lnTo>
                    <a:pt x="15" y="84"/>
                  </a:lnTo>
                  <a:lnTo>
                    <a:pt x="11" y="82"/>
                  </a:lnTo>
                  <a:lnTo>
                    <a:pt x="8" y="79"/>
                  </a:lnTo>
                  <a:lnTo>
                    <a:pt x="5" y="75"/>
                  </a:lnTo>
                  <a:lnTo>
                    <a:pt x="3" y="70"/>
                  </a:lnTo>
                  <a:lnTo>
                    <a:pt x="1" y="61"/>
                  </a:lnTo>
                  <a:lnTo>
                    <a:pt x="0" y="53"/>
                  </a:lnTo>
                  <a:lnTo>
                    <a:pt x="0" y="43"/>
                  </a:lnTo>
                  <a:lnTo>
                    <a:pt x="0" y="38"/>
                  </a:lnTo>
                  <a:lnTo>
                    <a:pt x="1" y="31"/>
                  </a:lnTo>
                  <a:lnTo>
                    <a:pt x="1" y="25"/>
                  </a:lnTo>
                  <a:lnTo>
                    <a:pt x="2" y="21"/>
                  </a:lnTo>
                  <a:lnTo>
                    <a:pt x="3" y="17"/>
                  </a:lnTo>
                  <a:lnTo>
                    <a:pt x="5" y="13"/>
                  </a:lnTo>
                  <a:lnTo>
                    <a:pt x="7" y="9"/>
                  </a:lnTo>
                  <a:lnTo>
                    <a:pt x="9" y="6"/>
                  </a:lnTo>
                  <a:lnTo>
                    <a:pt x="11" y="4"/>
                  </a:lnTo>
                  <a:lnTo>
                    <a:pt x="14" y="2"/>
                  </a:lnTo>
                  <a:lnTo>
                    <a:pt x="17" y="0"/>
                  </a:lnTo>
                  <a:lnTo>
                    <a:pt x="19" y="0"/>
                  </a:lnTo>
                  <a:lnTo>
                    <a:pt x="23" y="0"/>
                  </a:lnTo>
                  <a:lnTo>
                    <a:pt x="26" y="2"/>
                  </a:lnTo>
                  <a:lnTo>
                    <a:pt x="29" y="4"/>
                  </a:lnTo>
                  <a:lnTo>
                    <a:pt x="31" y="7"/>
                  </a:lnTo>
                  <a:lnTo>
                    <a:pt x="33" y="11"/>
                  </a:lnTo>
                  <a:lnTo>
                    <a:pt x="35" y="15"/>
                  </a:lnTo>
                  <a:lnTo>
                    <a:pt x="36" y="21"/>
                  </a:lnTo>
                  <a:lnTo>
                    <a:pt x="37" y="27"/>
                  </a:lnTo>
                  <a:lnTo>
                    <a:pt x="30" y="28"/>
                  </a:lnTo>
                  <a:lnTo>
                    <a:pt x="29" y="25"/>
                  </a:lnTo>
                  <a:lnTo>
                    <a:pt x="28" y="22"/>
                  </a:lnTo>
                  <a:lnTo>
                    <a:pt x="27" y="21"/>
                  </a:lnTo>
                  <a:lnTo>
                    <a:pt x="26" y="18"/>
                  </a:lnTo>
                  <a:lnTo>
                    <a:pt x="24" y="17"/>
                  </a:lnTo>
                  <a:lnTo>
                    <a:pt x="23" y="15"/>
                  </a:lnTo>
                  <a:lnTo>
                    <a:pt x="21" y="14"/>
                  </a:lnTo>
                  <a:lnTo>
                    <a:pt x="19" y="14"/>
                  </a:lnTo>
                  <a:lnTo>
                    <a:pt x="17" y="14"/>
                  </a:lnTo>
                  <a:lnTo>
                    <a:pt x="14" y="15"/>
                  </a:lnTo>
                  <a:lnTo>
                    <a:pt x="12" y="18"/>
                  </a:lnTo>
                  <a:lnTo>
                    <a:pt x="11" y="21"/>
                  </a:lnTo>
                  <a:lnTo>
                    <a:pt x="10" y="25"/>
                  </a:lnTo>
                  <a:lnTo>
                    <a:pt x="8" y="29"/>
                  </a:lnTo>
                  <a:lnTo>
                    <a:pt x="7" y="36"/>
                  </a:lnTo>
                  <a:lnTo>
                    <a:pt x="7" y="43"/>
                  </a:lnTo>
                  <a:lnTo>
                    <a:pt x="7" y="50"/>
                  </a:lnTo>
                  <a:lnTo>
                    <a:pt x="8" y="56"/>
                  </a:lnTo>
                  <a:lnTo>
                    <a:pt x="9" y="61"/>
                  </a:lnTo>
                  <a:lnTo>
                    <a:pt x="10" y="64"/>
                  </a:lnTo>
                  <a:lnTo>
                    <a:pt x="12" y="67"/>
                  </a:lnTo>
                  <a:lnTo>
                    <a:pt x="14" y="70"/>
                  </a:lnTo>
                  <a:lnTo>
                    <a:pt x="17" y="71"/>
                  </a:lnTo>
                  <a:lnTo>
                    <a:pt x="19" y="71"/>
                  </a:lnTo>
                  <a:lnTo>
                    <a:pt x="21" y="71"/>
                  </a:lnTo>
                  <a:lnTo>
                    <a:pt x="23" y="70"/>
                  </a:lnTo>
                  <a:lnTo>
                    <a:pt x="24" y="68"/>
                  </a:lnTo>
                  <a:lnTo>
                    <a:pt x="26" y="67"/>
                  </a:lnTo>
                  <a:lnTo>
                    <a:pt x="27" y="64"/>
                  </a:lnTo>
                  <a:lnTo>
                    <a:pt x="28" y="61"/>
                  </a:lnTo>
                  <a:lnTo>
                    <a:pt x="30" y="57"/>
                  </a:lnTo>
                  <a:lnTo>
                    <a:pt x="30" y="5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73"/>
            <p:cNvSpPr>
              <a:spLocks noEditPoints="1"/>
            </p:cNvSpPr>
            <p:nvPr/>
          </p:nvSpPr>
          <p:spPr bwMode="auto">
            <a:xfrm>
              <a:off x="5692"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3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3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9 w 42"/>
                <a:gd name="T39" fmla="*/ 52 h 85"/>
                <a:gd name="T40" fmla="*/ 11 w 42"/>
                <a:gd name="T41" fmla="*/ 61 h 85"/>
                <a:gd name="T42" fmla="*/ 14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6 w 42"/>
                <a:gd name="T67" fmla="*/ 15 h 85"/>
                <a:gd name="T68" fmla="*/ 12 w 42"/>
                <a:gd name="T69" fmla="*/ 20 h 85"/>
                <a:gd name="T70" fmla="*/ 10 w 42"/>
                <a:gd name="T71" fmla="*/ 25 h 85"/>
                <a:gd name="T72" fmla="*/ 9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3" y="82"/>
                  </a:lnTo>
                  <a:lnTo>
                    <a:pt x="10" y="79"/>
                  </a:lnTo>
                  <a:lnTo>
                    <a:pt x="6" y="75"/>
                  </a:lnTo>
                  <a:lnTo>
                    <a:pt x="3" y="70"/>
                  </a:lnTo>
                  <a:lnTo>
                    <a:pt x="2" y="61"/>
                  </a:lnTo>
                  <a:lnTo>
                    <a:pt x="0" y="53"/>
                  </a:lnTo>
                  <a:lnTo>
                    <a:pt x="0" y="43"/>
                  </a:lnTo>
                  <a:lnTo>
                    <a:pt x="0" y="34"/>
                  </a:lnTo>
                  <a:lnTo>
                    <a:pt x="1" y="25"/>
                  </a:lnTo>
                  <a:lnTo>
                    <a:pt x="3" y="18"/>
                  </a:lnTo>
                  <a:lnTo>
                    <a:pt x="5" y="13"/>
                  </a:lnTo>
                  <a:lnTo>
                    <a:pt x="9" y="7"/>
                  </a:lnTo>
                  <a:lnTo>
                    <a:pt x="13"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9" y="46"/>
                  </a:lnTo>
                  <a:lnTo>
                    <a:pt x="9" y="52"/>
                  </a:lnTo>
                  <a:lnTo>
                    <a:pt x="10" y="57"/>
                  </a:lnTo>
                  <a:lnTo>
                    <a:pt x="11" y="61"/>
                  </a:lnTo>
                  <a:lnTo>
                    <a:pt x="12" y="64"/>
                  </a:lnTo>
                  <a:lnTo>
                    <a:pt x="14" y="67"/>
                  </a:lnTo>
                  <a:lnTo>
                    <a:pt x="16"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9" y="32"/>
                  </a:moveTo>
                  <a:lnTo>
                    <a:pt x="34" y="32"/>
                  </a:lnTo>
                  <a:lnTo>
                    <a:pt x="34" y="29"/>
                  </a:lnTo>
                  <a:lnTo>
                    <a:pt x="33" y="27"/>
                  </a:lnTo>
                  <a:lnTo>
                    <a:pt x="32" y="24"/>
                  </a:lnTo>
                  <a:lnTo>
                    <a:pt x="31" y="21"/>
                  </a:lnTo>
                  <a:lnTo>
                    <a:pt x="29" y="18"/>
                  </a:lnTo>
                  <a:lnTo>
                    <a:pt x="26" y="15"/>
                  </a:lnTo>
                  <a:lnTo>
                    <a:pt x="24" y="14"/>
                  </a:lnTo>
                  <a:lnTo>
                    <a:pt x="21" y="14"/>
                  </a:lnTo>
                  <a:lnTo>
                    <a:pt x="19" y="14"/>
                  </a:lnTo>
                  <a:lnTo>
                    <a:pt x="16" y="15"/>
                  </a:lnTo>
                  <a:lnTo>
                    <a:pt x="14" y="18"/>
                  </a:lnTo>
                  <a:lnTo>
                    <a:pt x="12" y="20"/>
                  </a:lnTo>
                  <a:lnTo>
                    <a:pt x="11" y="22"/>
                  </a:lnTo>
                  <a:lnTo>
                    <a:pt x="10" y="25"/>
                  </a:lnTo>
                  <a:lnTo>
                    <a:pt x="9" y="29"/>
                  </a:lnTo>
                  <a:lnTo>
                    <a:pt x="9"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74"/>
            <p:cNvSpPr>
              <a:spLocks/>
            </p:cNvSpPr>
            <p:nvPr/>
          </p:nvSpPr>
          <p:spPr bwMode="auto">
            <a:xfrm>
              <a:off x="4948" y="327"/>
              <a:ext cx="23" cy="56"/>
            </a:xfrm>
            <a:custGeom>
              <a:avLst/>
              <a:gdLst>
                <a:gd name="T0" fmla="*/ 0 w 48"/>
                <a:gd name="T1" fmla="*/ 113 h 113"/>
                <a:gd name="T2" fmla="*/ 0 w 48"/>
                <a:gd name="T3" fmla="*/ 0 h 113"/>
                <a:gd name="T4" fmla="*/ 8 w 48"/>
                <a:gd name="T5" fmla="*/ 0 h 113"/>
                <a:gd name="T6" fmla="*/ 40 w 48"/>
                <a:gd name="T7" fmla="*/ 88 h 113"/>
                <a:gd name="T8" fmla="*/ 40 w 48"/>
                <a:gd name="T9" fmla="*/ 0 h 113"/>
                <a:gd name="T10" fmla="*/ 48 w 48"/>
                <a:gd name="T11" fmla="*/ 0 h 113"/>
                <a:gd name="T12" fmla="*/ 48 w 48"/>
                <a:gd name="T13" fmla="*/ 113 h 113"/>
                <a:gd name="T14" fmla="*/ 39 w 48"/>
                <a:gd name="T15" fmla="*/ 113 h 113"/>
                <a:gd name="T16" fmla="*/ 8 w 48"/>
                <a:gd name="T17" fmla="*/ 26 h 113"/>
                <a:gd name="T18" fmla="*/ 8 w 48"/>
                <a:gd name="T19" fmla="*/ 113 h 113"/>
                <a:gd name="T20" fmla="*/ 0 w 48"/>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13">
                  <a:moveTo>
                    <a:pt x="0" y="113"/>
                  </a:moveTo>
                  <a:lnTo>
                    <a:pt x="0" y="0"/>
                  </a:lnTo>
                  <a:lnTo>
                    <a:pt x="8" y="0"/>
                  </a:lnTo>
                  <a:lnTo>
                    <a:pt x="40" y="88"/>
                  </a:lnTo>
                  <a:lnTo>
                    <a:pt x="40" y="0"/>
                  </a:lnTo>
                  <a:lnTo>
                    <a:pt x="48" y="0"/>
                  </a:lnTo>
                  <a:lnTo>
                    <a:pt x="48" y="113"/>
                  </a:lnTo>
                  <a:lnTo>
                    <a:pt x="39" y="113"/>
                  </a:lnTo>
                  <a:lnTo>
                    <a:pt x="8" y="26"/>
                  </a:lnTo>
                  <a:lnTo>
                    <a:pt x="8" y="113"/>
                  </a:lnTo>
                  <a:lnTo>
                    <a:pt x="0" y="11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75"/>
            <p:cNvSpPr>
              <a:spLocks/>
            </p:cNvSpPr>
            <p:nvPr/>
          </p:nvSpPr>
          <p:spPr bwMode="auto">
            <a:xfrm>
              <a:off x="4976" y="342"/>
              <a:ext cx="20" cy="42"/>
            </a:xfrm>
            <a:custGeom>
              <a:avLst/>
              <a:gdLst>
                <a:gd name="T0" fmla="*/ 30 w 40"/>
                <a:gd name="T1" fmla="*/ 74 h 85"/>
                <a:gd name="T2" fmla="*/ 25 w 40"/>
                <a:gd name="T3" fmla="*/ 79 h 85"/>
                <a:gd name="T4" fmla="*/ 21 w 40"/>
                <a:gd name="T5" fmla="*/ 82 h 85"/>
                <a:gd name="T6" fmla="*/ 19 w 40"/>
                <a:gd name="T7" fmla="*/ 84 h 85"/>
                <a:gd name="T8" fmla="*/ 16 w 40"/>
                <a:gd name="T9" fmla="*/ 85 h 85"/>
                <a:gd name="T10" fmla="*/ 14 w 40"/>
                <a:gd name="T11" fmla="*/ 85 h 85"/>
                <a:gd name="T12" fmla="*/ 7 w 40"/>
                <a:gd name="T13" fmla="*/ 84 h 85"/>
                <a:gd name="T14" fmla="*/ 3 w 40"/>
                <a:gd name="T15" fmla="*/ 79 h 85"/>
                <a:gd name="T16" fmla="*/ 2 w 40"/>
                <a:gd name="T17" fmla="*/ 75 h 85"/>
                <a:gd name="T18" fmla="*/ 0 w 40"/>
                <a:gd name="T19" fmla="*/ 67 h 85"/>
                <a:gd name="T20" fmla="*/ 0 w 40"/>
                <a:gd name="T21" fmla="*/ 63 h 85"/>
                <a:gd name="T22" fmla="*/ 1 w 40"/>
                <a:gd name="T23" fmla="*/ 57 h 85"/>
                <a:gd name="T24" fmla="*/ 1 w 40"/>
                <a:gd name="T25" fmla="*/ 53 h 85"/>
                <a:gd name="T26" fmla="*/ 1 w 40"/>
                <a:gd name="T27" fmla="*/ 50 h 85"/>
                <a:gd name="T28" fmla="*/ 3 w 40"/>
                <a:gd name="T29" fmla="*/ 46 h 85"/>
                <a:gd name="T30" fmla="*/ 4 w 40"/>
                <a:gd name="T31" fmla="*/ 45 h 85"/>
                <a:gd name="T32" fmla="*/ 7 w 40"/>
                <a:gd name="T33" fmla="*/ 41 h 85"/>
                <a:gd name="T34" fmla="*/ 9 w 40"/>
                <a:gd name="T35" fmla="*/ 39 h 85"/>
                <a:gd name="T36" fmla="*/ 11 w 40"/>
                <a:gd name="T37" fmla="*/ 39 h 85"/>
                <a:gd name="T38" fmla="*/ 14 w 40"/>
                <a:gd name="T39" fmla="*/ 38 h 85"/>
                <a:gd name="T40" fmla="*/ 16 w 40"/>
                <a:gd name="T41" fmla="*/ 38 h 85"/>
                <a:gd name="T42" fmla="*/ 23 w 40"/>
                <a:gd name="T43" fmla="*/ 35 h 85"/>
                <a:gd name="T44" fmla="*/ 28 w 40"/>
                <a:gd name="T45" fmla="*/ 32 h 85"/>
                <a:gd name="T46" fmla="*/ 28 w 40"/>
                <a:gd name="T47" fmla="*/ 32 h 85"/>
                <a:gd name="T48" fmla="*/ 29 w 40"/>
                <a:gd name="T49" fmla="*/ 29 h 85"/>
                <a:gd name="T50" fmla="*/ 29 w 40"/>
                <a:gd name="T51" fmla="*/ 29 h 85"/>
                <a:gd name="T52" fmla="*/ 28 w 40"/>
                <a:gd name="T53" fmla="*/ 24 h 85"/>
                <a:gd name="T54" fmla="*/ 26 w 40"/>
                <a:gd name="T55" fmla="*/ 20 h 85"/>
                <a:gd name="T56" fmla="*/ 25 w 40"/>
                <a:gd name="T57" fmla="*/ 18 h 85"/>
                <a:gd name="T58" fmla="*/ 20 w 40"/>
                <a:gd name="T59" fmla="*/ 14 h 85"/>
                <a:gd name="T60" fmla="*/ 18 w 40"/>
                <a:gd name="T61" fmla="*/ 14 h 85"/>
                <a:gd name="T62" fmla="*/ 14 w 40"/>
                <a:gd name="T63" fmla="*/ 15 h 85"/>
                <a:gd name="T64" fmla="*/ 11 w 40"/>
                <a:gd name="T65" fmla="*/ 17 h 85"/>
                <a:gd name="T66" fmla="*/ 10 w 40"/>
                <a:gd name="T67" fmla="*/ 18 h 85"/>
                <a:gd name="T68" fmla="*/ 8 w 40"/>
                <a:gd name="T69" fmla="*/ 24 h 85"/>
                <a:gd name="T70" fmla="*/ 1 w 40"/>
                <a:gd name="T71" fmla="*/ 25 h 85"/>
                <a:gd name="T72" fmla="*/ 1 w 40"/>
                <a:gd name="T73" fmla="*/ 21 h 85"/>
                <a:gd name="T74" fmla="*/ 2 w 40"/>
                <a:gd name="T75" fmla="*/ 15 h 85"/>
                <a:gd name="T76" fmla="*/ 3 w 40"/>
                <a:gd name="T77" fmla="*/ 13 h 85"/>
                <a:gd name="T78" fmla="*/ 6 w 40"/>
                <a:gd name="T79" fmla="*/ 9 h 85"/>
                <a:gd name="T80" fmla="*/ 9 w 40"/>
                <a:gd name="T81" fmla="*/ 4 h 85"/>
                <a:gd name="T82" fmla="*/ 11 w 40"/>
                <a:gd name="T83" fmla="*/ 3 h 85"/>
                <a:gd name="T84" fmla="*/ 17 w 40"/>
                <a:gd name="T85" fmla="*/ 0 h 85"/>
                <a:gd name="T86" fmla="*/ 20 w 40"/>
                <a:gd name="T87" fmla="*/ 0 h 85"/>
                <a:gd name="T88" fmla="*/ 25 w 40"/>
                <a:gd name="T89" fmla="*/ 2 h 85"/>
                <a:gd name="T90" fmla="*/ 29 w 40"/>
                <a:gd name="T91" fmla="*/ 3 h 85"/>
                <a:gd name="T92" fmla="*/ 30 w 40"/>
                <a:gd name="T93" fmla="*/ 4 h 85"/>
                <a:gd name="T94" fmla="*/ 33 w 40"/>
                <a:gd name="T95" fmla="*/ 9 h 85"/>
                <a:gd name="T96" fmla="*/ 34 w 40"/>
                <a:gd name="T97" fmla="*/ 10 h 85"/>
                <a:gd name="T98" fmla="*/ 36 w 40"/>
                <a:gd name="T99" fmla="*/ 14 h 85"/>
                <a:gd name="T100" fmla="*/ 37 w 40"/>
                <a:gd name="T101" fmla="*/ 20 h 85"/>
                <a:gd name="T102" fmla="*/ 37 w 40"/>
                <a:gd name="T103" fmla="*/ 21 h 85"/>
                <a:gd name="T104" fmla="*/ 38 w 40"/>
                <a:gd name="T105" fmla="*/ 28 h 85"/>
                <a:gd name="T106" fmla="*/ 38 w 40"/>
                <a:gd name="T107" fmla="*/ 49 h 85"/>
                <a:gd name="T108" fmla="*/ 38 w 40"/>
                <a:gd name="T109" fmla="*/ 57 h 85"/>
                <a:gd name="T110" fmla="*/ 38 w 40"/>
                <a:gd name="T111" fmla="*/ 70 h 85"/>
                <a:gd name="T112" fmla="*/ 38 w 40"/>
                <a:gd name="T113" fmla="*/ 72 h 85"/>
                <a:gd name="T114" fmla="*/ 39 w 40"/>
                <a:gd name="T115" fmla="*/ 78 h 85"/>
                <a:gd name="T116" fmla="*/ 40 w 40"/>
                <a:gd name="T117" fmla="*/ 84 h 85"/>
                <a:gd name="T118" fmla="*/ 32 w 40"/>
                <a:gd name="T119" fmla="*/ 84 h 85"/>
                <a:gd name="T120" fmla="*/ 30 w 40"/>
                <a:gd name="T121" fmla="*/ 78 h 85"/>
                <a:gd name="T122" fmla="*/ 30 w 40"/>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85">
                  <a:moveTo>
                    <a:pt x="30" y="74"/>
                  </a:moveTo>
                  <a:lnTo>
                    <a:pt x="30" y="74"/>
                  </a:lnTo>
                  <a:lnTo>
                    <a:pt x="27" y="77"/>
                  </a:lnTo>
                  <a:lnTo>
                    <a:pt x="25" y="79"/>
                  </a:lnTo>
                  <a:lnTo>
                    <a:pt x="23"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3" y="35"/>
                  </a:lnTo>
                  <a:lnTo>
                    <a:pt x="26" y="34"/>
                  </a:lnTo>
                  <a:lnTo>
                    <a:pt x="28" y="32"/>
                  </a:lnTo>
                  <a:lnTo>
                    <a:pt x="28" y="32"/>
                  </a:lnTo>
                  <a:lnTo>
                    <a:pt x="28" y="32"/>
                  </a:lnTo>
                  <a:lnTo>
                    <a:pt x="29" y="31"/>
                  </a:lnTo>
                  <a:lnTo>
                    <a:pt x="29" y="29"/>
                  </a:lnTo>
                  <a:lnTo>
                    <a:pt x="29" y="29"/>
                  </a:lnTo>
                  <a:lnTo>
                    <a:pt x="29" y="29"/>
                  </a:lnTo>
                  <a:lnTo>
                    <a:pt x="29" y="27"/>
                  </a:lnTo>
                  <a:lnTo>
                    <a:pt x="28" y="24"/>
                  </a:lnTo>
                  <a:lnTo>
                    <a:pt x="27" y="21"/>
                  </a:lnTo>
                  <a:lnTo>
                    <a:pt x="26" y="20"/>
                  </a:lnTo>
                  <a:lnTo>
                    <a:pt x="26" y="20"/>
                  </a:lnTo>
                  <a:lnTo>
                    <a:pt x="25" y="18"/>
                  </a:lnTo>
                  <a:lnTo>
                    <a:pt x="23"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2" y="0"/>
                  </a:lnTo>
                  <a:lnTo>
                    <a:pt x="25" y="2"/>
                  </a:lnTo>
                  <a:lnTo>
                    <a:pt x="27" y="2"/>
                  </a:lnTo>
                  <a:lnTo>
                    <a:pt x="29" y="3"/>
                  </a:lnTo>
                  <a:lnTo>
                    <a:pt x="29" y="3"/>
                  </a:lnTo>
                  <a:lnTo>
                    <a:pt x="30" y="4"/>
                  </a:lnTo>
                  <a:lnTo>
                    <a:pt x="32" y="6"/>
                  </a:lnTo>
                  <a:lnTo>
                    <a:pt x="33" y="9"/>
                  </a:lnTo>
                  <a:lnTo>
                    <a:pt x="34" y="10"/>
                  </a:lnTo>
                  <a:lnTo>
                    <a:pt x="34" y="10"/>
                  </a:lnTo>
                  <a:lnTo>
                    <a:pt x="34" y="13"/>
                  </a:lnTo>
                  <a:lnTo>
                    <a:pt x="36" y="14"/>
                  </a:lnTo>
                  <a:lnTo>
                    <a:pt x="37" y="17"/>
                  </a:lnTo>
                  <a:lnTo>
                    <a:pt x="37" y="20"/>
                  </a:lnTo>
                  <a:lnTo>
                    <a:pt x="37" y="20"/>
                  </a:lnTo>
                  <a:lnTo>
                    <a:pt x="37" y="21"/>
                  </a:lnTo>
                  <a:lnTo>
                    <a:pt x="38" y="24"/>
                  </a:lnTo>
                  <a:lnTo>
                    <a:pt x="38" y="28"/>
                  </a:lnTo>
                  <a:lnTo>
                    <a:pt x="38" y="32"/>
                  </a:lnTo>
                  <a:lnTo>
                    <a:pt x="38" y="49"/>
                  </a:lnTo>
                  <a:lnTo>
                    <a:pt x="38" y="49"/>
                  </a:lnTo>
                  <a:lnTo>
                    <a:pt x="38" y="57"/>
                  </a:lnTo>
                  <a:lnTo>
                    <a:pt x="38" y="64"/>
                  </a:lnTo>
                  <a:lnTo>
                    <a:pt x="38" y="70"/>
                  </a:lnTo>
                  <a:lnTo>
                    <a:pt x="38" y="72"/>
                  </a:lnTo>
                  <a:lnTo>
                    <a:pt x="38" y="72"/>
                  </a:lnTo>
                  <a:lnTo>
                    <a:pt x="38" y="75"/>
                  </a:lnTo>
                  <a:lnTo>
                    <a:pt x="39" y="78"/>
                  </a:lnTo>
                  <a:lnTo>
                    <a:pt x="39" y="81"/>
                  </a:lnTo>
                  <a:lnTo>
                    <a:pt x="40" y="84"/>
                  </a:lnTo>
                  <a:lnTo>
                    <a:pt x="32" y="84"/>
                  </a:lnTo>
                  <a:lnTo>
                    <a:pt x="32" y="84"/>
                  </a:lnTo>
                  <a:lnTo>
                    <a:pt x="31" y="81"/>
                  </a:lnTo>
                  <a:lnTo>
                    <a:pt x="30" y="78"/>
                  </a:lnTo>
                  <a:lnTo>
                    <a:pt x="30" y="77"/>
                  </a:lnTo>
                  <a:lnTo>
                    <a:pt x="30"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76"/>
            <p:cNvSpPr>
              <a:spLocks/>
            </p:cNvSpPr>
            <p:nvPr/>
          </p:nvSpPr>
          <p:spPr bwMode="auto">
            <a:xfrm>
              <a:off x="4980" y="365"/>
              <a:ext cx="11" cy="12"/>
            </a:xfrm>
            <a:custGeom>
              <a:avLst/>
              <a:gdLst>
                <a:gd name="T0" fmla="*/ 22 w 22"/>
                <a:gd name="T1" fmla="*/ 0 h 25"/>
                <a:gd name="T2" fmla="*/ 22 w 22"/>
                <a:gd name="T3" fmla="*/ 0 h 25"/>
                <a:gd name="T4" fmla="*/ 19 w 22"/>
                <a:gd name="T5" fmla="*/ 1 h 25"/>
                <a:gd name="T6" fmla="*/ 16 w 22"/>
                <a:gd name="T7" fmla="*/ 3 h 25"/>
                <a:gd name="T8" fmla="*/ 13 w 22"/>
                <a:gd name="T9" fmla="*/ 4 h 25"/>
                <a:gd name="T10" fmla="*/ 10 w 22"/>
                <a:gd name="T11" fmla="*/ 4 h 25"/>
                <a:gd name="T12" fmla="*/ 10 w 22"/>
                <a:gd name="T13" fmla="*/ 4 h 25"/>
                <a:gd name="T14" fmla="*/ 8 w 22"/>
                <a:gd name="T15" fmla="*/ 4 h 25"/>
                <a:gd name="T16" fmla="*/ 6 w 22"/>
                <a:gd name="T17" fmla="*/ 6 h 25"/>
                <a:gd name="T18" fmla="*/ 5 w 22"/>
                <a:gd name="T19" fmla="*/ 7 h 25"/>
                <a:gd name="T20" fmla="*/ 4 w 22"/>
                <a:gd name="T21" fmla="*/ 7 h 25"/>
                <a:gd name="T22" fmla="*/ 4 w 22"/>
                <a:gd name="T23" fmla="*/ 7 h 25"/>
                <a:gd name="T24" fmla="*/ 3 w 22"/>
                <a:gd name="T25" fmla="*/ 7 h 25"/>
                <a:gd name="T26" fmla="*/ 2 w 22"/>
                <a:gd name="T27" fmla="*/ 8 h 25"/>
                <a:gd name="T28" fmla="*/ 1 w 22"/>
                <a:gd name="T29" fmla="*/ 10 h 25"/>
                <a:gd name="T30" fmla="*/ 1 w 22"/>
                <a:gd name="T31" fmla="*/ 10 h 25"/>
                <a:gd name="T32" fmla="*/ 1 w 22"/>
                <a:gd name="T33" fmla="*/ 10 h 25"/>
                <a:gd name="T34" fmla="*/ 1 w 22"/>
                <a:gd name="T35" fmla="*/ 11 h 25"/>
                <a:gd name="T36" fmla="*/ 1 w 22"/>
                <a:gd name="T37" fmla="*/ 13 h 25"/>
                <a:gd name="T38" fmla="*/ 0 w 22"/>
                <a:gd name="T39" fmla="*/ 14 h 25"/>
                <a:gd name="T40" fmla="*/ 0 w 22"/>
                <a:gd name="T41" fmla="*/ 15 h 25"/>
                <a:gd name="T42" fmla="*/ 0 w 22"/>
                <a:gd name="T43" fmla="*/ 15 h 25"/>
                <a:gd name="T44" fmla="*/ 0 w 22"/>
                <a:gd name="T45" fmla="*/ 17 h 25"/>
                <a:gd name="T46" fmla="*/ 1 w 22"/>
                <a:gd name="T47" fmla="*/ 20 h 25"/>
                <a:gd name="T48" fmla="*/ 1 w 22"/>
                <a:gd name="T49" fmla="*/ 21 h 25"/>
                <a:gd name="T50" fmla="*/ 2 w 22"/>
                <a:gd name="T51" fmla="*/ 22 h 25"/>
                <a:gd name="T52" fmla="*/ 2 w 22"/>
                <a:gd name="T53" fmla="*/ 22 h 25"/>
                <a:gd name="T54" fmla="*/ 3 w 22"/>
                <a:gd name="T55" fmla="*/ 24 h 25"/>
                <a:gd name="T56" fmla="*/ 4 w 22"/>
                <a:gd name="T57" fmla="*/ 24 h 25"/>
                <a:gd name="T58" fmla="*/ 6 w 22"/>
                <a:gd name="T59" fmla="*/ 25 h 25"/>
                <a:gd name="T60" fmla="*/ 8 w 22"/>
                <a:gd name="T61" fmla="*/ 25 h 25"/>
                <a:gd name="T62" fmla="*/ 8 w 22"/>
                <a:gd name="T63" fmla="*/ 25 h 25"/>
                <a:gd name="T64" fmla="*/ 10 w 22"/>
                <a:gd name="T65" fmla="*/ 25 h 25"/>
                <a:gd name="T66" fmla="*/ 12 w 22"/>
                <a:gd name="T67" fmla="*/ 24 h 25"/>
                <a:gd name="T68" fmla="*/ 14 w 22"/>
                <a:gd name="T69" fmla="*/ 24 h 25"/>
                <a:gd name="T70" fmla="*/ 15 w 22"/>
                <a:gd name="T71" fmla="*/ 22 h 25"/>
                <a:gd name="T72" fmla="*/ 15 w 22"/>
                <a:gd name="T73" fmla="*/ 22 h 25"/>
                <a:gd name="T74" fmla="*/ 16 w 22"/>
                <a:gd name="T75" fmla="*/ 21 h 25"/>
                <a:gd name="T76" fmla="*/ 18 w 22"/>
                <a:gd name="T77" fmla="*/ 20 h 25"/>
                <a:gd name="T78" fmla="*/ 19 w 22"/>
                <a:gd name="T79" fmla="*/ 17 h 25"/>
                <a:gd name="T80" fmla="*/ 20 w 22"/>
                <a:gd name="T81" fmla="*/ 15 h 25"/>
                <a:gd name="T82" fmla="*/ 20 w 22"/>
                <a:gd name="T83" fmla="*/ 15 h 25"/>
                <a:gd name="T84" fmla="*/ 20 w 22"/>
                <a:gd name="T85" fmla="*/ 13 h 25"/>
                <a:gd name="T86" fmla="*/ 21 w 22"/>
                <a:gd name="T87" fmla="*/ 10 h 25"/>
                <a:gd name="T88" fmla="*/ 21 w 22"/>
                <a:gd name="T89" fmla="*/ 7 h 25"/>
                <a:gd name="T90" fmla="*/ 21 w 22"/>
                <a:gd name="T91" fmla="*/ 4 h 25"/>
                <a:gd name="T92" fmla="*/ 22 w 22"/>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5">
                  <a:moveTo>
                    <a:pt x="22" y="0"/>
                  </a:moveTo>
                  <a:lnTo>
                    <a:pt x="22" y="0"/>
                  </a:lnTo>
                  <a:lnTo>
                    <a:pt x="19" y="1"/>
                  </a:lnTo>
                  <a:lnTo>
                    <a:pt x="16"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5" y="22"/>
                  </a:lnTo>
                  <a:lnTo>
                    <a:pt x="15" y="22"/>
                  </a:lnTo>
                  <a:lnTo>
                    <a:pt x="16" y="21"/>
                  </a:lnTo>
                  <a:lnTo>
                    <a:pt x="18" y="20"/>
                  </a:lnTo>
                  <a:lnTo>
                    <a:pt x="19" y="17"/>
                  </a:lnTo>
                  <a:lnTo>
                    <a:pt x="20" y="15"/>
                  </a:lnTo>
                  <a:lnTo>
                    <a:pt x="20" y="15"/>
                  </a:lnTo>
                  <a:lnTo>
                    <a:pt x="20" y="13"/>
                  </a:lnTo>
                  <a:lnTo>
                    <a:pt x="21" y="10"/>
                  </a:lnTo>
                  <a:lnTo>
                    <a:pt x="21" y="7"/>
                  </a:lnTo>
                  <a:lnTo>
                    <a:pt x="21" y="4"/>
                  </a:lnTo>
                  <a:lnTo>
                    <a:pt x="22"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77"/>
            <p:cNvSpPr>
              <a:spLocks/>
            </p:cNvSpPr>
            <p:nvPr/>
          </p:nvSpPr>
          <p:spPr bwMode="auto">
            <a:xfrm>
              <a:off x="4999" y="328"/>
              <a:ext cx="10" cy="56"/>
            </a:xfrm>
            <a:custGeom>
              <a:avLst/>
              <a:gdLst>
                <a:gd name="T0" fmla="*/ 19 w 20"/>
                <a:gd name="T1" fmla="*/ 97 h 111"/>
                <a:gd name="T2" fmla="*/ 20 w 20"/>
                <a:gd name="T3" fmla="*/ 111 h 111"/>
                <a:gd name="T4" fmla="*/ 20 w 20"/>
                <a:gd name="T5" fmla="*/ 111 h 111"/>
                <a:gd name="T6" fmla="*/ 19 w 20"/>
                <a:gd name="T7" fmla="*/ 111 h 111"/>
                <a:gd name="T8" fmla="*/ 17 w 20"/>
                <a:gd name="T9" fmla="*/ 111 h 111"/>
                <a:gd name="T10" fmla="*/ 16 w 20"/>
                <a:gd name="T11" fmla="*/ 111 h 111"/>
                <a:gd name="T12" fmla="*/ 14 w 20"/>
                <a:gd name="T13" fmla="*/ 111 h 111"/>
                <a:gd name="T14" fmla="*/ 14 w 20"/>
                <a:gd name="T15" fmla="*/ 111 h 111"/>
                <a:gd name="T16" fmla="*/ 13 w 20"/>
                <a:gd name="T17" fmla="*/ 111 h 111"/>
                <a:gd name="T18" fmla="*/ 11 w 20"/>
                <a:gd name="T19" fmla="*/ 110 h 111"/>
                <a:gd name="T20" fmla="*/ 10 w 20"/>
                <a:gd name="T21" fmla="*/ 110 h 111"/>
                <a:gd name="T22" fmla="*/ 9 w 20"/>
                <a:gd name="T23" fmla="*/ 110 h 111"/>
                <a:gd name="T24" fmla="*/ 9 w 20"/>
                <a:gd name="T25" fmla="*/ 110 h 111"/>
                <a:gd name="T26" fmla="*/ 8 w 20"/>
                <a:gd name="T27" fmla="*/ 108 h 111"/>
                <a:gd name="T28" fmla="*/ 6 w 20"/>
                <a:gd name="T29" fmla="*/ 107 h 111"/>
                <a:gd name="T30" fmla="*/ 5 w 20"/>
                <a:gd name="T31" fmla="*/ 105 h 111"/>
                <a:gd name="T32" fmla="*/ 5 w 20"/>
                <a:gd name="T33" fmla="*/ 104 h 111"/>
                <a:gd name="T34" fmla="*/ 5 w 20"/>
                <a:gd name="T35" fmla="*/ 104 h 111"/>
                <a:gd name="T36" fmla="*/ 5 w 20"/>
                <a:gd name="T37" fmla="*/ 101 h 111"/>
                <a:gd name="T38" fmla="*/ 5 w 20"/>
                <a:gd name="T39" fmla="*/ 97 h 111"/>
                <a:gd name="T40" fmla="*/ 5 w 20"/>
                <a:gd name="T41" fmla="*/ 93 h 111"/>
                <a:gd name="T42" fmla="*/ 5 w 20"/>
                <a:gd name="T43" fmla="*/ 87 h 111"/>
                <a:gd name="T44" fmla="*/ 5 w 20"/>
                <a:gd name="T45" fmla="*/ 41 h 111"/>
                <a:gd name="T46" fmla="*/ 0 w 20"/>
                <a:gd name="T47" fmla="*/ 41 h 111"/>
                <a:gd name="T48" fmla="*/ 0 w 20"/>
                <a:gd name="T49" fmla="*/ 28 h 111"/>
                <a:gd name="T50" fmla="*/ 5 w 20"/>
                <a:gd name="T51" fmla="*/ 28 h 111"/>
                <a:gd name="T52" fmla="*/ 5 w 20"/>
                <a:gd name="T53" fmla="*/ 8 h 111"/>
                <a:gd name="T54" fmla="*/ 12 w 20"/>
                <a:gd name="T55" fmla="*/ 0 h 111"/>
                <a:gd name="T56" fmla="*/ 12 w 20"/>
                <a:gd name="T57" fmla="*/ 28 h 111"/>
                <a:gd name="T58" fmla="*/ 19 w 20"/>
                <a:gd name="T59" fmla="*/ 28 h 111"/>
                <a:gd name="T60" fmla="*/ 19 w 20"/>
                <a:gd name="T61" fmla="*/ 41 h 111"/>
                <a:gd name="T62" fmla="*/ 12 w 20"/>
                <a:gd name="T63" fmla="*/ 41 h 111"/>
                <a:gd name="T64" fmla="*/ 12 w 20"/>
                <a:gd name="T65" fmla="*/ 87 h 111"/>
                <a:gd name="T66" fmla="*/ 12 w 20"/>
                <a:gd name="T67" fmla="*/ 87 h 111"/>
                <a:gd name="T68" fmla="*/ 12 w 20"/>
                <a:gd name="T69" fmla="*/ 90 h 111"/>
                <a:gd name="T70" fmla="*/ 12 w 20"/>
                <a:gd name="T71" fmla="*/ 92 h 111"/>
                <a:gd name="T72" fmla="*/ 12 w 20"/>
                <a:gd name="T73" fmla="*/ 93 h 111"/>
                <a:gd name="T74" fmla="*/ 12 w 20"/>
                <a:gd name="T75" fmla="*/ 94 h 111"/>
                <a:gd name="T76" fmla="*/ 12 w 20"/>
                <a:gd name="T77" fmla="*/ 94 h 111"/>
                <a:gd name="T78" fmla="*/ 12 w 20"/>
                <a:gd name="T79" fmla="*/ 94 h 111"/>
                <a:gd name="T80" fmla="*/ 13 w 20"/>
                <a:gd name="T81" fmla="*/ 94 h 111"/>
                <a:gd name="T82" fmla="*/ 14 w 20"/>
                <a:gd name="T83" fmla="*/ 96 h 111"/>
                <a:gd name="T84" fmla="*/ 14 w 20"/>
                <a:gd name="T85" fmla="*/ 96 h 111"/>
                <a:gd name="T86" fmla="*/ 14 w 20"/>
                <a:gd name="T87" fmla="*/ 96 h 111"/>
                <a:gd name="T88" fmla="*/ 14 w 20"/>
                <a:gd name="T89" fmla="*/ 96 h 111"/>
                <a:gd name="T90" fmla="*/ 15 w 20"/>
                <a:gd name="T91" fmla="*/ 96 h 111"/>
                <a:gd name="T92" fmla="*/ 15 w 20"/>
                <a:gd name="T93" fmla="*/ 97 h 111"/>
                <a:gd name="T94" fmla="*/ 16 w 20"/>
                <a:gd name="T95" fmla="*/ 97 h 111"/>
                <a:gd name="T96" fmla="*/ 16 w 20"/>
                <a:gd name="T97" fmla="*/ 97 h 111"/>
                <a:gd name="T98" fmla="*/ 17 w 20"/>
                <a:gd name="T99" fmla="*/ 97 h 111"/>
                <a:gd name="T100" fmla="*/ 18 w 20"/>
                <a:gd name="T101" fmla="*/ 97 h 111"/>
                <a:gd name="T102" fmla="*/ 18 w 20"/>
                <a:gd name="T103" fmla="*/ 98 h 111"/>
                <a:gd name="T104" fmla="*/ 19 w 20"/>
                <a:gd name="T105" fmla="*/ 98 h 111"/>
                <a:gd name="T106" fmla="*/ 19 w 20"/>
                <a:gd name="T10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 h="111">
                  <a:moveTo>
                    <a:pt x="19" y="97"/>
                  </a:moveTo>
                  <a:lnTo>
                    <a:pt x="20" y="111"/>
                  </a:lnTo>
                  <a:lnTo>
                    <a:pt x="20" y="111"/>
                  </a:lnTo>
                  <a:lnTo>
                    <a:pt x="19" y="111"/>
                  </a:lnTo>
                  <a:lnTo>
                    <a:pt x="17" y="111"/>
                  </a:lnTo>
                  <a:lnTo>
                    <a:pt x="16" y="111"/>
                  </a:lnTo>
                  <a:lnTo>
                    <a:pt x="14" y="111"/>
                  </a:lnTo>
                  <a:lnTo>
                    <a:pt x="14" y="111"/>
                  </a:lnTo>
                  <a:lnTo>
                    <a:pt x="13" y="111"/>
                  </a:lnTo>
                  <a:lnTo>
                    <a:pt x="11" y="110"/>
                  </a:lnTo>
                  <a:lnTo>
                    <a:pt x="10" y="110"/>
                  </a:lnTo>
                  <a:lnTo>
                    <a:pt x="9" y="110"/>
                  </a:lnTo>
                  <a:lnTo>
                    <a:pt x="9" y="110"/>
                  </a:lnTo>
                  <a:lnTo>
                    <a:pt x="8" y="108"/>
                  </a:lnTo>
                  <a:lnTo>
                    <a:pt x="6" y="107"/>
                  </a:lnTo>
                  <a:lnTo>
                    <a:pt x="5" y="105"/>
                  </a:lnTo>
                  <a:lnTo>
                    <a:pt x="5" y="104"/>
                  </a:lnTo>
                  <a:lnTo>
                    <a:pt x="5" y="104"/>
                  </a:lnTo>
                  <a:lnTo>
                    <a:pt x="5" y="101"/>
                  </a:lnTo>
                  <a:lnTo>
                    <a:pt x="5" y="97"/>
                  </a:lnTo>
                  <a:lnTo>
                    <a:pt x="5" y="93"/>
                  </a:lnTo>
                  <a:lnTo>
                    <a:pt x="5" y="87"/>
                  </a:lnTo>
                  <a:lnTo>
                    <a:pt x="5" y="41"/>
                  </a:lnTo>
                  <a:lnTo>
                    <a:pt x="0" y="41"/>
                  </a:lnTo>
                  <a:lnTo>
                    <a:pt x="0" y="28"/>
                  </a:lnTo>
                  <a:lnTo>
                    <a:pt x="5" y="28"/>
                  </a:lnTo>
                  <a:lnTo>
                    <a:pt x="5" y="8"/>
                  </a:lnTo>
                  <a:lnTo>
                    <a:pt x="12" y="0"/>
                  </a:lnTo>
                  <a:lnTo>
                    <a:pt x="12" y="28"/>
                  </a:lnTo>
                  <a:lnTo>
                    <a:pt x="19" y="28"/>
                  </a:lnTo>
                  <a:lnTo>
                    <a:pt x="19" y="41"/>
                  </a:lnTo>
                  <a:lnTo>
                    <a:pt x="12" y="41"/>
                  </a:lnTo>
                  <a:lnTo>
                    <a:pt x="12" y="87"/>
                  </a:lnTo>
                  <a:lnTo>
                    <a:pt x="12" y="87"/>
                  </a:lnTo>
                  <a:lnTo>
                    <a:pt x="12" y="90"/>
                  </a:lnTo>
                  <a:lnTo>
                    <a:pt x="12" y="92"/>
                  </a:lnTo>
                  <a:lnTo>
                    <a:pt x="12" y="93"/>
                  </a:lnTo>
                  <a:lnTo>
                    <a:pt x="12" y="94"/>
                  </a:lnTo>
                  <a:lnTo>
                    <a:pt x="12" y="94"/>
                  </a:lnTo>
                  <a:lnTo>
                    <a:pt x="12" y="94"/>
                  </a:lnTo>
                  <a:lnTo>
                    <a:pt x="13" y="94"/>
                  </a:lnTo>
                  <a:lnTo>
                    <a:pt x="14" y="96"/>
                  </a:lnTo>
                  <a:lnTo>
                    <a:pt x="14" y="96"/>
                  </a:lnTo>
                  <a:lnTo>
                    <a:pt x="14" y="96"/>
                  </a:lnTo>
                  <a:lnTo>
                    <a:pt x="14" y="96"/>
                  </a:lnTo>
                  <a:lnTo>
                    <a:pt x="15" y="96"/>
                  </a:lnTo>
                  <a:lnTo>
                    <a:pt x="15" y="97"/>
                  </a:lnTo>
                  <a:lnTo>
                    <a:pt x="16" y="97"/>
                  </a:lnTo>
                  <a:lnTo>
                    <a:pt x="16" y="97"/>
                  </a:lnTo>
                  <a:lnTo>
                    <a:pt x="17" y="97"/>
                  </a:lnTo>
                  <a:lnTo>
                    <a:pt x="18" y="97"/>
                  </a:lnTo>
                  <a:lnTo>
                    <a:pt x="18" y="98"/>
                  </a:lnTo>
                  <a:lnTo>
                    <a:pt x="19" y="98"/>
                  </a:lnTo>
                  <a:lnTo>
                    <a:pt x="19" y="97"/>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78"/>
            <p:cNvSpPr>
              <a:spLocks/>
            </p:cNvSpPr>
            <p:nvPr/>
          </p:nvSpPr>
          <p:spPr bwMode="auto">
            <a:xfrm>
              <a:off x="5014" y="342"/>
              <a:ext cx="17" cy="42"/>
            </a:xfrm>
            <a:custGeom>
              <a:avLst/>
              <a:gdLst>
                <a:gd name="T0" fmla="*/ 29 w 36"/>
                <a:gd name="T1" fmla="*/ 68 h 83"/>
                <a:gd name="T2" fmla="*/ 25 w 36"/>
                <a:gd name="T3" fmla="*/ 75 h 83"/>
                <a:gd name="T4" fmla="*/ 18 w 36"/>
                <a:gd name="T5" fmla="*/ 82 h 83"/>
                <a:gd name="T6" fmla="*/ 14 w 36"/>
                <a:gd name="T7" fmla="*/ 83 h 83"/>
                <a:gd name="T8" fmla="*/ 11 w 36"/>
                <a:gd name="T9" fmla="*/ 82 h 83"/>
                <a:gd name="T10" fmla="*/ 7 w 36"/>
                <a:gd name="T11" fmla="*/ 82 h 83"/>
                <a:gd name="T12" fmla="*/ 6 w 36"/>
                <a:gd name="T13" fmla="*/ 80 h 83"/>
                <a:gd name="T14" fmla="*/ 3 w 36"/>
                <a:gd name="T15" fmla="*/ 76 h 83"/>
                <a:gd name="T16" fmla="*/ 2 w 36"/>
                <a:gd name="T17" fmla="*/ 75 h 83"/>
                <a:gd name="T18" fmla="*/ 1 w 36"/>
                <a:gd name="T19" fmla="*/ 69 h 83"/>
                <a:gd name="T20" fmla="*/ 0 w 36"/>
                <a:gd name="T21" fmla="*/ 64 h 83"/>
                <a:gd name="T22" fmla="*/ 0 w 36"/>
                <a:gd name="T23" fmla="*/ 61 h 83"/>
                <a:gd name="T24" fmla="*/ 0 w 36"/>
                <a:gd name="T25" fmla="*/ 55 h 83"/>
                <a:gd name="T26" fmla="*/ 0 w 36"/>
                <a:gd name="T27" fmla="*/ 0 h 83"/>
                <a:gd name="T28" fmla="*/ 7 w 36"/>
                <a:gd name="T29" fmla="*/ 44 h 83"/>
                <a:gd name="T30" fmla="*/ 7 w 36"/>
                <a:gd name="T31" fmla="*/ 50 h 83"/>
                <a:gd name="T32" fmla="*/ 7 w 36"/>
                <a:gd name="T33" fmla="*/ 57 h 83"/>
                <a:gd name="T34" fmla="*/ 7 w 36"/>
                <a:gd name="T35" fmla="*/ 58 h 83"/>
                <a:gd name="T36" fmla="*/ 8 w 36"/>
                <a:gd name="T37" fmla="*/ 62 h 83"/>
                <a:gd name="T38" fmla="*/ 10 w 36"/>
                <a:gd name="T39" fmla="*/ 66 h 83"/>
                <a:gd name="T40" fmla="*/ 11 w 36"/>
                <a:gd name="T41" fmla="*/ 68 h 83"/>
                <a:gd name="T42" fmla="*/ 14 w 36"/>
                <a:gd name="T43" fmla="*/ 69 h 83"/>
                <a:gd name="T44" fmla="*/ 15 w 36"/>
                <a:gd name="T45" fmla="*/ 69 h 83"/>
                <a:gd name="T46" fmla="*/ 19 w 36"/>
                <a:gd name="T47" fmla="*/ 68 h 83"/>
                <a:gd name="T48" fmla="*/ 22 w 36"/>
                <a:gd name="T49" fmla="*/ 66 h 83"/>
                <a:gd name="T50" fmla="*/ 23 w 36"/>
                <a:gd name="T51" fmla="*/ 65 h 83"/>
                <a:gd name="T52" fmla="*/ 25 w 36"/>
                <a:gd name="T53" fmla="*/ 61 h 83"/>
                <a:gd name="T54" fmla="*/ 26 w 36"/>
                <a:gd name="T55" fmla="*/ 58 h 83"/>
                <a:gd name="T56" fmla="*/ 27 w 36"/>
                <a:gd name="T57" fmla="*/ 51 h 83"/>
                <a:gd name="T58" fmla="*/ 29 w 36"/>
                <a:gd name="T59" fmla="*/ 43 h 83"/>
                <a:gd name="T60" fmla="*/ 36 w 36"/>
                <a:gd name="T61" fmla="*/ 0 h 83"/>
                <a:gd name="T62" fmla="*/ 29 w 36"/>
                <a:gd name="T6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83">
                  <a:moveTo>
                    <a:pt x="29" y="82"/>
                  </a:moveTo>
                  <a:lnTo>
                    <a:pt x="29" y="68"/>
                  </a:lnTo>
                  <a:lnTo>
                    <a:pt x="29" y="68"/>
                  </a:lnTo>
                  <a:lnTo>
                    <a:pt x="25" y="75"/>
                  </a:lnTo>
                  <a:lnTo>
                    <a:pt x="21" y="79"/>
                  </a:lnTo>
                  <a:lnTo>
                    <a:pt x="18" y="82"/>
                  </a:lnTo>
                  <a:lnTo>
                    <a:pt x="14" y="83"/>
                  </a:lnTo>
                  <a:lnTo>
                    <a:pt x="14" y="83"/>
                  </a:lnTo>
                  <a:lnTo>
                    <a:pt x="12" y="83"/>
                  </a:lnTo>
                  <a:lnTo>
                    <a:pt x="11" y="82"/>
                  </a:lnTo>
                  <a:lnTo>
                    <a:pt x="9" y="82"/>
                  </a:lnTo>
                  <a:lnTo>
                    <a:pt x="7" y="82"/>
                  </a:lnTo>
                  <a:lnTo>
                    <a:pt x="7" y="82"/>
                  </a:lnTo>
                  <a:lnTo>
                    <a:pt x="6" y="80"/>
                  </a:lnTo>
                  <a:lnTo>
                    <a:pt x="4" y="79"/>
                  </a:lnTo>
                  <a:lnTo>
                    <a:pt x="3" y="76"/>
                  </a:lnTo>
                  <a:lnTo>
                    <a:pt x="2" y="75"/>
                  </a:lnTo>
                  <a:lnTo>
                    <a:pt x="2" y="75"/>
                  </a:lnTo>
                  <a:lnTo>
                    <a:pt x="1" y="72"/>
                  </a:lnTo>
                  <a:lnTo>
                    <a:pt x="1" y="69"/>
                  </a:lnTo>
                  <a:lnTo>
                    <a:pt x="0" y="66"/>
                  </a:lnTo>
                  <a:lnTo>
                    <a:pt x="0" y="64"/>
                  </a:lnTo>
                  <a:lnTo>
                    <a:pt x="0" y="64"/>
                  </a:lnTo>
                  <a:lnTo>
                    <a:pt x="0" y="61"/>
                  </a:lnTo>
                  <a:lnTo>
                    <a:pt x="0" y="58"/>
                  </a:lnTo>
                  <a:lnTo>
                    <a:pt x="0" y="55"/>
                  </a:lnTo>
                  <a:lnTo>
                    <a:pt x="0" y="51"/>
                  </a:lnTo>
                  <a:lnTo>
                    <a:pt x="0" y="0"/>
                  </a:lnTo>
                  <a:lnTo>
                    <a:pt x="7" y="0"/>
                  </a:lnTo>
                  <a:lnTo>
                    <a:pt x="7" y="44"/>
                  </a:lnTo>
                  <a:lnTo>
                    <a:pt x="7" y="44"/>
                  </a:lnTo>
                  <a:lnTo>
                    <a:pt x="7" y="50"/>
                  </a:lnTo>
                  <a:lnTo>
                    <a:pt x="7" y="52"/>
                  </a:lnTo>
                  <a:lnTo>
                    <a:pt x="7" y="57"/>
                  </a:lnTo>
                  <a:lnTo>
                    <a:pt x="7" y="58"/>
                  </a:lnTo>
                  <a:lnTo>
                    <a:pt x="7" y="58"/>
                  </a:lnTo>
                  <a:lnTo>
                    <a:pt x="7" y="61"/>
                  </a:lnTo>
                  <a:lnTo>
                    <a:pt x="8" y="62"/>
                  </a:lnTo>
                  <a:lnTo>
                    <a:pt x="9" y="65"/>
                  </a:lnTo>
                  <a:lnTo>
                    <a:pt x="10" y="66"/>
                  </a:lnTo>
                  <a:lnTo>
                    <a:pt x="10" y="66"/>
                  </a:lnTo>
                  <a:lnTo>
                    <a:pt x="11" y="68"/>
                  </a:lnTo>
                  <a:lnTo>
                    <a:pt x="13" y="68"/>
                  </a:lnTo>
                  <a:lnTo>
                    <a:pt x="14" y="69"/>
                  </a:lnTo>
                  <a:lnTo>
                    <a:pt x="15" y="69"/>
                  </a:lnTo>
                  <a:lnTo>
                    <a:pt x="15" y="69"/>
                  </a:lnTo>
                  <a:lnTo>
                    <a:pt x="17" y="69"/>
                  </a:lnTo>
                  <a:lnTo>
                    <a:pt x="19" y="68"/>
                  </a:lnTo>
                  <a:lnTo>
                    <a:pt x="20" y="68"/>
                  </a:lnTo>
                  <a:lnTo>
                    <a:pt x="22" y="66"/>
                  </a:lnTo>
                  <a:lnTo>
                    <a:pt x="22" y="66"/>
                  </a:lnTo>
                  <a:lnTo>
                    <a:pt x="23" y="65"/>
                  </a:lnTo>
                  <a:lnTo>
                    <a:pt x="24" y="62"/>
                  </a:lnTo>
                  <a:lnTo>
                    <a:pt x="25" y="61"/>
                  </a:lnTo>
                  <a:lnTo>
                    <a:pt x="26" y="58"/>
                  </a:lnTo>
                  <a:lnTo>
                    <a:pt x="26" y="58"/>
                  </a:lnTo>
                  <a:lnTo>
                    <a:pt x="27" y="55"/>
                  </a:lnTo>
                  <a:lnTo>
                    <a:pt x="27" y="51"/>
                  </a:lnTo>
                  <a:lnTo>
                    <a:pt x="29" y="47"/>
                  </a:lnTo>
                  <a:lnTo>
                    <a:pt x="29" y="43"/>
                  </a:lnTo>
                  <a:lnTo>
                    <a:pt x="29" y="0"/>
                  </a:lnTo>
                  <a:lnTo>
                    <a:pt x="36" y="0"/>
                  </a:lnTo>
                  <a:lnTo>
                    <a:pt x="36" y="82"/>
                  </a:lnTo>
                  <a:lnTo>
                    <a:pt x="29"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79"/>
            <p:cNvSpPr>
              <a:spLocks/>
            </p:cNvSpPr>
            <p:nvPr/>
          </p:nvSpPr>
          <p:spPr bwMode="auto">
            <a:xfrm>
              <a:off x="5037" y="342"/>
              <a:ext cx="12" cy="41"/>
            </a:xfrm>
            <a:custGeom>
              <a:avLst/>
              <a:gdLst>
                <a:gd name="T0" fmla="*/ 0 w 23"/>
                <a:gd name="T1" fmla="*/ 84 h 84"/>
                <a:gd name="T2" fmla="*/ 0 w 23"/>
                <a:gd name="T3" fmla="*/ 2 h 84"/>
                <a:gd name="T4" fmla="*/ 7 w 23"/>
                <a:gd name="T5" fmla="*/ 2 h 84"/>
                <a:gd name="T6" fmla="*/ 7 w 23"/>
                <a:gd name="T7" fmla="*/ 14 h 84"/>
                <a:gd name="T8" fmla="*/ 7 w 23"/>
                <a:gd name="T9" fmla="*/ 14 h 84"/>
                <a:gd name="T10" fmla="*/ 8 w 23"/>
                <a:gd name="T11" fmla="*/ 10 h 84"/>
                <a:gd name="T12" fmla="*/ 9 w 23"/>
                <a:gd name="T13" fmla="*/ 7 h 84"/>
                <a:gd name="T14" fmla="*/ 10 w 23"/>
                <a:gd name="T15" fmla="*/ 4 h 84"/>
                <a:gd name="T16" fmla="*/ 10 w 23"/>
                <a:gd name="T17" fmla="*/ 3 h 84"/>
                <a:gd name="T18" fmla="*/ 10 w 23"/>
                <a:gd name="T19" fmla="*/ 3 h 84"/>
                <a:gd name="T20" fmla="*/ 11 w 23"/>
                <a:gd name="T21" fmla="*/ 2 h 84"/>
                <a:gd name="T22" fmla="*/ 13 w 23"/>
                <a:gd name="T23" fmla="*/ 2 h 84"/>
                <a:gd name="T24" fmla="*/ 14 w 23"/>
                <a:gd name="T25" fmla="*/ 0 h 84"/>
                <a:gd name="T26" fmla="*/ 15 w 23"/>
                <a:gd name="T27" fmla="*/ 0 h 84"/>
                <a:gd name="T28" fmla="*/ 15 w 23"/>
                <a:gd name="T29" fmla="*/ 0 h 84"/>
                <a:gd name="T30" fmla="*/ 17 w 23"/>
                <a:gd name="T31" fmla="*/ 0 h 84"/>
                <a:gd name="T32" fmla="*/ 19 w 23"/>
                <a:gd name="T33" fmla="*/ 2 h 84"/>
                <a:gd name="T34" fmla="*/ 21 w 23"/>
                <a:gd name="T35" fmla="*/ 3 h 84"/>
                <a:gd name="T36" fmla="*/ 23 w 23"/>
                <a:gd name="T37" fmla="*/ 4 h 84"/>
                <a:gd name="T38" fmla="*/ 20 w 23"/>
                <a:gd name="T39" fmla="*/ 17 h 84"/>
                <a:gd name="T40" fmla="*/ 20 w 23"/>
                <a:gd name="T41" fmla="*/ 17 h 84"/>
                <a:gd name="T42" fmla="*/ 19 w 23"/>
                <a:gd name="T43" fmla="*/ 15 h 84"/>
                <a:gd name="T44" fmla="*/ 18 w 23"/>
                <a:gd name="T45" fmla="*/ 15 h 84"/>
                <a:gd name="T46" fmla="*/ 16 w 23"/>
                <a:gd name="T47" fmla="*/ 14 h 84"/>
                <a:gd name="T48" fmla="*/ 15 w 23"/>
                <a:gd name="T49" fmla="*/ 14 h 84"/>
                <a:gd name="T50" fmla="*/ 15 w 23"/>
                <a:gd name="T51" fmla="*/ 14 h 84"/>
                <a:gd name="T52" fmla="*/ 14 w 23"/>
                <a:gd name="T53" fmla="*/ 14 h 84"/>
                <a:gd name="T54" fmla="*/ 13 w 23"/>
                <a:gd name="T55" fmla="*/ 15 h 84"/>
                <a:gd name="T56" fmla="*/ 12 w 23"/>
                <a:gd name="T57" fmla="*/ 15 h 84"/>
                <a:gd name="T58" fmla="*/ 11 w 23"/>
                <a:gd name="T59" fmla="*/ 17 h 84"/>
                <a:gd name="T60" fmla="*/ 11 w 23"/>
                <a:gd name="T61" fmla="*/ 17 h 84"/>
                <a:gd name="T62" fmla="*/ 10 w 23"/>
                <a:gd name="T63" fmla="*/ 18 h 84"/>
                <a:gd name="T64" fmla="*/ 9 w 23"/>
                <a:gd name="T65" fmla="*/ 21 h 84"/>
                <a:gd name="T66" fmla="*/ 8 w 23"/>
                <a:gd name="T67" fmla="*/ 22 h 84"/>
                <a:gd name="T68" fmla="*/ 8 w 23"/>
                <a:gd name="T69" fmla="*/ 25 h 84"/>
                <a:gd name="T70" fmla="*/ 8 w 23"/>
                <a:gd name="T71" fmla="*/ 25 h 84"/>
                <a:gd name="T72" fmla="*/ 8 w 23"/>
                <a:gd name="T73" fmla="*/ 29 h 84"/>
                <a:gd name="T74" fmla="*/ 8 w 23"/>
                <a:gd name="T75" fmla="*/ 34 h 84"/>
                <a:gd name="T76" fmla="*/ 7 w 23"/>
                <a:gd name="T77" fmla="*/ 38 h 84"/>
                <a:gd name="T78" fmla="*/ 7 w 23"/>
                <a:gd name="T79" fmla="*/ 42 h 84"/>
                <a:gd name="T80" fmla="*/ 7 w 23"/>
                <a:gd name="T81" fmla="*/ 84 h 84"/>
                <a:gd name="T82" fmla="*/ 0 w 2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7" y="0"/>
                  </a:lnTo>
                  <a:lnTo>
                    <a:pt x="19" y="2"/>
                  </a:lnTo>
                  <a:lnTo>
                    <a:pt x="21" y="3"/>
                  </a:lnTo>
                  <a:lnTo>
                    <a:pt x="23" y="4"/>
                  </a:lnTo>
                  <a:lnTo>
                    <a:pt x="20" y="17"/>
                  </a:lnTo>
                  <a:lnTo>
                    <a:pt x="20" y="17"/>
                  </a:lnTo>
                  <a:lnTo>
                    <a:pt x="19" y="15"/>
                  </a:lnTo>
                  <a:lnTo>
                    <a:pt x="18"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80"/>
            <p:cNvSpPr>
              <a:spLocks/>
            </p:cNvSpPr>
            <p:nvPr/>
          </p:nvSpPr>
          <p:spPr bwMode="auto">
            <a:xfrm>
              <a:off x="5050" y="342"/>
              <a:ext cx="20" cy="42"/>
            </a:xfrm>
            <a:custGeom>
              <a:avLst/>
              <a:gdLst>
                <a:gd name="T0" fmla="*/ 31 w 40"/>
                <a:gd name="T1" fmla="*/ 74 h 85"/>
                <a:gd name="T2" fmla="*/ 26 w 40"/>
                <a:gd name="T3" fmla="*/ 79 h 85"/>
                <a:gd name="T4" fmla="*/ 21 w 40"/>
                <a:gd name="T5" fmla="*/ 82 h 85"/>
                <a:gd name="T6" fmla="*/ 19 w 40"/>
                <a:gd name="T7" fmla="*/ 84 h 85"/>
                <a:gd name="T8" fmla="*/ 16 w 40"/>
                <a:gd name="T9" fmla="*/ 85 h 85"/>
                <a:gd name="T10" fmla="*/ 14 w 40"/>
                <a:gd name="T11" fmla="*/ 85 h 85"/>
                <a:gd name="T12" fmla="*/ 7 w 40"/>
                <a:gd name="T13" fmla="*/ 84 h 85"/>
                <a:gd name="T14" fmla="*/ 3 w 40"/>
                <a:gd name="T15" fmla="*/ 79 h 85"/>
                <a:gd name="T16" fmla="*/ 2 w 40"/>
                <a:gd name="T17" fmla="*/ 75 h 85"/>
                <a:gd name="T18" fmla="*/ 0 w 40"/>
                <a:gd name="T19" fmla="*/ 67 h 85"/>
                <a:gd name="T20" fmla="*/ 0 w 40"/>
                <a:gd name="T21" fmla="*/ 63 h 85"/>
                <a:gd name="T22" fmla="*/ 1 w 40"/>
                <a:gd name="T23" fmla="*/ 57 h 85"/>
                <a:gd name="T24" fmla="*/ 1 w 40"/>
                <a:gd name="T25" fmla="*/ 53 h 85"/>
                <a:gd name="T26" fmla="*/ 1 w 40"/>
                <a:gd name="T27" fmla="*/ 50 h 85"/>
                <a:gd name="T28" fmla="*/ 3 w 40"/>
                <a:gd name="T29" fmla="*/ 46 h 85"/>
                <a:gd name="T30" fmla="*/ 4 w 40"/>
                <a:gd name="T31" fmla="*/ 45 h 85"/>
                <a:gd name="T32" fmla="*/ 7 w 40"/>
                <a:gd name="T33" fmla="*/ 41 h 85"/>
                <a:gd name="T34" fmla="*/ 9 w 40"/>
                <a:gd name="T35" fmla="*/ 39 h 85"/>
                <a:gd name="T36" fmla="*/ 11 w 40"/>
                <a:gd name="T37" fmla="*/ 39 h 85"/>
                <a:gd name="T38" fmla="*/ 14 w 40"/>
                <a:gd name="T39" fmla="*/ 38 h 85"/>
                <a:gd name="T40" fmla="*/ 16 w 40"/>
                <a:gd name="T41" fmla="*/ 38 h 85"/>
                <a:gd name="T42" fmla="*/ 24 w 40"/>
                <a:gd name="T43" fmla="*/ 35 h 85"/>
                <a:gd name="T44" fmla="*/ 29 w 40"/>
                <a:gd name="T45" fmla="*/ 32 h 85"/>
                <a:gd name="T46" fmla="*/ 29 w 40"/>
                <a:gd name="T47" fmla="*/ 32 h 85"/>
                <a:gd name="T48" fmla="*/ 30 w 40"/>
                <a:gd name="T49" fmla="*/ 29 h 85"/>
                <a:gd name="T50" fmla="*/ 30 w 40"/>
                <a:gd name="T51" fmla="*/ 29 h 85"/>
                <a:gd name="T52" fmla="*/ 29 w 40"/>
                <a:gd name="T53" fmla="*/ 24 h 85"/>
                <a:gd name="T54" fmla="*/ 27 w 40"/>
                <a:gd name="T55" fmla="*/ 20 h 85"/>
                <a:gd name="T56" fmla="*/ 26 w 40"/>
                <a:gd name="T57" fmla="*/ 18 h 85"/>
                <a:gd name="T58" fmla="*/ 20 w 40"/>
                <a:gd name="T59" fmla="*/ 14 h 85"/>
                <a:gd name="T60" fmla="*/ 18 w 40"/>
                <a:gd name="T61" fmla="*/ 14 h 85"/>
                <a:gd name="T62" fmla="*/ 14 w 40"/>
                <a:gd name="T63" fmla="*/ 15 h 85"/>
                <a:gd name="T64" fmla="*/ 11 w 40"/>
                <a:gd name="T65" fmla="*/ 17 h 85"/>
                <a:gd name="T66" fmla="*/ 10 w 40"/>
                <a:gd name="T67" fmla="*/ 18 h 85"/>
                <a:gd name="T68" fmla="*/ 8 w 40"/>
                <a:gd name="T69" fmla="*/ 24 h 85"/>
                <a:gd name="T70" fmla="*/ 1 w 40"/>
                <a:gd name="T71" fmla="*/ 25 h 85"/>
                <a:gd name="T72" fmla="*/ 1 w 40"/>
                <a:gd name="T73" fmla="*/ 21 h 85"/>
                <a:gd name="T74" fmla="*/ 2 w 40"/>
                <a:gd name="T75" fmla="*/ 15 h 85"/>
                <a:gd name="T76" fmla="*/ 3 w 40"/>
                <a:gd name="T77" fmla="*/ 13 h 85"/>
                <a:gd name="T78" fmla="*/ 6 w 40"/>
                <a:gd name="T79" fmla="*/ 9 h 85"/>
                <a:gd name="T80" fmla="*/ 9 w 40"/>
                <a:gd name="T81" fmla="*/ 4 h 85"/>
                <a:gd name="T82" fmla="*/ 11 w 40"/>
                <a:gd name="T83" fmla="*/ 3 h 85"/>
                <a:gd name="T84" fmla="*/ 17 w 40"/>
                <a:gd name="T85" fmla="*/ 0 h 85"/>
                <a:gd name="T86" fmla="*/ 20 w 40"/>
                <a:gd name="T87" fmla="*/ 0 h 85"/>
                <a:gd name="T88" fmla="*/ 26 w 40"/>
                <a:gd name="T89" fmla="*/ 2 h 85"/>
                <a:gd name="T90" fmla="*/ 30 w 40"/>
                <a:gd name="T91" fmla="*/ 3 h 85"/>
                <a:gd name="T92" fmla="*/ 31 w 40"/>
                <a:gd name="T93" fmla="*/ 4 h 85"/>
                <a:gd name="T94" fmla="*/ 34 w 40"/>
                <a:gd name="T95" fmla="*/ 9 h 85"/>
                <a:gd name="T96" fmla="*/ 35 w 40"/>
                <a:gd name="T97" fmla="*/ 10 h 85"/>
                <a:gd name="T98" fmla="*/ 36 w 40"/>
                <a:gd name="T99" fmla="*/ 14 h 85"/>
                <a:gd name="T100" fmla="*/ 37 w 40"/>
                <a:gd name="T101" fmla="*/ 20 h 85"/>
                <a:gd name="T102" fmla="*/ 37 w 40"/>
                <a:gd name="T103" fmla="*/ 21 h 85"/>
                <a:gd name="T104" fmla="*/ 38 w 40"/>
                <a:gd name="T105" fmla="*/ 28 h 85"/>
                <a:gd name="T106" fmla="*/ 38 w 40"/>
                <a:gd name="T107" fmla="*/ 49 h 85"/>
                <a:gd name="T108" fmla="*/ 38 w 40"/>
                <a:gd name="T109" fmla="*/ 57 h 85"/>
                <a:gd name="T110" fmla="*/ 38 w 40"/>
                <a:gd name="T111" fmla="*/ 70 h 85"/>
                <a:gd name="T112" fmla="*/ 38 w 40"/>
                <a:gd name="T113" fmla="*/ 72 h 85"/>
                <a:gd name="T114" fmla="*/ 39 w 40"/>
                <a:gd name="T115" fmla="*/ 78 h 85"/>
                <a:gd name="T116" fmla="*/ 40 w 40"/>
                <a:gd name="T117" fmla="*/ 84 h 85"/>
                <a:gd name="T118" fmla="*/ 33 w 40"/>
                <a:gd name="T119" fmla="*/ 84 h 85"/>
                <a:gd name="T120" fmla="*/ 31 w 40"/>
                <a:gd name="T121" fmla="*/ 78 h 85"/>
                <a:gd name="T122" fmla="*/ 31 w 40"/>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85">
                  <a:moveTo>
                    <a:pt x="31" y="74"/>
                  </a:moveTo>
                  <a:lnTo>
                    <a:pt x="31" y="74"/>
                  </a:lnTo>
                  <a:lnTo>
                    <a:pt x="28" y="77"/>
                  </a:lnTo>
                  <a:lnTo>
                    <a:pt x="26" y="79"/>
                  </a:lnTo>
                  <a:lnTo>
                    <a:pt x="24"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4" y="35"/>
                  </a:lnTo>
                  <a:lnTo>
                    <a:pt x="27" y="34"/>
                  </a:lnTo>
                  <a:lnTo>
                    <a:pt x="29" y="32"/>
                  </a:lnTo>
                  <a:lnTo>
                    <a:pt x="29" y="32"/>
                  </a:lnTo>
                  <a:lnTo>
                    <a:pt x="29" y="32"/>
                  </a:lnTo>
                  <a:lnTo>
                    <a:pt x="30" y="31"/>
                  </a:lnTo>
                  <a:lnTo>
                    <a:pt x="30" y="29"/>
                  </a:lnTo>
                  <a:lnTo>
                    <a:pt x="30" y="29"/>
                  </a:lnTo>
                  <a:lnTo>
                    <a:pt x="30" y="29"/>
                  </a:lnTo>
                  <a:lnTo>
                    <a:pt x="30" y="27"/>
                  </a:lnTo>
                  <a:lnTo>
                    <a:pt x="29" y="24"/>
                  </a:lnTo>
                  <a:lnTo>
                    <a:pt x="28" y="21"/>
                  </a:lnTo>
                  <a:lnTo>
                    <a:pt x="27" y="20"/>
                  </a:lnTo>
                  <a:lnTo>
                    <a:pt x="27" y="20"/>
                  </a:lnTo>
                  <a:lnTo>
                    <a:pt x="26" y="18"/>
                  </a:lnTo>
                  <a:lnTo>
                    <a:pt x="24"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3" y="0"/>
                  </a:lnTo>
                  <a:lnTo>
                    <a:pt x="26" y="2"/>
                  </a:lnTo>
                  <a:lnTo>
                    <a:pt x="28" y="2"/>
                  </a:lnTo>
                  <a:lnTo>
                    <a:pt x="30" y="3"/>
                  </a:lnTo>
                  <a:lnTo>
                    <a:pt x="30" y="3"/>
                  </a:lnTo>
                  <a:lnTo>
                    <a:pt x="31" y="4"/>
                  </a:lnTo>
                  <a:lnTo>
                    <a:pt x="33" y="6"/>
                  </a:lnTo>
                  <a:lnTo>
                    <a:pt x="34" y="9"/>
                  </a:lnTo>
                  <a:lnTo>
                    <a:pt x="35" y="10"/>
                  </a:lnTo>
                  <a:lnTo>
                    <a:pt x="35" y="10"/>
                  </a:lnTo>
                  <a:lnTo>
                    <a:pt x="35" y="13"/>
                  </a:lnTo>
                  <a:lnTo>
                    <a:pt x="36" y="14"/>
                  </a:lnTo>
                  <a:lnTo>
                    <a:pt x="37" y="17"/>
                  </a:lnTo>
                  <a:lnTo>
                    <a:pt x="37" y="20"/>
                  </a:lnTo>
                  <a:lnTo>
                    <a:pt x="37" y="20"/>
                  </a:lnTo>
                  <a:lnTo>
                    <a:pt x="37" y="21"/>
                  </a:lnTo>
                  <a:lnTo>
                    <a:pt x="38" y="24"/>
                  </a:lnTo>
                  <a:lnTo>
                    <a:pt x="38" y="28"/>
                  </a:lnTo>
                  <a:lnTo>
                    <a:pt x="38" y="32"/>
                  </a:lnTo>
                  <a:lnTo>
                    <a:pt x="38" y="49"/>
                  </a:lnTo>
                  <a:lnTo>
                    <a:pt x="38" y="49"/>
                  </a:lnTo>
                  <a:lnTo>
                    <a:pt x="38" y="57"/>
                  </a:lnTo>
                  <a:lnTo>
                    <a:pt x="38" y="64"/>
                  </a:lnTo>
                  <a:lnTo>
                    <a:pt x="38" y="70"/>
                  </a:lnTo>
                  <a:lnTo>
                    <a:pt x="38" y="72"/>
                  </a:lnTo>
                  <a:lnTo>
                    <a:pt x="38" y="72"/>
                  </a:lnTo>
                  <a:lnTo>
                    <a:pt x="38" y="75"/>
                  </a:lnTo>
                  <a:lnTo>
                    <a:pt x="39" y="78"/>
                  </a:lnTo>
                  <a:lnTo>
                    <a:pt x="39" y="81"/>
                  </a:lnTo>
                  <a:lnTo>
                    <a:pt x="40" y="84"/>
                  </a:lnTo>
                  <a:lnTo>
                    <a:pt x="33" y="84"/>
                  </a:lnTo>
                  <a:lnTo>
                    <a:pt x="33" y="84"/>
                  </a:lnTo>
                  <a:lnTo>
                    <a:pt x="32" y="81"/>
                  </a:lnTo>
                  <a:lnTo>
                    <a:pt x="31" y="78"/>
                  </a:lnTo>
                  <a:lnTo>
                    <a:pt x="31" y="77"/>
                  </a:lnTo>
                  <a:lnTo>
                    <a:pt x="31"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81"/>
            <p:cNvSpPr>
              <a:spLocks/>
            </p:cNvSpPr>
            <p:nvPr/>
          </p:nvSpPr>
          <p:spPr bwMode="auto">
            <a:xfrm>
              <a:off x="5054" y="365"/>
              <a:ext cx="11" cy="12"/>
            </a:xfrm>
            <a:custGeom>
              <a:avLst/>
              <a:gdLst>
                <a:gd name="T0" fmla="*/ 23 w 23"/>
                <a:gd name="T1" fmla="*/ 0 h 25"/>
                <a:gd name="T2" fmla="*/ 23 w 23"/>
                <a:gd name="T3" fmla="*/ 0 h 25"/>
                <a:gd name="T4" fmla="*/ 20 w 23"/>
                <a:gd name="T5" fmla="*/ 1 h 25"/>
                <a:gd name="T6" fmla="*/ 17 w 23"/>
                <a:gd name="T7" fmla="*/ 3 h 25"/>
                <a:gd name="T8" fmla="*/ 13 w 23"/>
                <a:gd name="T9" fmla="*/ 4 h 25"/>
                <a:gd name="T10" fmla="*/ 10 w 23"/>
                <a:gd name="T11" fmla="*/ 4 h 25"/>
                <a:gd name="T12" fmla="*/ 10 w 23"/>
                <a:gd name="T13" fmla="*/ 4 h 25"/>
                <a:gd name="T14" fmla="*/ 8 w 23"/>
                <a:gd name="T15" fmla="*/ 4 h 25"/>
                <a:gd name="T16" fmla="*/ 6 w 23"/>
                <a:gd name="T17" fmla="*/ 6 h 25"/>
                <a:gd name="T18" fmla="*/ 5 w 23"/>
                <a:gd name="T19" fmla="*/ 7 h 25"/>
                <a:gd name="T20" fmla="*/ 4 w 23"/>
                <a:gd name="T21" fmla="*/ 7 h 25"/>
                <a:gd name="T22" fmla="*/ 4 w 23"/>
                <a:gd name="T23" fmla="*/ 7 h 25"/>
                <a:gd name="T24" fmla="*/ 3 w 23"/>
                <a:gd name="T25" fmla="*/ 7 h 25"/>
                <a:gd name="T26" fmla="*/ 2 w 23"/>
                <a:gd name="T27" fmla="*/ 8 h 25"/>
                <a:gd name="T28" fmla="*/ 1 w 23"/>
                <a:gd name="T29" fmla="*/ 10 h 25"/>
                <a:gd name="T30" fmla="*/ 1 w 23"/>
                <a:gd name="T31" fmla="*/ 10 h 25"/>
                <a:gd name="T32" fmla="*/ 1 w 23"/>
                <a:gd name="T33" fmla="*/ 10 h 25"/>
                <a:gd name="T34" fmla="*/ 1 w 23"/>
                <a:gd name="T35" fmla="*/ 11 h 25"/>
                <a:gd name="T36" fmla="*/ 1 w 23"/>
                <a:gd name="T37" fmla="*/ 13 h 25"/>
                <a:gd name="T38" fmla="*/ 0 w 23"/>
                <a:gd name="T39" fmla="*/ 14 h 25"/>
                <a:gd name="T40" fmla="*/ 0 w 23"/>
                <a:gd name="T41" fmla="*/ 15 h 25"/>
                <a:gd name="T42" fmla="*/ 0 w 23"/>
                <a:gd name="T43" fmla="*/ 15 h 25"/>
                <a:gd name="T44" fmla="*/ 0 w 23"/>
                <a:gd name="T45" fmla="*/ 17 h 25"/>
                <a:gd name="T46" fmla="*/ 1 w 23"/>
                <a:gd name="T47" fmla="*/ 20 h 25"/>
                <a:gd name="T48" fmla="*/ 1 w 23"/>
                <a:gd name="T49" fmla="*/ 21 h 25"/>
                <a:gd name="T50" fmla="*/ 2 w 23"/>
                <a:gd name="T51" fmla="*/ 22 h 25"/>
                <a:gd name="T52" fmla="*/ 2 w 23"/>
                <a:gd name="T53" fmla="*/ 22 h 25"/>
                <a:gd name="T54" fmla="*/ 3 w 23"/>
                <a:gd name="T55" fmla="*/ 24 h 25"/>
                <a:gd name="T56" fmla="*/ 4 w 23"/>
                <a:gd name="T57" fmla="*/ 24 h 25"/>
                <a:gd name="T58" fmla="*/ 6 w 23"/>
                <a:gd name="T59" fmla="*/ 25 h 25"/>
                <a:gd name="T60" fmla="*/ 8 w 23"/>
                <a:gd name="T61" fmla="*/ 25 h 25"/>
                <a:gd name="T62" fmla="*/ 8 w 23"/>
                <a:gd name="T63" fmla="*/ 25 h 25"/>
                <a:gd name="T64" fmla="*/ 10 w 23"/>
                <a:gd name="T65" fmla="*/ 25 h 25"/>
                <a:gd name="T66" fmla="*/ 12 w 23"/>
                <a:gd name="T67" fmla="*/ 24 h 25"/>
                <a:gd name="T68" fmla="*/ 14 w 23"/>
                <a:gd name="T69" fmla="*/ 24 h 25"/>
                <a:gd name="T70" fmla="*/ 16 w 23"/>
                <a:gd name="T71" fmla="*/ 22 h 25"/>
                <a:gd name="T72" fmla="*/ 16 w 23"/>
                <a:gd name="T73" fmla="*/ 22 h 25"/>
                <a:gd name="T74" fmla="*/ 17 w 23"/>
                <a:gd name="T75" fmla="*/ 21 h 25"/>
                <a:gd name="T76" fmla="*/ 19 w 23"/>
                <a:gd name="T77" fmla="*/ 20 h 25"/>
                <a:gd name="T78" fmla="*/ 20 w 23"/>
                <a:gd name="T79" fmla="*/ 17 h 25"/>
                <a:gd name="T80" fmla="*/ 21 w 23"/>
                <a:gd name="T81" fmla="*/ 15 h 25"/>
                <a:gd name="T82" fmla="*/ 21 w 23"/>
                <a:gd name="T83" fmla="*/ 15 h 25"/>
                <a:gd name="T84" fmla="*/ 21 w 23"/>
                <a:gd name="T85" fmla="*/ 13 h 25"/>
                <a:gd name="T86" fmla="*/ 22 w 23"/>
                <a:gd name="T87" fmla="*/ 10 h 25"/>
                <a:gd name="T88" fmla="*/ 22 w 23"/>
                <a:gd name="T89" fmla="*/ 7 h 25"/>
                <a:gd name="T90" fmla="*/ 22 w 23"/>
                <a:gd name="T91" fmla="*/ 4 h 25"/>
                <a:gd name="T92" fmla="*/ 23 w 23"/>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25">
                  <a:moveTo>
                    <a:pt x="23" y="0"/>
                  </a:moveTo>
                  <a:lnTo>
                    <a:pt x="23" y="0"/>
                  </a:lnTo>
                  <a:lnTo>
                    <a:pt x="20" y="1"/>
                  </a:lnTo>
                  <a:lnTo>
                    <a:pt x="17"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6" y="22"/>
                  </a:lnTo>
                  <a:lnTo>
                    <a:pt x="16" y="22"/>
                  </a:lnTo>
                  <a:lnTo>
                    <a:pt x="17" y="21"/>
                  </a:lnTo>
                  <a:lnTo>
                    <a:pt x="19" y="20"/>
                  </a:lnTo>
                  <a:lnTo>
                    <a:pt x="20" y="17"/>
                  </a:lnTo>
                  <a:lnTo>
                    <a:pt x="21" y="15"/>
                  </a:lnTo>
                  <a:lnTo>
                    <a:pt x="21" y="15"/>
                  </a:lnTo>
                  <a:lnTo>
                    <a:pt x="21" y="13"/>
                  </a:lnTo>
                  <a:lnTo>
                    <a:pt x="22" y="10"/>
                  </a:lnTo>
                  <a:lnTo>
                    <a:pt x="22" y="7"/>
                  </a:lnTo>
                  <a:lnTo>
                    <a:pt x="22" y="4"/>
                  </a:lnTo>
                  <a:lnTo>
                    <a:pt x="23"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Rectangle 82"/>
            <p:cNvSpPr>
              <a:spLocks noChangeArrowheads="1"/>
            </p:cNvSpPr>
            <p:nvPr/>
          </p:nvSpPr>
          <p:spPr bwMode="auto">
            <a:xfrm>
              <a:off x="5075" y="327"/>
              <a:ext cx="4" cy="56"/>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p:cNvSpPr>
            <p:nvPr/>
          </p:nvSpPr>
          <p:spPr bwMode="auto">
            <a:xfrm>
              <a:off x="5097" y="327"/>
              <a:ext cx="26" cy="56"/>
            </a:xfrm>
            <a:custGeom>
              <a:avLst/>
              <a:gdLst>
                <a:gd name="T0" fmla="*/ 0 w 52"/>
                <a:gd name="T1" fmla="*/ 0 h 113"/>
                <a:gd name="T2" fmla="*/ 26 w 52"/>
                <a:gd name="T3" fmla="*/ 0 h 113"/>
                <a:gd name="T4" fmla="*/ 33 w 52"/>
                <a:gd name="T5" fmla="*/ 1 h 113"/>
                <a:gd name="T6" fmla="*/ 37 w 52"/>
                <a:gd name="T7" fmla="*/ 3 h 113"/>
                <a:gd name="T8" fmla="*/ 39 w 52"/>
                <a:gd name="T9" fmla="*/ 6 h 113"/>
                <a:gd name="T10" fmla="*/ 43 w 52"/>
                <a:gd name="T11" fmla="*/ 11 h 113"/>
                <a:gd name="T12" fmla="*/ 44 w 52"/>
                <a:gd name="T13" fmla="*/ 14 h 113"/>
                <a:gd name="T14" fmla="*/ 46 w 52"/>
                <a:gd name="T15" fmla="*/ 22 h 113"/>
                <a:gd name="T16" fmla="*/ 47 w 52"/>
                <a:gd name="T17" fmla="*/ 32 h 113"/>
                <a:gd name="T18" fmla="*/ 47 w 52"/>
                <a:gd name="T19" fmla="*/ 38 h 113"/>
                <a:gd name="T20" fmla="*/ 45 w 52"/>
                <a:gd name="T21" fmla="*/ 47 h 113"/>
                <a:gd name="T22" fmla="*/ 44 w 52"/>
                <a:gd name="T23" fmla="*/ 51 h 113"/>
                <a:gd name="T24" fmla="*/ 38 w 52"/>
                <a:gd name="T25" fmla="*/ 58 h 113"/>
                <a:gd name="T26" fmla="*/ 30 w 52"/>
                <a:gd name="T27" fmla="*/ 61 h 113"/>
                <a:gd name="T28" fmla="*/ 31 w 52"/>
                <a:gd name="T29" fmla="*/ 63 h 113"/>
                <a:gd name="T30" fmla="*/ 34 w 52"/>
                <a:gd name="T31" fmla="*/ 67 h 113"/>
                <a:gd name="T32" fmla="*/ 35 w 52"/>
                <a:gd name="T33" fmla="*/ 68 h 113"/>
                <a:gd name="T34" fmla="*/ 38 w 52"/>
                <a:gd name="T35" fmla="*/ 74 h 113"/>
                <a:gd name="T36" fmla="*/ 41 w 52"/>
                <a:gd name="T37" fmla="*/ 82 h 113"/>
                <a:gd name="T38" fmla="*/ 42 w 52"/>
                <a:gd name="T39" fmla="*/ 113 h 113"/>
                <a:gd name="T40" fmla="*/ 34 w 52"/>
                <a:gd name="T41" fmla="*/ 90 h 113"/>
                <a:gd name="T42" fmla="*/ 31 w 52"/>
                <a:gd name="T43" fmla="*/ 81 h 113"/>
                <a:gd name="T44" fmla="*/ 29 w 52"/>
                <a:gd name="T45" fmla="*/ 74 h 113"/>
                <a:gd name="T46" fmla="*/ 28 w 52"/>
                <a:gd name="T47" fmla="*/ 71 h 113"/>
                <a:gd name="T48" fmla="*/ 26 w 52"/>
                <a:gd name="T49" fmla="*/ 67 h 113"/>
                <a:gd name="T50" fmla="*/ 25 w 52"/>
                <a:gd name="T51" fmla="*/ 67 h 113"/>
                <a:gd name="T52" fmla="*/ 23 w 52"/>
                <a:gd name="T53" fmla="*/ 65 h 113"/>
                <a:gd name="T54" fmla="*/ 21 w 52"/>
                <a:gd name="T55" fmla="*/ 64 h 113"/>
                <a:gd name="T56" fmla="*/ 21 w 52"/>
                <a:gd name="T57" fmla="*/ 64 h 113"/>
                <a:gd name="T58" fmla="*/ 18 w 52"/>
                <a:gd name="T59" fmla="*/ 63 h 113"/>
                <a:gd name="T60" fmla="*/ 8 w 52"/>
                <a:gd name="T61" fmla="*/ 63 h 113"/>
                <a:gd name="T62" fmla="*/ 0 w 52"/>
                <a:gd name="T6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13">
                  <a:moveTo>
                    <a:pt x="0" y="113"/>
                  </a:moveTo>
                  <a:lnTo>
                    <a:pt x="0" y="0"/>
                  </a:lnTo>
                  <a:lnTo>
                    <a:pt x="26" y="0"/>
                  </a:lnTo>
                  <a:lnTo>
                    <a:pt x="26" y="0"/>
                  </a:lnTo>
                  <a:lnTo>
                    <a:pt x="30" y="0"/>
                  </a:lnTo>
                  <a:lnTo>
                    <a:pt x="33" y="1"/>
                  </a:lnTo>
                  <a:lnTo>
                    <a:pt x="35" y="1"/>
                  </a:lnTo>
                  <a:lnTo>
                    <a:pt x="37" y="3"/>
                  </a:lnTo>
                  <a:lnTo>
                    <a:pt x="37" y="3"/>
                  </a:lnTo>
                  <a:lnTo>
                    <a:pt x="39" y="6"/>
                  </a:lnTo>
                  <a:lnTo>
                    <a:pt x="41" y="8"/>
                  </a:lnTo>
                  <a:lnTo>
                    <a:pt x="43" y="11"/>
                  </a:lnTo>
                  <a:lnTo>
                    <a:pt x="44" y="14"/>
                  </a:lnTo>
                  <a:lnTo>
                    <a:pt x="44" y="14"/>
                  </a:lnTo>
                  <a:lnTo>
                    <a:pt x="45" y="18"/>
                  </a:lnTo>
                  <a:lnTo>
                    <a:pt x="46" y="22"/>
                  </a:lnTo>
                  <a:lnTo>
                    <a:pt x="47" y="28"/>
                  </a:lnTo>
                  <a:lnTo>
                    <a:pt x="47" y="32"/>
                  </a:lnTo>
                  <a:lnTo>
                    <a:pt x="47" y="32"/>
                  </a:lnTo>
                  <a:lnTo>
                    <a:pt x="47" y="38"/>
                  </a:lnTo>
                  <a:lnTo>
                    <a:pt x="46" y="42"/>
                  </a:lnTo>
                  <a:lnTo>
                    <a:pt x="45" y="47"/>
                  </a:lnTo>
                  <a:lnTo>
                    <a:pt x="44" y="51"/>
                  </a:lnTo>
                  <a:lnTo>
                    <a:pt x="44" y="51"/>
                  </a:lnTo>
                  <a:lnTo>
                    <a:pt x="41" y="56"/>
                  </a:lnTo>
                  <a:lnTo>
                    <a:pt x="38" y="58"/>
                  </a:lnTo>
                  <a:lnTo>
                    <a:pt x="34" y="60"/>
                  </a:lnTo>
                  <a:lnTo>
                    <a:pt x="30" y="61"/>
                  </a:lnTo>
                  <a:lnTo>
                    <a:pt x="30" y="61"/>
                  </a:lnTo>
                  <a:lnTo>
                    <a:pt x="31" y="63"/>
                  </a:lnTo>
                  <a:lnTo>
                    <a:pt x="33" y="65"/>
                  </a:lnTo>
                  <a:lnTo>
                    <a:pt x="34" y="67"/>
                  </a:lnTo>
                  <a:lnTo>
                    <a:pt x="35" y="68"/>
                  </a:lnTo>
                  <a:lnTo>
                    <a:pt x="35" y="68"/>
                  </a:lnTo>
                  <a:lnTo>
                    <a:pt x="37" y="71"/>
                  </a:lnTo>
                  <a:lnTo>
                    <a:pt x="38" y="74"/>
                  </a:lnTo>
                  <a:lnTo>
                    <a:pt x="40" y="78"/>
                  </a:lnTo>
                  <a:lnTo>
                    <a:pt x="41" y="82"/>
                  </a:lnTo>
                  <a:lnTo>
                    <a:pt x="52" y="113"/>
                  </a:lnTo>
                  <a:lnTo>
                    <a:pt x="42" y="113"/>
                  </a:lnTo>
                  <a:lnTo>
                    <a:pt x="34" y="90"/>
                  </a:lnTo>
                  <a:lnTo>
                    <a:pt x="34" y="90"/>
                  </a:lnTo>
                  <a:lnTo>
                    <a:pt x="33" y="85"/>
                  </a:lnTo>
                  <a:lnTo>
                    <a:pt x="31" y="81"/>
                  </a:lnTo>
                  <a:lnTo>
                    <a:pt x="30" y="76"/>
                  </a:lnTo>
                  <a:lnTo>
                    <a:pt x="29" y="74"/>
                  </a:lnTo>
                  <a:lnTo>
                    <a:pt x="29" y="74"/>
                  </a:lnTo>
                  <a:lnTo>
                    <a:pt x="28" y="71"/>
                  </a:lnTo>
                  <a:lnTo>
                    <a:pt x="27" y="70"/>
                  </a:lnTo>
                  <a:lnTo>
                    <a:pt x="26" y="67"/>
                  </a:lnTo>
                  <a:lnTo>
                    <a:pt x="25" y="67"/>
                  </a:lnTo>
                  <a:lnTo>
                    <a:pt x="25" y="67"/>
                  </a:lnTo>
                  <a:lnTo>
                    <a:pt x="24" y="65"/>
                  </a:lnTo>
                  <a:lnTo>
                    <a:pt x="23" y="65"/>
                  </a:lnTo>
                  <a:lnTo>
                    <a:pt x="22" y="64"/>
                  </a:lnTo>
                  <a:lnTo>
                    <a:pt x="21" y="64"/>
                  </a:lnTo>
                  <a:lnTo>
                    <a:pt x="21" y="64"/>
                  </a:lnTo>
                  <a:lnTo>
                    <a:pt x="21" y="64"/>
                  </a:lnTo>
                  <a:lnTo>
                    <a:pt x="19" y="63"/>
                  </a:lnTo>
                  <a:lnTo>
                    <a:pt x="18" y="63"/>
                  </a:lnTo>
                  <a:lnTo>
                    <a:pt x="17" y="63"/>
                  </a:lnTo>
                  <a:lnTo>
                    <a:pt x="8" y="63"/>
                  </a:lnTo>
                  <a:lnTo>
                    <a:pt x="8" y="113"/>
                  </a:lnTo>
                  <a:lnTo>
                    <a:pt x="0" y="11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84"/>
            <p:cNvSpPr>
              <a:spLocks/>
            </p:cNvSpPr>
            <p:nvPr/>
          </p:nvSpPr>
          <p:spPr bwMode="auto">
            <a:xfrm>
              <a:off x="5101" y="334"/>
              <a:ext cx="16" cy="17"/>
            </a:xfrm>
            <a:custGeom>
              <a:avLst/>
              <a:gdLst>
                <a:gd name="T0" fmla="*/ 0 w 31"/>
                <a:gd name="T1" fmla="*/ 35 h 35"/>
                <a:gd name="T2" fmla="*/ 16 w 31"/>
                <a:gd name="T3" fmla="*/ 35 h 35"/>
                <a:gd name="T4" fmla="*/ 16 w 31"/>
                <a:gd name="T5" fmla="*/ 35 h 35"/>
                <a:gd name="T6" fmla="*/ 18 w 31"/>
                <a:gd name="T7" fmla="*/ 35 h 35"/>
                <a:gd name="T8" fmla="*/ 21 w 31"/>
                <a:gd name="T9" fmla="*/ 33 h 35"/>
                <a:gd name="T10" fmla="*/ 23 w 31"/>
                <a:gd name="T11" fmla="*/ 33 h 35"/>
                <a:gd name="T12" fmla="*/ 24 w 31"/>
                <a:gd name="T13" fmla="*/ 33 h 35"/>
                <a:gd name="T14" fmla="*/ 24 w 31"/>
                <a:gd name="T15" fmla="*/ 33 h 35"/>
                <a:gd name="T16" fmla="*/ 25 w 31"/>
                <a:gd name="T17" fmla="*/ 33 h 35"/>
                <a:gd name="T18" fmla="*/ 27 w 31"/>
                <a:gd name="T19" fmla="*/ 32 h 35"/>
                <a:gd name="T20" fmla="*/ 28 w 31"/>
                <a:gd name="T21" fmla="*/ 29 h 35"/>
                <a:gd name="T22" fmla="*/ 29 w 31"/>
                <a:gd name="T23" fmla="*/ 28 h 35"/>
                <a:gd name="T24" fmla="*/ 29 w 31"/>
                <a:gd name="T25" fmla="*/ 28 h 35"/>
                <a:gd name="T26" fmla="*/ 30 w 31"/>
                <a:gd name="T27" fmla="*/ 25 h 35"/>
                <a:gd name="T28" fmla="*/ 30 w 31"/>
                <a:gd name="T29" fmla="*/ 22 h 35"/>
                <a:gd name="T30" fmla="*/ 31 w 31"/>
                <a:gd name="T31" fmla="*/ 21 h 35"/>
                <a:gd name="T32" fmla="*/ 31 w 31"/>
                <a:gd name="T33" fmla="*/ 18 h 35"/>
                <a:gd name="T34" fmla="*/ 31 w 31"/>
                <a:gd name="T35" fmla="*/ 18 h 35"/>
                <a:gd name="T36" fmla="*/ 31 w 31"/>
                <a:gd name="T37" fmla="*/ 14 h 35"/>
                <a:gd name="T38" fmla="*/ 30 w 31"/>
                <a:gd name="T39" fmla="*/ 11 h 35"/>
                <a:gd name="T40" fmla="*/ 29 w 31"/>
                <a:gd name="T41" fmla="*/ 8 h 35"/>
                <a:gd name="T42" fmla="*/ 28 w 31"/>
                <a:gd name="T43" fmla="*/ 5 h 35"/>
                <a:gd name="T44" fmla="*/ 28 w 31"/>
                <a:gd name="T45" fmla="*/ 5 h 35"/>
                <a:gd name="T46" fmla="*/ 26 w 31"/>
                <a:gd name="T47" fmla="*/ 4 h 35"/>
                <a:gd name="T48" fmla="*/ 24 w 31"/>
                <a:gd name="T49" fmla="*/ 1 h 35"/>
                <a:gd name="T50" fmla="*/ 21 w 31"/>
                <a:gd name="T51" fmla="*/ 0 h 35"/>
                <a:gd name="T52" fmla="*/ 19 w 31"/>
                <a:gd name="T53" fmla="*/ 0 h 35"/>
                <a:gd name="T54" fmla="*/ 0 w 31"/>
                <a:gd name="T55" fmla="*/ 0 h 35"/>
                <a:gd name="T56" fmla="*/ 0 w 31"/>
                <a:gd name="T5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35">
                  <a:moveTo>
                    <a:pt x="0" y="35"/>
                  </a:moveTo>
                  <a:lnTo>
                    <a:pt x="16" y="35"/>
                  </a:lnTo>
                  <a:lnTo>
                    <a:pt x="16" y="35"/>
                  </a:lnTo>
                  <a:lnTo>
                    <a:pt x="18" y="35"/>
                  </a:lnTo>
                  <a:lnTo>
                    <a:pt x="21" y="33"/>
                  </a:lnTo>
                  <a:lnTo>
                    <a:pt x="23" y="33"/>
                  </a:lnTo>
                  <a:lnTo>
                    <a:pt x="24" y="33"/>
                  </a:lnTo>
                  <a:lnTo>
                    <a:pt x="24" y="33"/>
                  </a:lnTo>
                  <a:lnTo>
                    <a:pt x="25" y="33"/>
                  </a:lnTo>
                  <a:lnTo>
                    <a:pt x="27" y="32"/>
                  </a:lnTo>
                  <a:lnTo>
                    <a:pt x="28" y="29"/>
                  </a:lnTo>
                  <a:lnTo>
                    <a:pt x="29" y="28"/>
                  </a:lnTo>
                  <a:lnTo>
                    <a:pt x="29" y="28"/>
                  </a:lnTo>
                  <a:lnTo>
                    <a:pt x="30" y="25"/>
                  </a:lnTo>
                  <a:lnTo>
                    <a:pt x="30" y="22"/>
                  </a:lnTo>
                  <a:lnTo>
                    <a:pt x="31" y="21"/>
                  </a:lnTo>
                  <a:lnTo>
                    <a:pt x="31" y="18"/>
                  </a:lnTo>
                  <a:lnTo>
                    <a:pt x="31" y="18"/>
                  </a:lnTo>
                  <a:lnTo>
                    <a:pt x="31" y="14"/>
                  </a:lnTo>
                  <a:lnTo>
                    <a:pt x="30" y="11"/>
                  </a:lnTo>
                  <a:lnTo>
                    <a:pt x="29" y="8"/>
                  </a:lnTo>
                  <a:lnTo>
                    <a:pt x="28" y="5"/>
                  </a:lnTo>
                  <a:lnTo>
                    <a:pt x="28" y="5"/>
                  </a:lnTo>
                  <a:lnTo>
                    <a:pt x="26" y="4"/>
                  </a:lnTo>
                  <a:lnTo>
                    <a:pt x="24" y="1"/>
                  </a:lnTo>
                  <a:lnTo>
                    <a:pt x="21" y="0"/>
                  </a:lnTo>
                  <a:lnTo>
                    <a:pt x="19" y="0"/>
                  </a:lnTo>
                  <a:lnTo>
                    <a:pt x="0" y="0"/>
                  </a:lnTo>
                  <a:lnTo>
                    <a:pt x="0" y="35"/>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85"/>
            <p:cNvSpPr>
              <a:spLocks/>
            </p:cNvSpPr>
            <p:nvPr/>
          </p:nvSpPr>
          <p:spPr bwMode="auto">
            <a:xfrm>
              <a:off x="5125"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10 w 42"/>
                <a:gd name="T15" fmla="*/ 79 h 85"/>
                <a:gd name="T16" fmla="*/ 7 w 42"/>
                <a:gd name="T17" fmla="*/ 75 h 85"/>
                <a:gd name="T18" fmla="*/ 2 w 42"/>
                <a:gd name="T19" fmla="*/ 61 h 85"/>
                <a:gd name="T20" fmla="*/ 0 w 42"/>
                <a:gd name="T21" fmla="*/ 43 h 85"/>
                <a:gd name="T22" fmla="*/ 0 w 42"/>
                <a:gd name="T23" fmla="*/ 34 h 85"/>
                <a:gd name="T24" fmla="*/ 3 w 42"/>
                <a:gd name="T25" fmla="*/ 18 h 85"/>
                <a:gd name="T26" fmla="*/ 6 w 42"/>
                <a:gd name="T27" fmla="*/ 13 h 85"/>
                <a:gd name="T28" fmla="*/ 13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9 w 42"/>
                <a:gd name="T47" fmla="*/ 46 h 85"/>
                <a:gd name="T48" fmla="*/ 9 w 42"/>
                <a:gd name="T49" fmla="*/ 52 h 85"/>
                <a:gd name="T50" fmla="*/ 11 w 42"/>
                <a:gd name="T51" fmla="*/ 61 h 85"/>
                <a:gd name="T52" fmla="*/ 12 w 42"/>
                <a:gd name="T53" fmla="*/ 64 h 85"/>
                <a:gd name="T54" fmla="*/ 16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3" y="82"/>
                  </a:lnTo>
                  <a:lnTo>
                    <a:pt x="10" y="79"/>
                  </a:lnTo>
                  <a:lnTo>
                    <a:pt x="7" y="75"/>
                  </a:lnTo>
                  <a:lnTo>
                    <a:pt x="7" y="75"/>
                  </a:lnTo>
                  <a:lnTo>
                    <a:pt x="3" y="70"/>
                  </a:lnTo>
                  <a:lnTo>
                    <a:pt x="2" y="61"/>
                  </a:lnTo>
                  <a:lnTo>
                    <a:pt x="0" y="53"/>
                  </a:lnTo>
                  <a:lnTo>
                    <a:pt x="0" y="43"/>
                  </a:lnTo>
                  <a:lnTo>
                    <a:pt x="0" y="43"/>
                  </a:lnTo>
                  <a:lnTo>
                    <a:pt x="0" y="34"/>
                  </a:lnTo>
                  <a:lnTo>
                    <a:pt x="1" y="25"/>
                  </a:lnTo>
                  <a:lnTo>
                    <a:pt x="3" y="18"/>
                  </a:lnTo>
                  <a:lnTo>
                    <a:pt x="6" y="13"/>
                  </a:lnTo>
                  <a:lnTo>
                    <a:pt x="6" y="13"/>
                  </a:lnTo>
                  <a:lnTo>
                    <a:pt x="9" y="7"/>
                  </a:lnTo>
                  <a:lnTo>
                    <a:pt x="13"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9" y="46"/>
                  </a:lnTo>
                  <a:lnTo>
                    <a:pt x="9" y="46"/>
                  </a:lnTo>
                  <a:lnTo>
                    <a:pt x="9" y="52"/>
                  </a:lnTo>
                  <a:lnTo>
                    <a:pt x="10" y="57"/>
                  </a:lnTo>
                  <a:lnTo>
                    <a:pt x="11" y="61"/>
                  </a:lnTo>
                  <a:lnTo>
                    <a:pt x="12" y="64"/>
                  </a:lnTo>
                  <a:lnTo>
                    <a:pt x="12" y="64"/>
                  </a:lnTo>
                  <a:lnTo>
                    <a:pt x="14" y="67"/>
                  </a:lnTo>
                  <a:lnTo>
                    <a:pt x="16"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86"/>
            <p:cNvSpPr>
              <a:spLocks/>
            </p:cNvSpPr>
            <p:nvPr/>
          </p:nvSpPr>
          <p:spPr bwMode="auto">
            <a:xfrm>
              <a:off x="5129" y="349"/>
              <a:ext cx="13"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87"/>
            <p:cNvSpPr>
              <a:spLocks/>
            </p:cNvSpPr>
            <p:nvPr/>
          </p:nvSpPr>
          <p:spPr bwMode="auto">
            <a:xfrm>
              <a:off x="5149" y="342"/>
              <a:ext cx="18" cy="42"/>
            </a:xfrm>
            <a:custGeom>
              <a:avLst/>
              <a:gdLst>
                <a:gd name="T0" fmla="*/ 8 w 37"/>
                <a:gd name="T1" fmla="*/ 57 h 85"/>
                <a:gd name="T2" fmla="*/ 9 w 37"/>
                <a:gd name="T3" fmla="*/ 66 h 85"/>
                <a:gd name="T4" fmla="*/ 12 w 37"/>
                <a:gd name="T5" fmla="*/ 68 h 85"/>
                <a:gd name="T6" fmla="*/ 18 w 37"/>
                <a:gd name="T7" fmla="*/ 71 h 85"/>
                <a:gd name="T8" fmla="*/ 23 w 37"/>
                <a:gd name="T9" fmla="*/ 70 h 85"/>
                <a:gd name="T10" fmla="*/ 27 w 37"/>
                <a:gd name="T11" fmla="*/ 68 h 85"/>
                <a:gd name="T12" fmla="*/ 30 w 37"/>
                <a:gd name="T13" fmla="*/ 63 h 85"/>
                <a:gd name="T14" fmla="*/ 30 w 37"/>
                <a:gd name="T15" fmla="*/ 60 h 85"/>
                <a:gd name="T16" fmla="*/ 27 w 37"/>
                <a:gd name="T17" fmla="*/ 54 h 85"/>
                <a:gd name="T18" fmla="*/ 23 w 37"/>
                <a:gd name="T19" fmla="*/ 53 h 85"/>
                <a:gd name="T20" fmla="*/ 18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5 w 37"/>
                <a:gd name="T43" fmla="*/ 0 h 85"/>
                <a:gd name="T44" fmla="*/ 18 w 37"/>
                <a:gd name="T45" fmla="*/ 0 h 85"/>
                <a:gd name="T46" fmla="*/ 26 w 37"/>
                <a:gd name="T47" fmla="*/ 3 h 85"/>
                <a:gd name="T48" fmla="*/ 30 w 37"/>
                <a:gd name="T49" fmla="*/ 7 h 85"/>
                <a:gd name="T50" fmla="*/ 32 w 37"/>
                <a:gd name="T51" fmla="*/ 11 h 85"/>
                <a:gd name="T52" fmla="*/ 35 w 37"/>
                <a:gd name="T53" fmla="*/ 21 h 85"/>
                <a:gd name="T54" fmla="*/ 28 w 37"/>
                <a:gd name="T55" fmla="*/ 25 h 85"/>
                <a:gd name="T56" fmla="*/ 26 w 37"/>
                <a:gd name="T57" fmla="*/ 20 h 85"/>
                <a:gd name="T58" fmla="*/ 22 w 37"/>
                <a:gd name="T59" fmla="*/ 17 h 85"/>
                <a:gd name="T60" fmla="*/ 17 w 37"/>
                <a:gd name="T61" fmla="*/ 14 h 85"/>
                <a:gd name="T62" fmla="*/ 13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6 w 37"/>
                <a:gd name="T77" fmla="*/ 32 h 85"/>
                <a:gd name="T78" fmla="*/ 21 w 37"/>
                <a:gd name="T79" fmla="*/ 35 h 85"/>
                <a:gd name="T80" fmla="*/ 29 w 37"/>
                <a:gd name="T81" fmla="*/ 39 h 85"/>
                <a:gd name="T82" fmla="*/ 33 w 37"/>
                <a:gd name="T83" fmla="*/ 42 h 85"/>
                <a:gd name="T84" fmla="*/ 35 w 37"/>
                <a:gd name="T85" fmla="*/ 46 h 85"/>
                <a:gd name="T86" fmla="*/ 37 w 37"/>
                <a:gd name="T87" fmla="*/ 56 h 85"/>
                <a:gd name="T88" fmla="*/ 37 w 37"/>
                <a:gd name="T89" fmla="*/ 63 h 85"/>
                <a:gd name="T90" fmla="*/ 35 w 37"/>
                <a:gd name="T91" fmla="*/ 72 h 85"/>
                <a:gd name="T92" fmla="*/ 33 w 37"/>
                <a:gd name="T93" fmla="*/ 78 h 85"/>
                <a:gd name="T94" fmla="*/ 29 w 37"/>
                <a:gd name="T95" fmla="*/ 82 h 85"/>
                <a:gd name="T96" fmla="*/ 21 w 37"/>
                <a:gd name="T97" fmla="*/ 85 h 85"/>
                <a:gd name="T98" fmla="*/ 14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4" y="70"/>
                  </a:lnTo>
                  <a:lnTo>
                    <a:pt x="16" y="71"/>
                  </a:lnTo>
                  <a:lnTo>
                    <a:pt x="18" y="71"/>
                  </a:lnTo>
                  <a:lnTo>
                    <a:pt x="18" y="71"/>
                  </a:lnTo>
                  <a:lnTo>
                    <a:pt x="21" y="71"/>
                  </a:lnTo>
                  <a:lnTo>
                    <a:pt x="23" y="70"/>
                  </a:lnTo>
                  <a:lnTo>
                    <a:pt x="26" y="70"/>
                  </a:lnTo>
                  <a:lnTo>
                    <a:pt x="27" y="68"/>
                  </a:lnTo>
                  <a:lnTo>
                    <a:pt x="27" y="68"/>
                  </a:lnTo>
                  <a:lnTo>
                    <a:pt x="28" y="67"/>
                  </a:lnTo>
                  <a:lnTo>
                    <a:pt x="29" y="66"/>
                  </a:lnTo>
                  <a:lnTo>
                    <a:pt x="30" y="63"/>
                  </a:lnTo>
                  <a:lnTo>
                    <a:pt x="30" y="61"/>
                  </a:lnTo>
                  <a:lnTo>
                    <a:pt x="30" y="61"/>
                  </a:lnTo>
                  <a:lnTo>
                    <a:pt x="30" y="60"/>
                  </a:lnTo>
                  <a:lnTo>
                    <a:pt x="29" y="57"/>
                  </a:lnTo>
                  <a:lnTo>
                    <a:pt x="28" y="56"/>
                  </a:lnTo>
                  <a:lnTo>
                    <a:pt x="27" y="54"/>
                  </a:lnTo>
                  <a:lnTo>
                    <a:pt x="27" y="54"/>
                  </a:lnTo>
                  <a:lnTo>
                    <a:pt x="26" y="54"/>
                  </a:lnTo>
                  <a:lnTo>
                    <a:pt x="23" y="53"/>
                  </a:lnTo>
                  <a:lnTo>
                    <a:pt x="21" y="52"/>
                  </a:lnTo>
                  <a:lnTo>
                    <a:pt x="18" y="50"/>
                  </a:lnTo>
                  <a:lnTo>
                    <a:pt x="18" y="50"/>
                  </a:lnTo>
                  <a:lnTo>
                    <a:pt x="14"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3" y="2"/>
                  </a:lnTo>
                  <a:lnTo>
                    <a:pt x="15" y="0"/>
                  </a:lnTo>
                  <a:lnTo>
                    <a:pt x="16" y="0"/>
                  </a:lnTo>
                  <a:lnTo>
                    <a:pt x="16" y="0"/>
                  </a:lnTo>
                  <a:lnTo>
                    <a:pt x="18" y="0"/>
                  </a:lnTo>
                  <a:lnTo>
                    <a:pt x="21" y="2"/>
                  </a:lnTo>
                  <a:lnTo>
                    <a:pt x="23" y="2"/>
                  </a:lnTo>
                  <a:lnTo>
                    <a:pt x="26" y="3"/>
                  </a:lnTo>
                  <a:lnTo>
                    <a:pt x="26" y="3"/>
                  </a:lnTo>
                  <a:lnTo>
                    <a:pt x="28" y="4"/>
                  </a:lnTo>
                  <a:lnTo>
                    <a:pt x="30" y="7"/>
                  </a:lnTo>
                  <a:lnTo>
                    <a:pt x="31" y="9"/>
                  </a:lnTo>
                  <a:lnTo>
                    <a:pt x="32" y="11"/>
                  </a:lnTo>
                  <a:lnTo>
                    <a:pt x="32" y="11"/>
                  </a:lnTo>
                  <a:lnTo>
                    <a:pt x="33" y="14"/>
                  </a:lnTo>
                  <a:lnTo>
                    <a:pt x="34" y="17"/>
                  </a:lnTo>
                  <a:lnTo>
                    <a:pt x="35" y="21"/>
                  </a:lnTo>
                  <a:lnTo>
                    <a:pt x="35" y="24"/>
                  </a:lnTo>
                  <a:lnTo>
                    <a:pt x="28" y="25"/>
                  </a:lnTo>
                  <a:lnTo>
                    <a:pt x="28" y="25"/>
                  </a:lnTo>
                  <a:lnTo>
                    <a:pt x="28" y="24"/>
                  </a:lnTo>
                  <a:lnTo>
                    <a:pt x="27" y="21"/>
                  </a:lnTo>
                  <a:lnTo>
                    <a:pt x="26" y="20"/>
                  </a:lnTo>
                  <a:lnTo>
                    <a:pt x="25" y="18"/>
                  </a:lnTo>
                  <a:lnTo>
                    <a:pt x="25" y="18"/>
                  </a:lnTo>
                  <a:lnTo>
                    <a:pt x="22" y="17"/>
                  </a:lnTo>
                  <a:lnTo>
                    <a:pt x="21" y="15"/>
                  </a:lnTo>
                  <a:lnTo>
                    <a:pt x="19" y="14"/>
                  </a:lnTo>
                  <a:lnTo>
                    <a:pt x="17" y="14"/>
                  </a:lnTo>
                  <a:lnTo>
                    <a:pt x="17" y="14"/>
                  </a:lnTo>
                  <a:lnTo>
                    <a:pt x="15" y="14"/>
                  </a:lnTo>
                  <a:lnTo>
                    <a:pt x="13"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4" y="32"/>
                  </a:lnTo>
                  <a:lnTo>
                    <a:pt x="16" y="32"/>
                  </a:lnTo>
                  <a:lnTo>
                    <a:pt x="18" y="34"/>
                  </a:lnTo>
                  <a:lnTo>
                    <a:pt x="18" y="34"/>
                  </a:lnTo>
                  <a:lnTo>
                    <a:pt x="21" y="35"/>
                  </a:lnTo>
                  <a:lnTo>
                    <a:pt x="25" y="38"/>
                  </a:lnTo>
                  <a:lnTo>
                    <a:pt x="28" y="39"/>
                  </a:lnTo>
                  <a:lnTo>
                    <a:pt x="29" y="39"/>
                  </a:lnTo>
                  <a:lnTo>
                    <a:pt x="29" y="39"/>
                  </a:lnTo>
                  <a:lnTo>
                    <a:pt x="31" y="41"/>
                  </a:lnTo>
                  <a:lnTo>
                    <a:pt x="33" y="42"/>
                  </a:lnTo>
                  <a:lnTo>
                    <a:pt x="34" y="45"/>
                  </a:lnTo>
                  <a:lnTo>
                    <a:pt x="35" y="46"/>
                  </a:lnTo>
                  <a:lnTo>
                    <a:pt x="35" y="46"/>
                  </a:lnTo>
                  <a:lnTo>
                    <a:pt x="36" y="49"/>
                  </a:lnTo>
                  <a:lnTo>
                    <a:pt x="36" y="52"/>
                  </a:lnTo>
                  <a:lnTo>
                    <a:pt x="37" y="56"/>
                  </a:lnTo>
                  <a:lnTo>
                    <a:pt x="37" y="60"/>
                  </a:lnTo>
                  <a:lnTo>
                    <a:pt x="37" y="60"/>
                  </a:lnTo>
                  <a:lnTo>
                    <a:pt x="37" y="63"/>
                  </a:lnTo>
                  <a:lnTo>
                    <a:pt x="36" y="67"/>
                  </a:lnTo>
                  <a:lnTo>
                    <a:pt x="36" y="70"/>
                  </a:lnTo>
                  <a:lnTo>
                    <a:pt x="35" y="72"/>
                  </a:lnTo>
                  <a:lnTo>
                    <a:pt x="35" y="72"/>
                  </a:lnTo>
                  <a:lnTo>
                    <a:pt x="34" y="75"/>
                  </a:lnTo>
                  <a:lnTo>
                    <a:pt x="33" y="78"/>
                  </a:lnTo>
                  <a:lnTo>
                    <a:pt x="31" y="81"/>
                  </a:lnTo>
                  <a:lnTo>
                    <a:pt x="29" y="82"/>
                  </a:lnTo>
                  <a:lnTo>
                    <a:pt x="29" y="82"/>
                  </a:lnTo>
                  <a:lnTo>
                    <a:pt x="27" y="84"/>
                  </a:lnTo>
                  <a:lnTo>
                    <a:pt x="23" y="84"/>
                  </a:lnTo>
                  <a:lnTo>
                    <a:pt x="21" y="85"/>
                  </a:lnTo>
                  <a:lnTo>
                    <a:pt x="18" y="85"/>
                  </a:lnTo>
                  <a:lnTo>
                    <a:pt x="18" y="85"/>
                  </a:lnTo>
                  <a:lnTo>
                    <a:pt x="14"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88"/>
            <p:cNvSpPr>
              <a:spLocks/>
            </p:cNvSpPr>
            <p:nvPr/>
          </p:nvSpPr>
          <p:spPr bwMode="auto">
            <a:xfrm>
              <a:off x="5171" y="342"/>
              <a:ext cx="20" cy="42"/>
            </a:xfrm>
            <a:custGeom>
              <a:avLst/>
              <a:gdLst>
                <a:gd name="T0" fmla="*/ 0 w 39"/>
                <a:gd name="T1" fmla="*/ 43 h 85"/>
                <a:gd name="T2" fmla="*/ 0 w 39"/>
                <a:gd name="T3" fmla="*/ 43 h 85"/>
                <a:gd name="T4" fmla="*/ 0 w 39"/>
                <a:gd name="T5" fmla="*/ 34 h 85"/>
                <a:gd name="T6" fmla="*/ 2 w 39"/>
                <a:gd name="T7" fmla="*/ 24 h 85"/>
                <a:gd name="T8" fmla="*/ 3 w 39"/>
                <a:gd name="T9" fmla="*/ 15 h 85"/>
                <a:gd name="T10" fmla="*/ 6 w 39"/>
                <a:gd name="T11" fmla="*/ 10 h 85"/>
                <a:gd name="T12" fmla="*/ 6 w 39"/>
                <a:gd name="T13" fmla="*/ 10 h 85"/>
                <a:gd name="T14" fmla="*/ 9 w 39"/>
                <a:gd name="T15" fmla="*/ 6 h 85"/>
                <a:gd name="T16" fmla="*/ 12 w 39"/>
                <a:gd name="T17" fmla="*/ 3 h 85"/>
                <a:gd name="T18" fmla="*/ 16 w 39"/>
                <a:gd name="T19" fmla="*/ 2 h 85"/>
                <a:gd name="T20" fmla="*/ 19 w 39"/>
                <a:gd name="T21" fmla="*/ 0 h 85"/>
                <a:gd name="T22" fmla="*/ 19 w 39"/>
                <a:gd name="T23" fmla="*/ 0 h 85"/>
                <a:gd name="T24" fmla="*/ 23 w 39"/>
                <a:gd name="T25" fmla="*/ 2 h 85"/>
                <a:gd name="T26" fmla="*/ 27 w 39"/>
                <a:gd name="T27" fmla="*/ 3 h 85"/>
                <a:gd name="T28" fmla="*/ 30 w 39"/>
                <a:gd name="T29" fmla="*/ 7 h 85"/>
                <a:gd name="T30" fmla="*/ 33 w 39"/>
                <a:gd name="T31" fmla="*/ 11 h 85"/>
                <a:gd name="T32" fmla="*/ 33 w 39"/>
                <a:gd name="T33" fmla="*/ 11 h 85"/>
                <a:gd name="T34" fmla="*/ 36 w 39"/>
                <a:gd name="T35" fmla="*/ 17 h 85"/>
                <a:gd name="T36" fmla="*/ 38 w 39"/>
                <a:gd name="T37" fmla="*/ 24 h 85"/>
                <a:gd name="T38" fmla="*/ 39 w 39"/>
                <a:gd name="T39" fmla="*/ 32 h 85"/>
                <a:gd name="T40" fmla="*/ 39 w 39"/>
                <a:gd name="T41" fmla="*/ 42 h 85"/>
                <a:gd name="T42" fmla="*/ 39 w 39"/>
                <a:gd name="T43" fmla="*/ 42 h 85"/>
                <a:gd name="T44" fmla="*/ 39 w 39"/>
                <a:gd name="T45" fmla="*/ 49 h 85"/>
                <a:gd name="T46" fmla="*/ 38 w 39"/>
                <a:gd name="T47" fmla="*/ 56 h 85"/>
                <a:gd name="T48" fmla="*/ 38 w 39"/>
                <a:gd name="T49" fmla="*/ 61 h 85"/>
                <a:gd name="T50" fmla="*/ 37 w 39"/>
                <a:gd name="T51" fmla="*/ 66 h 85"/>
                <a:gd name="T52" fmla="*/ 37 w 39"/>
                <a:gd name="T53" fmla="*/ 66 h 85"/>
                <a:gd name="T54" fmla="*/ 35 w 39"/>
                <a:gd name="T55" fmla="*/ 70 h 85"/>
                <a:gd name="T56" fmla="*/ 34 w 39"/>
                <a:gd name="T57" fmla="*/ 74 h 85"/>
                <a:gd name="T58" fmla="*/ 32 w 39"/>
                <a:gd name="T59" fmla="*/ 77 h 85"/>
                <a:gd name="T60" fmla="*/ 30 w 39"/>
                <a:gd name="T61" fmla="*/ 79 h 85"/>
                <a:gd name="T62" fmla="*/ 30 w 39"/>
                <a:gd name="T63" fmla="*/ 79 h 85"/>
                <a:gd name="T64" fmla="*/ 27 w 39"/>
                <a:gd name="T65" fmla="*/ 81 h 85"/>
                <a:gd name="T66" fmla="*/ 24 w 39"/>
                <a:gd name="T67" fmla="*/ 84 h 85"/>
                <a:gd name="T68" fmla="*/ 21 w 39"/>
                <a:gd name="T69" fmla="*/ 85 h 85"/>
                <a:gd name="T70" fmla="*/ 19 w 39"/>
                <a:gd name="T71" fmla="*/ 85 h 85"/>
                <a:gd name="T72" fmla="*/ 19 w 39"/>
                <a:gd name="T73" fmla="*/ 85 h 85"/>
                <a:gd name="T74" fmla="*/ 15 w 39"/>
                <a:gd name="T75" fmla="*/ 84 h 85"/>
                <a:gd name="T76" fmla="*/ 11 w 39"/>
                <a:gd name="T77" fmla="*/ 82 h 85"/>
                <a:gd name="T78" fmla="*/ 8 w 39"/>
                <a:gd name="T79" fmla="*/ 79 h 85"/>
                <a:gd name="T80" fmla="*/ 5 w 39"/>
                <a:gd name="T81" fmla="*/ 75 h 85"/>
                <a:gd name="T82" fmla="*/ 5 w 39"/>
                <a:gd name="T83" fmla="*/ 75 h 85"/>
                <a:gd name="T84" fmla="*/ 3 w 39"/>
                <a:gd name="T85" fmla="*/ 70 h 85"/>
                <a:gd name="T86" fmla="*/ 1 w 39"/>
                <a:gd name="T87" fmla="*/ 61 h 85"/>
                <a:gd name="T88" fmla="*/ 0 w 39"/>
                <a:gd name="T89" fmla="*/ 53 h 85"/>
                <a:gd name="T90" fmla="*/ 0 w 39"/>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0" y="7"/>
                  </a:lnTo>
                  <a:lnTo>
                    <a:pt x="33" y="11"/>
                  </a:lnTo>
                  <a:lnTo>
                    <a:pt x="33" y="11"/>
                  </a:lnTo>
                  <a:lnTo>
                    <a:pt x="36" y="17"/>
                  </a:lnTo>
                  <a:lnTo>
                    <a:pt x="38" y="24"/>
                  </a:lnTo>
                  <a:lnTo>
                    <a:pt x="39" y="32"/>
                  </a:lnTo>
                  <a:lnTo>
                    <a:pt x="39" y="42"/>
                  </a:lnTo>
                  <a:lnTo>
                    <a:pt x="39" y="42"/>
                  </a:lnTo>
                  <a:lnTo>
                    <a:pt x="39" y="49"/>
                  </a:lnTo>
                  <a:lnTo>
                    <a:pt x="38" y="56"/>
                  </a:lnTo>
                  <a:lnTo>
                    <a:pt x="38" y="61"/>
                  </a:lnTo>
                  <a:lnTo>
                    <a:pt x="37" y="66"/>
                  </a:lnTo>
                  <a:lnTo>
                    <a:pt x="37" y="66"/>
                  </a:lnTo>
                  <a:lnTo>
                    <a:pt x="35" y="70"/>
                  </a:lnTo>
                  <a:lnTo>
                    <a:pt x="34" y="74"/>
                  </a:lnTo>
                  <a:lnTo>
                    <a:pt x="32" y="77"/>
                  </a:lnTo>
                  <a:lnTo>
                    <a:pt x="30" y="79"/>
                  </a:lnTo>
                  <a:lnTo>
                    <a:pt x="30"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89"/>
            <p:cNvSpPr>
              <a:spLocks/>
            </p:cNvSpPr>
            <p:nvPr/>
          </p:nvSpPr>
          <p:spPr bwMode="auto">
            <a:xfrm>
              <a:off x="5174" y="349"/>
              <a:ext cx="13" cy="28"/>
            </a:xfrm>
            <a:custGeom>
              <a:avLst/>
              <a:gdLst>
                <a:gd name="T0" fmla="*/ 0 w 25"/>
                <a:gd name="T1" fmla="*/ 28 h 57"/>
                <a:gd name="T2" fmla="*/ 0 w 25"/>
                <a:gd name="T3" fmla="*/ 28 h 57"/>
                <a:gd name="T4" fmla="*/ 0 w 25"/>
                <a:gd name="T5" fmla="*/ 35 h 57"/>
                <a:gd name="T6" fmla="*/ 1 w 25"/>
                <a:gd name="T7" fmla="*/ 40 h 57"/>
                <a:gd name="T8" fmla="*/ 2 w 25"/>
                <a:gd name="T9" fmla="*/ 46 h 57"/>
                <a:gd name="T10" fmla="*/ 3 w 25"/>
                <a:gd name="T11" fmla="*/ 50 h 57"/>
                <a:gd name="T12" fmla="*/ 3 w 25"/>
                <a:gd name="T13" fmla="*/ 50 h 57"/>
                <a:gd name="T14" fmla="*/ 5 w 25"/>
                <a:gd name="T15" fmla="*/ 53 h 57"/>
                <a:gd name="T16" fmla="*/ 7 w 25"/>
                <a:gd name="T17" fmla="*/ 56 h 57"/>
                <a:gd name="T18" fmla="*/ 10 w 25"/>
                <a:gd name="T19" fmla="*/ 57 h 57"/>
                <a:gd name="T20" fmla="*/ 12 w 25"/>
                <a:gd name="T21" fmla="*/ 57 h 57"/>
                <a:gd name="T22" fmla="*/ 12 w 25"/>
                <a:gd name="T23" fmla="*/ 57 h 57"/>
                <a:gd name="T24" fmla="*/ 14 w 25"/>
                <a:gd name="T25" fmla="*/ 57 h 57"/>
                <a:gd name="T26" fmla="*/ 17 w 25"/>
                <a:gd name="T27" fmla="*/ 56 h 57"/>
                <a:gd name="T28" fmla="*/ 19 w 25"/>
                <a:gd name="T29" fmla="*/ 53 h 57"/>
                <a:gd name="T30" fmla="*/ 21 w 25"/>
                <a:gd name="T31" fmla="*/ 50 h 57"/>
                <a:gd name="T32" fmla="*/ 21 w 25"/>
                <a:gd name="T33" fmla="*/ 50 h 57"/>
                <a:gd name="T34" fmla="*/ 22 w 25"/>
                <a:gd name="T35" fmla="*/ 46 h 57"/>
                <a:gd name="T36" fmla="*/ 24 w 25"/>
                <a:gd name="T37" fmla="*/ 42 h 57"/>
                <a:gd name="T38" fmla="*/ 25 w 25"/>
                <a:gd name="T39" fmla="*/ 35 h 57"/>
                <a:gd name="T40" fmla="*/ 25 w 25"/>
                <a:gd name="T41" fmla="*/ 29 h 57"/>
                <a:gd name="T42" fmla="*/ 25 w 25"/>
                <a:gd name="T43" fmla="*/ 29 h 57"/>
                <a:gd name="T44" fmla="*/ 25 w 25"/>
                <a:gd name="T45" fmla="*/ 24 h 57"/>
                <a:gd name="T46" fmla="*/ 24 w 25"/>
                <a:gd name="T47" fmla="*/ 17 h 57"/>
                <a:gd name="T48" fmla="*/ 22 w 25"/>
                <a:gd name="T49" fmla="*/ 13 h 57"/>
                <a:gd name="T50" fmla="*/ 21 w 25"/>
                <a:gd name="T51" fmla="*/ 8 h 57"/>
                <a:gd name="T52" fmla="*/ 21 w 25"/>
                <a:gd name="T53" fmla="*/ 8 h 57"/>
                <a:gd name="T54" fmla="*/ 19 w 25"/>
                <a:gd name="T55" fmla="*/ 4 h 57"/>
                <a:gd name="T56" fmla="*/ 17 w 25"/>
                <a:gd name="T57" fmla="*/ 1 h 57"/>
                <a:gd name="T58" fmla="*/ 14 w 25"/>
                <a:gd name="T59" fmla="*/ 0 h 57"/>
                <a:gd name="T60" fmla="*/ 12 w 25"/>
                <a:gd name="T61" fmla="*/ 0 h 57"/>
                <a:gd name="T62" fmla="*/ 12 w 25"/>
                <a:gd name="T63" fmla="*/ 0 h 57"/>
                <a:gd name="T64" fmla="*/ 10 w 25"/>
                <a:gd name="T65" fmla="*/ 0 h 57"/>
                <a:gd name="T66" fmla="*/ 7 w 25"/>
                <a:gd name="T67" fmla="*/ 1 h 57"/>
                <a:gd name="T68" fmla="*/ 5 w 25"/>
                <a:gd name="T69" fmla="*/ 4 h 57"/>
                <a:gd name="T70" fmla="*/ 4 w 25"/>
                <a:gd name="T71" fmla="*/ 7 h 57"/>
                <a:gd name="T72" fmla="*/ 4 w 25"/>
                <a:gd name="T73" fmla="*/ 7 h 57"/>
                <a:gd name="T74" fmla="*/ 3 w 25"/>
                <a:gd name="T75" fmla="*/ 11 h 57"/>
                <a:gd name="T76" fmla="*/ 1 w 25"/>
                <a:gd name="T77" fmla="*/ 17 h 57"/>
                <a:gd name="T78" fmla="*/ 0 w 25"/>
                <a:gd name="T79" fmla="*/ 24 h 57"/>
                <a:gd name="T80" fmla="*/ 0 w 25"/>
                <a:gd name="T81" fmla="*/ 29 h 57"/>
                <a:gd name="T82" fmla="*/ 0 w 25"/>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1" y="50"/>
                  </a:lnTo>
                  <a:lnTo>
                    <a:pt x="21" y="50"/>
                  </a:lnTo>
                  <a:lnTo>
                    <a:pt x="22" y="46"/>
                  </a:lnTo>
                  <a:lnTo>
                    <a:pt x="24" y="42"/>
                  </a:lnTo>
                  <a:lnTo>
                    <a:pt x="25" y="35"/>
                  </a:lnTo>
                  <a:lnTo>
                    <a:pt x="25" y="29"/>
                  </a:lnTo>
                  <a:lnTo>
                    <a:pt x="25" y="29"/>
                  </a:lnTo>
                  <a:lnTo>
                    <a:pt x="25" y="24"/>
                  </a:lnTo>
                  <a:lnTo>
                    <a:pt x="24" y="17"/>
                  </a:lnTo>
                  <a:lnTo>
                    <a:pt x="22" y="13"/>
                  </a:lnTo>
                  <a:lnTo>
                    <a:pt x="21" y="8"/>
                  </a:lnTo>
                  <a:lnTo>
                    <a:pt x="21"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90"/>
            <p:cNvSpPr>
              <a:spLocks/>
            </p:cNvSpPr>
            <p:nvPr/>
          </p:nvSpPr>
          <p:spPr bwMode="auto">
            <a:xfrm>
              <a:off x="5196" y="342"/>
              <a:ext cx="18" cy="42"/>
            </a:xfrm>
            <a:custGeom>
              <a:avLst/>
              <a:gdLst>
                <a:gd name="T0" fmla="*/ 28 w 35"/>
                <a:gd name="T1" fmla="*/ 68 h 83"/>
                <a:gd name="T2" fmla="*/ 25 w 35"/>
                <a:gd name="T3" fmla="*/ 75 h 83"/>
                <a:gd name="T4" fmla="*/ 18 w 35"/>
                <a:gd name="T5" fmla="*/ 82 h 83"/>
                <a:gd name="T6" fmla="*/ 14 w 35"/>
                <a:gd name="T7" fmla="*/ 83 h 83"/>
                <a:gd name="T8" fmla="*/ 11 w 35"/>
                <a:gd name="T9" fmla="*/ 82 h 83"/>
                <a:gd name="T10" fmla="*/ 7 w 35"/>
                <a:gd name="T11" fmla="*/ 82 h 83"/>
                <a:gd name="T12" fmla="*/ 6 w 35"/>
                <a:gd name="T13" fmla="*/ 80 h 83"/>
                <a:gd name="T14" fmla="*/ 3 w 35"/>
                <a:gd name="T15" fmla="*/ 76 h 83"/>
                <a:gd name="T16" fmla="*/ 2 w 35"/>
                <a:gd name="T17" fmla="*/ 75 h 83"/>
                <a:gd name="T18" fmla="*/ 1 w 35"/>
                <a:gd name="T19" fmla="*/ 69 h 83"/>
                <a:gd name="T20" fmla="*/ 0 w 35"/>
                <a:gd name="T21" fmla="*/ 64 h 83"/>
                <a:gd name="T22" fmla="*/ 0 w 35"/>
                <a:gd name="T23" fmla="*/ 61 h 83"/>
                <a:gd name="T24" fmla="*/ 0 w 35"/>
                <a:gd name="T25" fmla="*/ 55 h 83"/>
                <a:gd name="T26" fmla="*/ 0 w 35"/>
                <a:gd name="T27" fmla="*/ 0 h 83"/>
                <a:gd name="T28" fmla="*/ 7 w 35"/>
                <a:gd name="T29" fmla="*/ 44 h 83"/>
                <a:gd name="T30" fmla="*/ 7 w 35"/>
                <a:gd name="T31" fmla="*/ 50 h 83"/>
                <a:gd name="T32" fmla="*/ 7 w 35"/>
                <a:gd name="T33" fmla="*/ 57 h 83"/>
                <a:gd name="T34" fmla="*/ 7 w 35"/>
                <a:gd name="T35" fmla="*/ 58 h 83"/>
                <a:gd name="T36" fmla="*/ 8 w 35"/>
                <a:gd name="T37" fmla="*/ 62 h 83"/>
                <a:gd name="T38" fmla="*/ 10 w 35"/>
                <a:gd name="T39" fmla="*/ 66 h 83"/>
                <a:gd name="T40" fmla="*/ 11 w 35"/>
                <a:gd name="T41" fmla="*/ 68 h 83"/>
                <a:gd name="T42" fmla="*/ 14 w 35"/>
                <a:gd name="T43" fmla="*/ 69 h 83"/>
                <a:gd name="T44" fmla="*/ 15 w 35"/>
                <a:gd name="T45" fmla="*/ 69 h 83"/>
                <a:gd name="T46" fmla="*/ 19 w 35"/>
                <a:gd name="T47" fmla="*/ 68 h 83"/>
                <a:gd name="T48" fmla="*/ 22 w 35"/>
                <a:gd name="T49" fmla="*/ 66 h 83"/>
                <a:gd name="T50" fmla="*/ 23 w 35"/>
                <a:gd name="T51" fmla="*/ 65 h 83"/>
                <a:gd name="T52" fmla="*/ 25 w 35"/>
                <a:gd name="T53" fmla="*/ 61 h 83"/>
                <a:gd name="T54" fmla="*/ 26 w 35"/>
                <a:gd name="T55" fmla="*/ 58 h 83"/>
                <a:gd name="T56" fmla="*/ 27 w 35"/>
                <a:gd name="T57" fmla="*/ 51 h 83"/>
                <a:gd name="T58" fmla="*/ 28 w 35"/>
                <a:gd name="T59" fmla="*/ 43 h 83"/>
                <a:gd name="T60" fmla="*/ 35 w 35"/>
                <a:gd name="T61" fmla="*/ 0 h 83"/>
                <a:gd name="T62" fmla="*/ 28 w 35"/>
                <a:gd name="T6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83">
                  <a:moveTo>
                    <a:pt x="28" y="82"/>
                  </a:moveTo>
                  <a:lnTo>
                    <a:pt x="28" y="68"/>
                  </a:lnTo>
                  <a:lnTo>
                    <a:pt x="28" y="68"/>
                  </a:lnTo>
                  <a:lnTo>
                    <a:pt x="25" y="75"/>
                  </a:lnTo>
                  <a:lnTo>
                    <a:pt x="21" y="79"/>
                  </a:lnTo>
                  <a:lnTo>
                    <a:pt x="18" y="82"/>
                  </a:lnTo>
                  <a:lnTo>
                    <a:pt x="14" y="83"/>
                  </a:lnTo>
                  <a:lnTo>
                    <a:pt x="14" y="83"/>
                  </a:lnTo>
                  <a:lnTo>
                    <a:pt x="12" y="83"/>
                  </a:lnTo>
                  <a:lnTo>
                    <a:pt x="11" y="82"/>
                  </a:lnTo>
                  <a:lnTo>
                    <a:pt x="9" y="82"/>
                  </a:lnTo>
                  <a:lnTo>
                    <a:pt x="7" y="82"/>
                  </a:lnTo>
                  <a:lnTo>
                    <a:pt x="7" y="82"/>
                  </a:lnTo>
                  <a:lnTo>
                    <a:pt x="6" y="80"/>
                  </a:lnTo>
                  <a:lnTo>
                    <a:pt x="4" y="79"/>
                  </a:lnTo>
                  <a:lnTo>
                    <a:pt x="3" y="76"/>
                  </a:lnTo>
                  <a:lnTo>
                    <a:pt x="2" y="75"/>
                  </a:lnTo>
                  <a:lnTo>
                    <a:pt x="2" y="75"/>
                  </a:lnTo>
                  <a:lnTo>
                    <a:pt x="1" y="72"/>
                  </a:lnTo>
                  <a:lnTo>
                    <a:pt x="1" y="69"/>
                  </a:lnTo>
                  <a:lnTo>
                    <a:pt x="0" y="66"/>
                  </a:lnTo>
                  <a:lnTo>
                    <a:pt x="0" y="64"/>
                  </a:lnTo>
                  <a:lnTo>
                    <a:pt x="0" y="64"/>
                  </a:lnTo>
                  <a:lnTo>
                    <a:pt x="0" y="61"/>
                  </a:lnTo>
                  <a:lnTo>
                    <a:pt x="0" y="58"/>
                  </a:lnTo>
                  <a:lnTo>
                    <a:pt x="0" y="55"/>
                  </a:lnTo>
                  <a:lnTo>
                    <a:pt x="0" y="51"/>
                  </a:lnTo>
                  <a:lnTo>
                    <a:pt x="0" y="0"/>
                  </a:lnTo>
                  <a:lnTo>
                    <a:pt x="7" y="0"/>
                  </a:lnTo>
                  <a:lnTo>
                    <a:pt x="7" y="44"/>
                  </a:lnTo>
                  <a:lnTo>
                    <a:pt x="7" y="44"/>
                  </a:lnTo>
                  <a:lnTo>
                    <a:pt x="7" y="50"/>
                  </a:lnTo>
                  <a:lnTo>
                    <a:pt x="7" y="52"/>
                  </a:lnTo>
                  <a:lnTo>
                    <a:pt x="7" y="57"/>
                  </a:lnTo>
                  <a:lnTo>
                    <a:pt x="7" y="58"/>
                  </a:lnTo>
                  <a:lnTo>
                    <a:pt x="7" y="58"/>
                  </a:lnTo>
                  <a:lnTo>
                    <a:pt x="7" y="61"/>
                  </a:lnTo>
                  <a:lnTo>
                    <a:pt x="8" y="62"/>
                  </a:lnTo>
                  <a:lnTo>
                    <a:pt x="9" y="65"/>
                  </a:lnTo>
                  <a:lnTo>
                    <a:pt x="10" y="66"/>
                  </a:lnTo>
                  <a:lnTo>
                    <a:pt x="10" y="66"/>
                  </a:lnTo>
                  <a:lnTo>
                    <a:pt x="11" y="68"/>
                  </a:lnTo>
                  <a:lnTo>
                    <a:pt x="13" y="68"/>
                  </a:lnTo>
                  <a:lnTo>
                    <a:pt x="14" y="69"/>
                  </a:lnTo>
                  <a:lnTo>
                    <a:pt x="15" y="69"/>
                  </a:lnTo>
                  <a:lnTo>
                    <a:pt x="15" y="69"/>
                  </a:lnTo>
                  <a:lnTo>
                    <a:pt x="17" y="69"/>
                  </a:lnTo>
                  <a:lnTo>
                    <a:pt x="19" y="68"/>
                  </a:lnTo>
                  <a:lnTo>
                    <a:pt x="20" y="68"/>
                  </a:lnTo>
                  <a:lnTo>
                    <a:pt x="22" y="66"/>
                  </a:lnTo>
                  <a:lnTo>
                    <a:pt x="22" y="66"/>
                  </a:lnTo>
                  <a:lnTo>
                    <a:pt x="23" y="65"/>
                  </a:lnTo>
                  <a:lnTo>
                    <a:pt x="24" y="62"/>
                  </a:lnTo>
                  <a:lnTo>
                    <a:pt x="25" y="61"/>
                  </a:lnTo>
                  <a:lnTo>
                    <a:pt x="26" y="58"/>
                  </a:lnTo>
                  <a:lnTo>
                    <a:pt x="26" y="58"/>
                  </a:lnTo>
                  <a:lnTo>
                    <a:pt x="27" y="55"/>
                  </a:lnTo>
                  <a:lnTo>
                    <a:pt x="27" y="51"/>
                  </a:lnTo>
                  <a:lnTo>
                    <a:pt x="28" y="47"/>
                  </a:lnTo>
                  <a:lnTo>
                    <a:pt x="28" y="43"/>
                  </a:lnTo>
                  <a:lnTo>
                    <a:pt x="28" y="0"/>
                  </a:lnTo>
                  <a:lnTo>
                    <a:pt x="35" y="0"/>
                  </a:lnTo>
                  <a:lnTo>
                    <a:pt x="35" y="82"/>
                  </a:lnTo>
                  <a:lnTo>
                    <a:pt x="28"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91"/>
            <p:cNvSpPr>
              <a:spLocks/>
            </p:cNvSpPr>
            <p:nvPr/>
          </p:nvSpPr>
          <p:spPr bwMode="auto">
            <a:xfrm>
              <a:off x="5220" y="342"/>
              <a:ext cx="11" cy="41"/>
            </a:xfrm>
            <a:custGeom>
              <a:avLst/>
              <a:gdLst>
                <a:gd name="T0" fmla="*/ 0 w 24"/>
                <a:gd name="T1" fmla="*/ 84 h 84"/>
                <a:gd name="T2" fmla="*/ 0 w 24"/>
                <a:gd name="T3" fmla="*/ 2 h 84"/>
                <a:gd name="T4" fmla="*/ 7 w 24"/>
                <a:gd name="T5" fmla="*/ 2 h 84"/>
                <a:gd name="T6" fmla="*/ 7 w 24"/>
                <a:gd name="T7" fmla="*/ 14 h 84"/>
                <a:gd name="T8" fmla="*/ 7 w 24"/>
                <a:gd name="T9" fmla="*/ 14 h 84"/>
                <a:gd name="T10" fmla="*/ 8 w 24"/>
                <a:gd name="T11" fmla="*/ 10 h 84"/>
                <a:gd name="T12" fmla="*/ 9 w 24"/>
                <a:gd name="T13" fmla="*/ 7 h 84"/>
                <a:gd name="T14" fmla="*/ 10 w 24"/>
                <a:gd name="T15" fmla="*/ 4 h 84"/>
                <a:gd name="T16" fmla="*/ 10 w 24"/>
                <a:gd name="T17" fmla="*/ 3 h 84"/>
                <a:gd name="T18" fmla="*/ 10 w 24"/>
                <a:gd name="T19" fmla="*/ 3 h 84"/>
                <a:gd name="T20" fmla="*/ 11 w 24"/>
                <a:gd name="T21" fmla="*/ 2 h 84"/>
                <a:gd name="T22" fmla="*/ 13 w 24"/>
                <a:gd name="T23" fmla="*/ 2 h 84"/>
                <a:gd name="T24" fmla="*/ 14 w 24"/>
                <a:gd name="T25" fmla="*/ 0 h 84"/>
                <a:gd name="T26" fmla="*/ 15 w 24"/>
                <a:gd name="T27" fmla="*/ 0 h 84"/>
                <a:gd name="T28" fmla="*/ 15 w 24"/>
                <a:gd name="T29" fmla="*/ 0 h 84"/>
                <a:gd name="T30" fmla="*/ 18 w 24"/>
                <a:gd name="T31" fmla="*/ 0 h 84"/>
                <a:gd name="T32" fmla="*/ 20 w 24"/>
                <a:gd name="T33" fmla="*/ 2 h 84"/>
                <a:gd name="T34" fmla="*/ 22 w 24"/>
                <a:gd name="T35" fmla="*/ 3 h 84"/>
                <a:gd name="T36" fmla="*/ 24 w 24"/>
                <a:gd name="T37" fmla="*/ 4 h 84"/>
                <a:gd name="T38" fmla="*/ 21 w 24"/>
                <a:gd name="T39" fmla="*/ 17 h 84"/>
                <a:gd name="T40" fmla="*/ 21 w 24"/>
                <a:gd name="T41" fmla="*/ 17 h 84"/>
                <a:gd name="T42" fmla="*/ 20 w 24"/>
                <a:gd name="T43" fmla="*/ 15 h 84"/>
                <a:gd name="T44" fmla="*/ 19 w 24"/>
                <a:gd name="T45" fmla="*/ 15 h 84"/>
                <a:gd name="T46" fmla="*/ 16 w 24"/>
                <a:gd name="T47" fmla="*/ 14 h 84"/>
                <a:gd name="T48" fmla="*/ 15 w 24"/>
                <a:gd name="T49" fmla="*/ 14 h 84"/>
                <a:gd name="T50" fmla="*/ 15 w 24"/>
                <a:gd name="T51" fmla="*/ 14 h 84"/>
                <a:gd name="T52" fmla="*/ 14 w 24"/>
                <a:gd name="T53" fmla="*/ 14 h 84"/>
                <a:gd name="T54" fmla="*/ 13 w 24"/>
                <a:gd name="T55" fmla="*/ 15 h 84"/>
                <a:gd name="T56" fmla="*/ 12 w 24"/>
                <a:gd name="T57" fmla="*/ 15 h 84"/>
                <a:gd name="T58" fmla="*/ 11 w 24"/>
                <a:gd name="T59" fmla="*/ 17 h 84"/>
                <a:gd name="T60" fmla="*/ 11 w 24"/>
                <a:gd name="T61" fmla="*/ 17 h 84"/>
                <a:gd name="T62" fmla="*/ 10 w 24"/>
                <a:gd name="T63" fmla="*/ 18 h 84"/>
                <a:gd name="T64" fmla="*/ 9 w 24"/>
                <a:gd name="T65" fmla="*/ 21 h 84"/>
                <a:gd name="T66" fmla="*/ 8 w 24"/>
                <a:gd name="T67" fmla="*/ 22 h 84"/>
                <a:gd name="T68" fmla="*/ 8 w 24"/>
                <a:gd name="T69" fmla="*/ 25 h 84"/>
                <a:gd name="T70" fmla="*/ 8 w 24"/>
                <a:gd name="T71" fmla="*/ 25 h 84"/>
                <a:gd name="T72" fmla="*/ 8 w 24"/>
                <a:gd name="T73" fmla="*/ 29 h 84"/>
                <a:gd name="T74" fmla="*/ 8 w 24"/>
                <a:gd name="T75" fmla="*/ 34 h 84"/>
                <a:gd name="T76" fmla="*/ 7 w 24"/>
                <a:gd name="T77" fmla="*/ 38 h 84"/>
                <a:gd name="T78" fmla="*/ 7 w 24"/>
                <a:gd name="T79" fmla="*/ 42 h 84"/>
                <a:gd name="T80" fmla="*/ 7 w 24"/>
                <a:gd name="T81" fmla="*/ 84 h 84"/>
                <a:gd name="T82" fmla="*/ 0 w 24"/>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8" y="0"/>
                  </a:lnTo>
                  <a:lnTo>
                    <a:pt x="20" y="2"/>
                  </a:lnTo>
                  <a:lnTo>
                    <a:pt x="22" y="3"/>
                  </a:lnTo>
                  <a:lnTo>
                    <a:pt x="24" y="4"/>
                  </a:lnTo>
                  <a:lnTo>
                    <a:pt x="21" y="17"/>
                  </a:lnTo>
                  <a:lnTo>
                    <a:pt x="21" y="17"/>
                  </a:lnTo>
                  <a:lnTo>
                    <a:pt x="20" y="15"/>
                  </a:lnTo>
                  <a:lnTo>
                    <a:pt x="19"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92"/>
            <p:cNvSpPr>
              <a:spLocks/>
            </p:cNvSpPr>
            <p:nvPr/>
          </p:nvSpPr>
          <p:spPr bwMode="auto">
            <a:xfrm>
              <a:off x="5232" y="342"/>
              <a:ext cx="20" cy="42"/>
            </a:xfrm>
            <a:custGeom>
              <a:avLst/>
              <a:gdLst>
                <a:gd name="T0" fmla="*/ 38 w 38"/>
                <a:gd name="T1" fmla="*/ 54 h 85"/>
                <a:gd name="T2" fmla="*/ 37 w 38"/>
                <a:gd name="T3" fmla="*/ 61 h 85"/>
                <a:gd name="T4" fmla="*/ 34 w 38"/>
                <a:gd name="T5" fmla="*/ 72 h 85"/>
                <a:gd name="T6" fmla="*/ 32 w 38"/>
                <a:gd name="T7" fmla="*/ 77 h 85"/>
                <a:gd name="T8" fmla="*/ 26 w 38"/>
                <a:gd name="T9" fmla="*/ 82 h 85"/>
                <a:gd name="T10" fmla="*/ 19 w 38"/>
                <a:gd name="T11" fmla="*/ 85 h 85"/>
                <a:gd name="T12" fmla="*/ 15 w 38"/>
                <a:gd name="T13" fmla="*/ 84 h 85"/>
                <a:gd name="T14" fmla="*/ 8 w 38"/>
                <a:gd name="T15" fmla="*/ 79 h 85"/>
                <a:gd name="T16" fmla="*/ 5 w 38"/>
                <a:gd name="T17" fmla="*/ 75 h 85"/>
                <a:gd name="T18" fmla="*/ 1 w 38"/>
                <a:gd name="T19" fmla="*/ 61 h 85"/>
                <a:gd name="T20" fmla="*/ 0 w 38"/>
                <a:gd name="T21" fmla="*/ 43 h 85"/>
                <a:gd name="T22" fmla="*/ 0 w 38"/>
                <a:gd name="T23" fmla="*/ 38 h 85"/>
                <a:gd name="T24" fmla="*/ 1 w 38"/>
                <a:gd name="T25" fmla="*/ 25 h 85"/>
                <a:gd name="T26" fmla="*/ 2 w 38"/>
                <a:gd name="T27" fmla="*/ 21 h 85"/>
                <a:gd name="T28" fmla="*/ 5 w 38"/>
                <a:gd name="T29" fmla="*/ 13 h 85"/>
                <a:gd name="T30" fmla="*/ 9 w 38"/>
                <a:gd name="T31" fmla="*/ 6 h 85"/>
                <a:gd name="T32" fmla="*/ 11 w 38"/>
                <a:gd name="T33" fmla="*/ 4 h 85"/>
                <a:gd name="T34" fmla="*/ 17 w 38"/>
                <a:gd name="T35" fmla="*/ 0 h 85"/>
                <a:gd name="T36" fmla="*/ 19 w 38"/>
                <a:gd name="T37" fmla="*/ 0 h 85"/>
                <a:gd name="T38" fmla="*/ 26 w 38"/>
                <a:gd name="T39" fmla="*/ 2 h 85"/>
                <a:gd name="T40" fmla="*/ 31 w 38"/>
                <a:gd name="T41" fmla="*/ 7 h 85"/>
                <a:gd name="T42" fmla="*/ 33 w 38"/>
                <a:gd name="T43" fmla="*/ 11 h 85"/>
                <a:gd name="T44" fmla="*/ 36 w 38"/>
                <a:gd name="T45" fmla="*/ 21 h 85"/>
                <a:gd name="T46" fmla="*/ 30 w 38"/>
                <a:gd name="T47" fmla="*/ 28 h 85"/>
                <a:gd name="T48" fmla="*/ 29 w 38"/>
                <a:gd name="T49" fmla="*/ 25 h 85"/>
                <a:gd name="T50" fmla="*/ 27 w 38"/>
                <a:gd name="T51" fmla="*/ 21 h 85"/>
                <a:gd name="T52" fmla="*/ 26 w 38"/>
                <a:gd name="T53" fmla="*/ 18 h 85"/>
                <a:gd name="T54" fmla="*/ 23 w 38"/>
                <a:gd name="T55" fmla="*/ 15 h 85"/>
                <a:gd name="T56" fmla="*/ 19 w 38"/>
                <a:gd name="T57" fmla="*/ 14 h 85"/>
                <a:gd name="T58" fmla="*/ 17 w 38"/>
                <a:gd name="T59" fmla="*/ 14 h 85"/>
                <a:gd name="T60" fmla="*/ 12 w 38"/>
                <a:gd name="T61" fmla="*/ 18 h 85"/>
                <a:gd name="T62" fmla="*/ 11 w 38"/>
                <a:gd name="T63" fmla="*/ 21 h 85"/>
                <a:gd name="T64" fmla="*/ 8 w 38"/>
                <a:gd name="T65" fmla="*/ 29 h 85"/>
                <a:gd name="T66" fmla="*/ 7 w 38"/>
                <a:gd name="T67" fmla="*/ 43 h 85"/>
                <a:gd name="T68" fmla="*/ 7 w 38"/>
                <a:gd name="T69" fmla="*/ 50 h 85"/>
                <a:gd name="T70" fmla="*/ 9 w 38"/>
                <a:gd name="T71" fmla="*/ 61 h 85"/>
                <a:gd name="T72" fmla="*/ 10 w 38"/>
                <a:gd name="T73" fmla="*/ 64 h 85"/>
                <a:gd name="T74" fmla="*/ 14 w 38"/>
                <a:gd name="T75" fmla="*/ 70 h 85"/>
                <a:gd name="T76" fmla="*/ 19 w 38"/>
                <a:gd name="T77" fmla="*/ 71 h 85"/>
                <a:gd name="T78" fmla="*/ 21 w 38"/>
                <a:gd name="T79" fmla="*/ 71 h 85"/>
                <a:gd name="T80" fmla="*/ 24 w 38"/>
                <a:gd name="T81" fmla="*/ 68 h 85"/>
                <a:gd name="T82" fmla="*/ 26 w 38"/>
                <a:gd name="T83" fmla="*/ 67 h 85"/>
                <a:gd name="T84" fmla="*/ 28 w 38"/>
                <a:gd name="T85" fmla="*/ 61 h 85"/>
                <a:gd name="T86" fmla="*/ 30 w 38"/>
                <a:gd name="T87"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85">
                  <a:moveTo>
                    <a:pt x="30" y="53"/>
                  </a:moveTo>
                  <a:lnTo>
                    <a:pt x="38" y="54"/>
                  </a:lnTo>
                  <a:lnTo>
                    <a:pt x="38" y="54"/>
                  </a:lnTo>
                  <a:lnTo>
                    <a:pt x="37" y="61"/>
                  </a:lnTo>
                  <a:lnTo>
                    <a:pt x="35" y="67"/>
                  </a:lnTo>
                  <a:lnTo>
                    <a:pt x="34" y="72"/>
                  </a:lnTo>
                  <a:lnTo>
                    <a:pt x="32" y="77"/>
                  </a:lnTo>
                  <a:lnTo>
                    <a:pt x="32" y="77"/>
                  </a:lnTo>
                  <a:lnTo>
                    <a:pt x="29" y="81"/>
                  </a:lnTo>
                  <a:lnTo>
                    <a:pt x="26" y="82"/>
                  </a:lnTo>
                  <a:lnTo>
                    <a:pt x="23" y="85"/>
                  </a:lnTo>
                  <a:lnTo>
                    <a:pt x="19" y="85"/>
                  </a:lnTo>
                  <a:lnTo>
                    <a:pt x="19" y="85"/>
                  </a:lnTo>
                  <a:lnTo>
                    <a:pt x="15" y="84"/>
                  </a:lnTo>
                  <a:lnTo>
                    <a:pt x="11" y="82"/>
                  </a:lnTo>
                  <a:lnTo>
                    <a:pt x="8" y="79"/>
                  </a:lnTo>
                  <a:lnTo>
                    <a:pt x="5" y="75"/>
                  </a:lnTo>
                  <a:lnTo>
                    <a:pt x="5" y="75"/>
                  </a:lnTo>
                  <a:lnTo>
                    <a:pt x="3" y="70"/>
                  </a:lnTo>
                  <a:lnTo>
                    <a:pt x="1" y="61"/>
                  </a:lnTo>
                  <a:lnTo>
                    <a:pt x="0" y="53"/>
                  </a:lnTo>
                  <a:lnTo>
                    <a:pt x="0" y="43"/>
                  </a:lnTo>
                  <a:lnTo>
                    <a:pt x="0" y="43"/>
                  </a:lnTo>
                  <a:lnTo>
                    <a:pt x="0" y="38"/>
                  </a:lnTo>
                  <a:lnTo>
                    <a:pt x="1" y="31"/>
                  </a:lnTo>
                  <a:lnTo>
                    <a:pt x="1" y="25"/>
                  </a:lnTo>
                  <a:lnTo>
                    <a:pt x="2" y="21"/>
                  </a:lnTo>
                  <a:lnTo>
                    <a:pt x="2" y="21"/>
                  </a:lnTo>
                  <a:lnTo>
                    <a:pt x="3" y="17"/>
                  </a:lnTo>
                  <a:lnTo>
                    <a:pt x="5" y="13"/>
                  </a:lnTo>
                  <a:lnTo>
                    <a:pt x="7" y="9"/>
                  </a:lnTo>
                  <a:lnTo>
                    <a:pt x="9" y="6"/>
                  </a:lnTo>
                  <a:lnTo>
                    <a:pt x="9" y="6"/>
                  </a:lnTo>
                  <a:lnTo>
                    <a:pt x="11" y="4"/>
                  </a:lnTo>
                  <a:lnTo>
                    <a:pt x="14" y="2"/>
                  </a:lnTo>
                  <a:lnTo>
                    <a:pt x="17" y="0"/>
                  </a:lnTo>
                  <a:lnTo>
                    <a:pt x="19" y="0"/>
                  </a:lnTo>
                  <a:lnTo>
                    <a:pt x="19" y="0"/>
                  </a:lnTo>
                  <a:lnTo>
                    <a:pt x="23" y="0"/>
                  </a:lnTo>
                  <a:lnTo>
                    <a:pt x="26" y="2"/>
                  </a:lnTo>
                  <a:lnTo>
                    <a:pt x="29" y="4"/>
                  </a:lnTo>
                  <a:lnTo>
                    <a:pt x="31" y="7"/>
                  </a:lnTo>
                  <a:lnTo>
                    <a:pt x="31" y="7"/>
                  </a:lnTo>
                  <a:lnTo>
                    <a:pt x="33" y="11"/>
                  </a:lnTo>
                  <a:lnTo>
                    <a:pt x="35" y="15"/>
                  </a:lnTo>
                  <a:lnTo>
                    <a:pt x="36" y="21"/>
                  </a:lnTo>
                  <a:lnTo>
                    <a:pt x="37" y="27"/>
                  </a:lnTo>
                  <a:lnTo>
                    <a:pt x="30" y="28"/>
                  </a:lnTo>
                  <a:lnTo>
                    <a:pt x="30" y="28"/>
                  </a:lnTo>
                  <a:lnTo>
                    <a:pt x="29" y="25"/>
                  </a:lnTo>
                  <a:lnTo>
                    <a:pt x="28" y="22"/>
                  </a:lnTo>
                  <a:lnTo>
                    <a:pt x="27" y="21"/>
                  </a:lnTo>
                  <a:lnTo>
                    <a:pt x="26" y="18"/>
                  </a:lnTo>
                  <a:lnTo>
                    <a:pt x="26" y="18"/>
                  </a:lnTo>
                  <a:lnTo>
                    <a:pt x="24" y="17"/>
                  </a:lnTo>
                  <a:lnTo>
                    <a:pt x="23" y="15"/>
                  </a:lnTo>
                  <a:lnTo>
                    <a:pt x="21" y="14"/>
                  </a:lnTo>
                  <a:lnTo>
                    <a:pt x="19" y="14"/>
                  </a:lnTo>
                  <a:lnTo>
                    <a:pt x="19" y="14"/>
                  </a:lnTo>
                  <a:lnTo>
                    <a:pt x="17" y="14"/>
                  </a:lnTo>
                  <a:lnTo>
                    <a:pt x="14" y="15"/>
                  </a:lnTo>
                  <a:lnTo>
                    <a:pt x="12" y="18"/>
                  </a:lnTo>
                  <a:lnTo>
                    <a:pt x="11" y="21"/>
                  </a:lnTo>
                  <a:lnTo>
                    <a:pt x="11" y="21"/>
                  </a:lnTo>
                  <a:lnTo>
                    <a:pt x="10" y="25"/>
                  </a:lnTo>
                  <a:lnTo>
                    <a:pt x="8" y="29"/>
                  </a:lnTo>
                  <a:lnTo>
                    <a:pt x="7" y="36"/>
                  </a:lnTo>
                  <a:lnTo>
                    <a:pt x="7" y="43"/>
                  </a:lnTo>
                  <a:lnTo>
                    <a:pt x="7" y="43"/>
                  </a:lnTo>
                  <a:lnTo>
                    <a:pt x="7" y="50"/>
                  </a:lnTo>
                  <a:lnTo>
                    <a:pt x="8" y="56"/>
                  </a:lnTo>
                  <a:lnTo>
                    <a:pt x="9" y="61"/>
                  </a:lnTo>
                  <a:lnTo>
                    <a:pt x="10" y="64"/>
                  </a:lnTo>
                  <a:lnTo>
                    <a:pt x="10" y="64"/>
                  </a:lnTo>
                  <a:lnTo>
                    <a:pt x="12" y="67"/>
                  </a:lnTo>
                  <a:lnTo>
                    <a:pt x="14" y="70"/>
                  </a:lnTo>
                  <a:lnTo>
                    <a:pt x="17" y="71"/>
                  </a:lnTo>
                  <a:lnTo>
                    <a:pt x="19" y="71"/>
                  </a:lnTo>
                  <a:lnTo>
                    <a:pt x="19" y="71"/>
                  </a:lnTo>
                  <a:lnTo>
                    <a:pt x="21" y="71"/>
                  </a:lnTo>
                  <a:lnTo>
                    <a:pt x="23" y="70"/>
                  </a:lnTo>
                  <a:lnTo>
                    <a:pt x="24" y="68"/>
                  </a:lnTo>
                  <a:lnTo>
                    <a:pt x="26" y="67"/>
                  </a:lnTo>
                  <a:lnTo>
                    <a:pt x="26" y="67"/>
                  </a:lnTo>
                  <a:lnTo>
                    <a:pt x="27" y="64"/>
                  </a:lnTo>
                  <a:lnTo>
                    <a:pt x="28" y="61"/>
                  </a:lnTo>
                  <a:lnTo>
                    <a:pt x="30" y="57"/>
                  </a:lnTo>
                  <a:lnTo>
                    <a:pt x="30" y="5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93"/>
            <p:cNvSpPr>
              <a:spLocks/>
            </p:cNvSpPr>
            <p:nvPr/>
          </p:nvSpPr>
          <p:spPr bwMode="auto">
            <a:xfrm>
              <a:off x="5253"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9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2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8 w 42"/>
                <a:gd name="T47" fmla="*/ 46 h 85"/>
                <a:gd name="T48" fmla="*/ 8 w 42"/>
                <a:gd name="T49" fmla="*/ 52 h 85"/>
                <a:gd name="T50" fmla="*/ 10 w 42"/>
                <a:gd name="T51" fmla="*/ 61 h 85"/>
                <a:gd name="T52" fmla="*/ 11 w 42"/>
                <a:gd name="T53" fmla="*/ 64 h 85"/>
                <a:gd name="T54" fmla="*/ 15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8" y="46"/>
                  </a:lnTo>
                  <a:lnTo>
                    <a:pt x="8" y="46"/>
                  </a:lnTo>
                  <a:lnTo>
                    <a:pt x="8" y="52"/>
                  </a:lnTo>
                  <a:lnTo>
                    <a:pt x="9" y="57"/>
                  </a:lnTo>
                  <a:lnTo>
                    <a:pt x="10" y="61"/>
                  </a:lnTo>
                  <a:lnTo>
                    <a:pt x="11" y="64"/>
                  </a:lnTo>
                  <a:lnTo>
                    <a:pt x="11" y="64"/>
                  </a:lnTo>
                  <a:lnTo>
                    <a:pt x="13" y="67"/>
                  </a:lnTo>
                  <a:lnTo>
                    <a:pt x="15"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p:cNvSpPr>
            <p:nvPr/>
          </p:nvSpPr>
          <p:spPr bwMode="auto">
            <a:xfrm>
              <a:off x="5257" y="349"/>
              <a:ext cx="13" cy="9"/>
            </a:xfrm>
            <a:custGeom>
              <a:avLst/>
              <a:gdLst>
                <a:gd name="T0" fmla="*/ 0 w 26"/>
                <a:gd name="T1" fmla="*/ 18 h 18"/>
                <a:gd name="T2" fmla="*/ 26 w 26"/>
                <a:gd name="T3" fmla="*/ 18 h 18"/>
                <a:gd name="T4" fmla="*/ 26 w 26"/>
                <a:gd name="T5" fmla="*/ 18 h 18"/>
                <a:gd name="T6" fmla="*/ 26 w 26"/>
                <a:gd name="T7" fmla="*/ 15 h 18"/>
                <a:gd name="T8" fmla="*/ 25 w 26"/>
                <a:gd name="T9" fmla="*/ 13 h 18"/>
                <a:gd name="T10" fmla="*/ 24 w 26"/>
                <a:gd name="T11" fmla="*/ 10 h 18"/>
                <a:gd name="T12" fmla="*/ 23 w 26"/>
                <a:gd name="T13" fmla="*/ 7 h 18"/>
                <a:gd name="T14" fmla="*/ 23 w 26"/>
                <a:gd name="T15" fmla="*/ 7 h 18"/>
                <a:gd name="T16" fmla="*/ 21 w 26"/>
                <a:gd name="T17" fmla="*/ 4 h 18"/>
                <a:gd name="T18" fmla="*/ 18 w 26"/>
                <a:gd name="T19" fmla="*/ 1 h 18"/>
                <a:gd name="T20" fmla="*/ 16 w 26"/>
                <a:gd name="T21" fmla="*/ 0 h 18"/>
                <a:gd name="T22" fmla="*/ 13 w 26"/>
                <a:gd name="T23" fmla="*/ 0 h 18"/>
                <a:gd name="T24" fmla="*/ 13 w 26"/>
                <a:gd name="T25" fmla="*/ 0 h 18"/>
                <a:gd name="T26" fmla="*/ 11 w 26"/>
                <a:gd name="T27" fmla="*/ 0 h 18"/>
                <a:gd name="T28" fmla="*/ 7 w 26"/>
                <a:gd name="T29" fmla="*/ 1 h 18"/>
                <a:gd name="T30" fmla="*/ 5 w 26"/>
                <a:gd name="T31" fmla="*/ 4 h 18"/>
                <a:gd name="T32" fmla="*/ 3 w 26"/>
                <a:gd name="T33" fmla="*/ 6 h 18"/>
                <a:gd name="T34" fmla="*/ 3 w 26"/>
                <a:gd name="T35" fmla="*/ 6 h 18"/>
                <a:gd name="T36" fmla="*/ 2 w 26"/>
                <a:gd name="T37" fmla="*/ 8 h 18"/>
                <a:gd name="T38" fmla="*/ 1 w 26"/>
                <a:gd name="T39" fmla="*/ 11 h 18"/>
                <a:gd name="T40" fmla="*/ 0 w 26"/>
                <a:gd name="T41" fmla="*/ 15 h 18"/>
                <a:gd name="T42" fmla="*/ 0 w 2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18">
                  <a:moveTo>
                    <a:pt x="0" y="18"/>
                  </a:moveTo>
                  <a:lnTo>
                    <a:pt x="26" y="18"/>
                  </a:lnTo>
                  <a:lnTo>
                    <a:pt x="26" y="18"/>
                  </a:lnTo>
                  <a:lnTo>
                    <a:pt x="26" y="15"/>
                  </a:lnTo>
                  <a:lnTo>
                    <a:pt x="25" y="13"/>
                  </a:lnTo>
                  <a:lnTo>
                    <a:pt x="24" y="10"/>
                  </a:lnTo>
                  <a:lnTo>
                    <a:pt x="23" y="7"/>
                  </a:lnTo>
                  <a:lnTo>
                    <a:pt x="23" y="7"/>
                  </a:lnTo>
                  <a:lnTo>
                    <a:pt x="21" y="4"/>
                  </a:lnTo>
                  <a:lnTo>
                    <a:pt x="18" y="1"/>
                  </a:lnTo>
                  <a:lnTo>
                    <a:pt x="16" y="0"/>
                  </a:lnTo>
                  <a:lnTo>
                    <a:pt x="13" y="0"/>
                  </a:lnTo>
                  <a:lnTo>
                    <a:pt x="13" y="0"/>
                  </a:lnTo>
                  <a:lnTo>
                    <a:pt x="11"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p:cNvSpPr>
            <p:nvPr/>
          </p:nvSpPr>
          <p:spPr bwMode="auto">
            <a:xfrm>
              <a:off x="5277" y="342"/>
              <a:ext cx="18" cy="42"/>
            </a:xfrm>
            <a:custGeom>
              <a:avLst/>
              <a:gdLst>
                <a:gd name="T0" fmla="*/ 8 w 37"/>
                <a:gd name="T1" fmla="*/ 57 h 85"/>
                <a:gd name="T2" fmla="*/ 9 w 37"/>
                <a:gd name="T3" fmla="*/ 66 h 85"/>
                <a:gd name="T4" fmla="*/ 12 w 37"/>
                <a:gd name="T5" fmla="*/ 68 h 85"/>
                <a:gd name="T6" fmla="*/ 18 w 37"/>
                <a:gd name="T7" fmla="*/ 71 h 85"/>
                <a:gd name="T8" fmla="*/ 23 w 37"/>
                <a:gd name="T9" fmla="*/ 70 h 85"/>
                <a:gd name="T10" fmla="*/ 26 w 37"/>
                <a:gd name="T11" fmla="*/ 68 h 85"/>
                <a:gd name="T12" fmla="*/ 29 w 37"/>
                <a:gd name="T13" fmla="*/ 63 h 85"/>
                <a:gd name="T14" fmla="*/ 29 w 37"/>
                <a:gd name="T15" fmla="*/ 60 h 85"/>
                <a:gd name="T16" fmla="*/ 26 w 37"/>
                <a:gd name="T17" fmla="*/ 54 h 85"/>
                <a:gd name="T18" fmla="*/ 23 w 37"/>
                <a:gd name="T19" fmla="*/ 53 h 85"/>
                <a:gd name="T20" fmla="*/ 18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5 w 37"/>
                <a:gd name="T43" fmla="*/ 0 h 85"/>
                <a:gd name="T44" fmla="*/ 18 w 37"/>
                <a:gd name="T45" fmla="*/ 0 h 85"/>
                <a:gd name="T46" fmla="*/ 25 w 37"/>
                <a:gd name="T47" fmla="*/ 3 h 85"/>
                <a:gd name="T48" fmla="*/ 29 w 37"/>
                <a:gd name="T49" fmla="*/ 7 h 85"/>
                <a:gd name="T50" fmla="*/ 31 w 37"/>
                <a:gd name="T51" fmla="*/ 11 h 85"/>
                <a:gd name="T52" fmla="*/ 34 w 37"/>
                <a:gd name="T53" fmla="*/ 21 h 85"/>
                <a:gd name="T54" fmla="*/ 27 w 37"/>
                <a:gd name="T55" fmla="*/ 25 h 85"/>
                <a:gd name="T56" fmla="*/ 25 w 37"/>
                <a:gd name="T57" fmla="*/ 20 h 85"/>
                <a:gd name="T58" fmla="*/ 22 w 37"/>
                <a:gd name="T59" fmla="*/ 17 h 85"/>
                <a:gd name="T60" fmla="*/ 17 w 37"/>
                <a:gd name="T61" fmla="*/ 14 h 85"/>
                <a:gd name="T62" fmla="*/ 13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6 w 37"/>
                <a:gd name="T77" fmla="*/ 32 h 85"/>
                <a:gd name="T78" fmla="*/ 21 w 37"/>
                <a:gd name="T79" fmla="*/ 35 h 85"/>
                <a:gd name="T80" fmla="*/ 28 w 37"/>
                <a:gd name="T81" fmla="*/ 39 h 85"/>
                <a:gd name="T82" fmla="*/ 32 w 37"/>
                <a:gd name="T83" fmla="*/ 42 h 85"/>
                <a:gd name="T84" fmla="*/ 34 w 37"/>
                <a:gd name="T85" fmla="*/ 46 h 85"/>
                <a:gd name="T86" fmla="*/ 37 w 37"/>
                <a:gd name="T87" fmla="*/ 56 h 85"/>
                <a:gd name="T88" fmla="*/ 37 w 37"/>
                <a:gd name="T89" fmla="*/ 63 h 85"/>
                <a:gd name="T90" fmla="*/ 34 w 37"/>
                <a:gd name="T91" fmla="*/ 72 h 85"/>
                <a:gd name="T92" fmla="*/ 32 w 37"/>
                <a:gd name="T93" fmla="*/ 78 h 85"/>
                <a:gd name="T94" fmla="*/ 28 w 37"/>
                <a:gd name="T95" fmla="*/ 82 h 85"/>
                <a:gd name="T96" fmla="*/ 21 w 37"/>
                <a:gd name="T97" fmla="*/ 85 h 85"/>
                <a:gd name="T98" fmla="*/ 14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4" y="70"/>
                  </a:lnTo>
                  <a:lnTo>
                    <a:pt x="16" y="71"/>
                  </a:lnTo>
                  <a:lnTo>
                    <a:pt x="18" y="71"/>
                  </a:lnTo>
                  <a:lnTo>
                    <a:pt x="18" y="71"/>
                  </a:lnTo>
                  <a:lnTo>
                    <a:pt x="21" y="71"/>
                  </a:lnTo>
                  <a:lnTo>
                    <a:pt x="23" y="70"/>
                  </a:lnTo>
                  <a:lnTo>
                    <a:pt x="25" y="70"/>
                  </a:lnTo>
                  <a:lnTo>
                    <a:pt x="26" y="68"/>
                  </a:lnTo>
                  <a:lnTo>
                    <a:pt x="26" y="68"/>
                  </a:lnTo>
                  <a:lnTo>
                    <a:pt x="27" y="67"/>
                  </a:lnTo>
                  <a:lnTo>
                    <a:pt x="28" y="66"/>
                  </a:lnTo>
                  <a:lnTo>
                    <a:pt x="29" y="63"/>
                  </a:lnTo>
                  <a:lnTo>
                    <a:pt x="29" y="61"/>
                  </a:lnTo>
                  <a:lnTo>
                    <a:pt x="29" y="61"/>
                  </a:lnTo>
                  <a:lnTo>
                    <a:pt x="29" y="60"/>
                  </a:lnTo>
                  <a:lnTo>
                    <a:pt x="28" y="57"/>
                  </a:lnTo>
                  <a:lnTo>
                    <a:pt x="27" y="56"/>
                  </a:lnTo>
                  <a:lnTo>
                    <a:pt x="26" y="54"/>
                  </a:lnTo>
                  <a:lnTo>
                    <a:pt x="26" y="54"/>
                  </a:lnTo>
                  <a:lnTo>
                    <a:pt x="25" y="54"/>
                  </a:lnTo>
                  <a:lnTo>
                    <a:pt x="23" y="53"/>
                  </a:lnTo>
                  <a:lnTo>
                    <a:pt x="21" y="52"/>
                  </a:lnTo>
                  <a:lnTo>
                    <a:pt x="18" y="50"/>
                  </a:lnTo>
                  <a:lnTo>
                    <a:pt x="18" y="50"/>
                  </a:lnTo>
                  <a:lnTo>
                    <a:pt x="14"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3" y="2"/>
                  </a:lnTo>
                  <a:lnTo>
                    <a:pt x="15" y="0"/>
                  </a:lnTo>
                  <a:lnTo>
                    <a:pt x="16" y="0"/>
                  </a:lnTo>
                  <a:lnTo>
                    <a:pt x="16" y="0"/>
                  </a:lnTo>
                  <a:lnTo>
                    <a:pt x="18" y="0"/>
                  </a:lnTo>
                  <a:lnTo>
                    <a:pt x="21" y="2"/>
                  </a:lnTo>
                  <a:lnTo>
                    <a:pt x="23" y="2"/>
                  </a:lnTo>
                  <a:lnTo>
                    <a:pt x="25" y="3"/>
                  </a:lnTo>
                  <a:lnTo>
                    <a:pt x="25" y="3"/>
                  </a:lnTo>
                  <a:lnTo>
                    <a:pt x="27" y="4"/>
                  </a:lnTo>
                  <a:lnTo>
                    <a:pt x="29" y="7"/>
                  </a:lnTo>
                  <a:lnTo>
                    <a:pt x="30" y="9"/>
                  </a:lnTo>
                  <a:lnTo>
                    <a:pt x="31" y="11"/>
                  </a:lnTo>
                  <a:lnTo>
                    <a:pt x="31" y="11"/>
                  </a:lnTo>
                  <a:lnTo>
                    <a:pt x="32" y="14"/>
                  </a:lnTo>
                  <a:lnTo>
                    <a:pt x="33" y="17"/>
                  </a:lnTo>
                  <a:lnTo>
                    <a:pt x="34" y="21"/>
                  </a:lnTo>
                  <a:lnTo>
                    <a:pt x="34" y="24"/>
                  </a:lnTo>
                  <a:lnTo>
                    <a:pt x="27" y="25"/>
                  </a:lnTo>
                  <a:lnTo>
                    <a:pt x="27" y="25"/>
                  </a:lnTo>
                  <a:lnTo>
                    <a:pt x="27" y="24"/>
                  </a:lnTo>
                  <a:lnTo>
                    <a:pt x="26" y="21"/>
                  </a:lnTo>
                  <a:lnTo>
                    <a:pt x="25" y="20"/>
                  </a:lnTo>
                  <a:lnTo>
                    <a:pt x="24" y="18"/>
                  </a:lnTo>
                  <a:lnTo>
                    <a:pt x="24" y="18"/>
                  </a:lnTo>
                  <a:lnTo>
                    <a:pt x="22" y="17"/>
                  </a:lnTo>
                  <a:lnTo>
                    <a:pt x="21" y="15"/>
                  </a:lnTo>
                  <a:lnTo>
                    <a:pt x="19" y="14"/>
                  </a:lnTo>
                  <a:lnTo>
                    <a:pt x="17" y="14"/>
                  </a:lnTo>
                  <a:lnTo>
                    <a:pt x="17" y="14"/>
                  </a:lnTo>
                  <a:lnTo>
                    <a:pt x="15" y="14"/>
                  </a:lnTo>
                  <a:lnTo>
                    <a:pt x="13"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4" y="32"/>
                  </a:lnTo>
                  <a:lnTo>
                    <a:pt x="16" y="32"/>
                  </a:lnTo>
                  <a:lnTo>
                    <a:pt x="18" y="34"/>
                  </a:lnTo>
                  <a:lnTo>
                    <a:pt x="18" y="34"/>
                  </a:lnTo>
                  <a:lnTo>
                    <a:pt x="21" y="35"/>
                  </a:lnTo>
                  <a:lnTo>
                    <a:pt x="24" y="38"/>
                  </a:lnTo>
                  <a:lnTo>
                    <a:pt x="27" y="39"/>
                  </a:lnTo>
                  <a:lnTo>
                    <a:pt x="28" y="39"/>
                  </a:lnTo>
                  <a:lnTo>
                    <a:pt x="28" y="39"/>
                  </a:lnTo>
                  <a:lnTo>
                    <a:pt x="30" y="41"/>
                  </a:lnTo>
                  <a:lnTo>
                    <a:pt x="32" y="42"/>
                  </a:lnTo>
                  <a:lnTo>
                    <a:pt x="33" y="45"/>
                  </a:lnTo>
                  <a:lnTo>
                    <a:pt x="34" y="46"/>
                  </a:lnTo>
                  <a:lnTo>
                    <a:pt x="34" y="46"/>
                  </a:lnTo>
                  <a:lnTo>
                    <a:pt x="36" y="49"/>
                  </a:lnTo>
                  <a:lnTo>
                    <a:pt x="36" y="52"/>
                  </a:lnTo>
                  <a:lnTo>
                    <a:pt x="37" y="56"/>
                  </a:lnTo>
                  <a:lnTo>
                    <a:pt x="37" y="60"/>
                  </a:lnTo>
                  <a:lnTo>
                    <a:pt x="37" y="60"/>
                  </a:lnTo>
                  <a:lnTo>
                    <a:pt x="37" y="63"/>
                  </a:lnTo>
                  <a:lnTo>
                    <a:pt x="36" y="67"/>
                  </a:lnTo>
                  <a:lnTo>
                    <a:pt x="36" y="70"/>
                  </a:lnTo>
                  <a:lnTo>
                    <a:pt x="34" y="72"/>
                  </a:lnTo>
                  <a:lnTo>
                    <a:pt x="34" y="72"/>
                  </a:lnTo>
                  <a:lnTo>
                    <a:pt x="33" y="75"/>
                  </a:lnTo>
                  <a:lnTo>
                    <a:pt x="32" y="78"/>
                  </a:lnTo>
                  <a:lnTo>
                    <a:pt x="30" y="81"/>
                  </a:lnTo>
                  <a:lnTo>
                    <a:pt x="28" y="82"/>
                  </a:lnTo>
                  <a:lnTo>
                    <a:pt x="28" y="82"/>
                  </a:lnTo>
                  <a:lnTo>
                    <a:pt x="26" y="84"/>
                  </a:lnTo>
                  <a:lnTo>
                    <a:pt x="23" y="84"/>
                  </a:lnTo>
                  <a:lnTo>
                    <a:pt x="21" y="85"/>
                  </a:lnTo>
                  <a:lnTo>
                    <a:pt x="18" y="85"/>
                  </a:lnTo>
                  <a:lnTo>
                    <a:pt x="18" y="85"/>
                  </a:lnTo>
                  <a:lnTo>
                    <a:pt x="14"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96"/>
            <p:cNvSpPr>
              <a:spLocks/>
            </p:cNvSpPr>
            <p:nvPr/>
          </p:nvSpPr>
          <p:spPr bwMode="auto">
            <a:xfrm>
              <a:off x="5310" y="326"/>
              <a:ext cx="27" cy="58"/>
            </a:xfrm>
            <a:custGeom>
              <a:avLst/>
              <a:gdLst>
                <a:gd name="T0" fmla="*/ 53 w 53"/>
                <a:gd name="T1" fmla="*/ 77 h 115"/>
                <a:gd name="T2" fmla="*/ 52 w 53"/>
                <a:gd name="T3" fmla="*/ 86 h 115"/>
                <a:gd name="T4" fmla="*/ 47 w 53"/>
                <a:gd name="T5" fmla="*/ 100 h 115"/>
                <a:gd name="T6" fmla="*/ 44 w 53"/>
                <a:gd name="T7" fmla="*/ 105 h 115"/>
                <a:gd name="T8" fmla="*/ 37 w 53"/>
                <a:gd name="T9" fmla="*/ 112 h 115"/>
                <a:gd name="T10" fmla="*/ 27 w 53"/>
                <a:gd name="T11" fmla="*/ 115 h 115"/>
                <a:gd name="T12" fmla="*/ 23 w 53"/>
                <a:gd name="T13" fmla="*/ 115 h 115"/>
                <a:gd name="T14" fmla="*/ 15 w 53"/>
                <a:gd name="T15" fmla="*/ 111 h 115"/>
                <a:gd name="T16" fmla="*/ 12 w 53"/>
                <a:gd name="T17" fmla="*/ 108 h 115"/>
                <a:gd name="T18" fmla="*/ 6 w 53"/>
                <a:gd name="T19" fmla="*/ 100 h 115"/>
                <a:gd name="T20" fmla="*/ 3 w 53"/>
                <a:gd name="T21" fmla="*/ 87 h 115"/>
                <a:gd name="T22" fmla="*/ 2 w 53"/>
                <a:gd name="T23" fmla="*/ 80 h 115"/>
                <a:gd name="T24" fmla="*/ 0 w 53"/>
                <a:gd name="T25" fmla="*/ 65 h 115"/>
                <a:gd name="T26" fmla="*/ 0 w 53"/>
                <a:gd name="T27" fmla="*/ 57 h 115"/>
                <a:gd name="T28" fmla="*/ 1 w 53"/>
                <a:gd name="T29" fmla="*/ 41 h 115"/>
                <a:gd name="T30" fmla="*/ 3 w 53"/>
                <a:gd name="T31" fmla="*/ 27 h 115"/>
                <a:gd name="T32" fmla="*/ 5 w 53"/>
                <a:gd name="T33" fmla="*/ 22 h 115"/>
                <a:gd name="T34" fmla="*/ 10 w 53"/>
                <a:gd name="T35" fmla="*/ 11 h 115"/>
                <a:gd name="T36" fmla="*/ 13 w 53"/>
                <a:gd name="T37" fmla="*/ 7 h 115"/>
                <a:gd name="T38" fmla="*/ 20 w 53"/>
                <a:gd name="T39" fmla="*/ 1 h 115"/>
                <a:gd name="T40" fmla="*/ 27 w 53"/>
                <a:gd name="T41" fmla="*/ 0 h 115"/>
                <a:gd name="T42" fmla="*/ 31 w 53"/>
                <a:gd name="T43" fmla="*/ 0 h 115"/>
                <a:gd name="T44" fmla="*/ 40 w 53"/>
                <a:gd name="T45" fmla="*/ 4 h 115"/>
                <a:gd name="T46" fmla="*/ 43 w 53"/>
                <a:gd name="T47" fmla="*/ 8 h 115"/>
                <a:gd name="T48" fmla="*/ 48 w 53"/>
                <a:gd name="T49" fmla="*/ 19 h 115"/>
                <a:gd name="T50" fmla="*/ 52 w 53"/>
                <a:gd name="T51" fmla="*/ 33 h 115"/>
                <a:gd name="T52" fmla="*/ 44 w 53"/>
                <a:gd name="T53" fmla="*/ 37 h 115"/>
                <a:gd name="T54" fmla="*/ 41 w 53"/>
                <a:gd name="T55" fmla="*/ 26 h 115"/>
                <a:gd name="T56" fmla="*/ 38 w 53"/>
                <a:gd name="T57" fmla="*/ 19 h 115"/>
                <a:gd name="T58" fmla="*/ 36 w 53"/>
                <a:gd name="T59" fmla="*/ 18 h 115"/>
                <a:gd name="T60" fmla="*/ 29 w 53"/>
                <a:gd name="T61" fmla="*/ 13 h 115"/>
                <a:gd name="T62" fmla="*/ 27 w 53"/>
                <a:gd name="T63" fmla="*/ 13 h 115"/>
                <a:gd name="T64" fmla="*/ 21 w 53"/>
                <a:gd name="T65" fmla="*/ 15 h 115"/>
                <a:gd name="T66" fmla="*/ 16 w 53"/>
                <a:gd name="T67" fmla="*/ 19 h 115"/>
                <a:gd name="T68" fmla="*/ 14 w 53"/>
                <a:gd name="T69" fmla="*/ 23 h 115"/>
                <a:gd name="T70" fmla="*/ 10 w 53"/>
                <a:gd name="T71" fmla="*/ 32 h 115"/>
                <a:gd name="T72" fmla="*/ 9 w 53"/>
                <a:gd name="T73" fmla="*/ 36 h 115"/>
                <a:gd name="T74" fmla="*/ 9 w 53"/>
                <a:gd name="T75" fmla="*/ 47 h 115"/>
                <a:gd name="T76" fmla="*/ 8 w 53"/>
                <a:gd name="T77" fmla="*/ 57 h 115"/>
                <a:gd name="T78" fmla="*/ 8 w 53"/>
                <a:gd name="T79" fmla="*/ 64 h 115"/>
                <a:gd name="T80" fmla="*/ 9 w 53"/>
                <a:gd name="T81" fmla="*/ 75 h 115"/>
                <a:gd name="T82" fmla="*/ 9 w 53"/>
                <a:gd name="T83" fmla="*/ 80 h 115"/>
                <a:gd name="T84" fmla="*/ 12 w 53"/>
                <a:gd name="T85" fmla="*/ 90 h 115"/>
                <a:gd name="T86" fmla="*/ 16 w 53"/>
                <a:gd name="T87" fmla="*/ 96 h 115"/>
                <a:gd name="T88" fmla="*/ 19 w 53"/>
                <a:gd name="T89" fmla="*/ 97 h 115"/>
                <a:gd name="T90" fmla="*/ 24 w 53"/>
                <a:gd name="T91" fmla="*/ 101 h 115"/>
                <a:gd name="T92" fmla="*/ 26 w 53"/>
                <a:gd name="T93" fmla="*/ 101 h 115"/>
                <a:gd name="T94" fmla="*/ 32 w 53"/>
                <a:gd name="T95" fmla="*/ 100 h 115"/>
                <a:gd name="T96" fmla="*/ 39 w 53"/>
                <a:gd name="T97" fmla="*/ 94 h 115"/>
                <a:gd name="T98" fmla="*/ 41 w 53"/>
                <a:gd name="T99" fmla="*/ 90 h 115"/>
                <a:gd name="T100" fmla="*/ 44 w 53"/>
                <a:gd name="T101" fmla="*/ 80 h 115"/>
                <a:gd name="T102" fmla="*/ 45 w 53"/>
                <a:gd name="T103" fmla="*/ 7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 h="115">
                  <a:moveTo>
                    <a:pt x="45" y="73"/>
                  </a:moveTo>
                  <a:lnTo>
                    <a:pt x="53" y="77"/>
                  </a:lnTo>
                  <a:lnTo>
                    <a:pt x="53" y="77"/>
                  </a:lnTo>
                  <a:lnTo>
                    <a:pt x="52" y="86"/>
                  </a:lnTo>
                  <a:lnTo>
                    <a:pt x="50" y="94"/>
                  </a:lnTo>
                  <a:lnTo>
                    <a:pt x="47" y="100"/>
                  </a:lnTo>
                  <a:lnTo>
                    <a:pt x="44" y="105"/>
                  </a:lnTo>
                  <a:lnTo>
                    <a:pt x="44" y="105"/>
                  </a:lnTo>
                  <a:lnTo>
                    <a:pt x="41" y="109"/>
                  </a:lnTo>
                  <a:lnTo>
                    <a:pt x="37" y="112"/>
                  </a:lnTo>
                  <a:lnTo>
                    <a:pt x="31" y="114"/>
                  </a:lnTo>
                  <a:lnTo>
                    <a:pt x="27" y="115"/>
                  </a:lnTo>
                  <a:lnTo>
                    <a:pt x="27" y="115"/>
                  </a:lnTo>
                  <a:lnTo>
                    <a:pt x="23" y="115"/>
                  </a:lnTo>
                  <a:lnTo>
                    <a:pt x="18" y="114"/>
                  </a:lnTo>
                  <a:lnTo>
                    <a:pt x="15" y="111"/>
                  </a:lnTo>
                  <a:lnTo>
                    <a:pt x="12" y="108"/>
                  </a:lnTo>
                  <a:lnTo>
                    <a:pt x="12" y="108"/>
                  </a:lnTo>
                  <a:lnTo>
                    <a:pt x="9" y="104"/>
                  </a:lnTo>
                  <a:lnTo>
                    <a:pt x="6" y="100"/>
                  </a:lnTo>
                  <a:lnTo>
                    <a:pt x="4" y="93"/>
                  </a:lnTo>
                  <a:lnTo>
                    <a:pt x="3" y="87"/>
                  </a:lnTo>
                  <a:lnTo>
                    <a:pt x="3" y="87"/>
                  </a:lnTo>
                  <a:lnTo>
                    <a:pt x="2" y="80"/>
                  </a:lnTo>
                  <a:lnTo>
                    <a:pt x="1" y="73"/>
                  </a:lnTo>
                  <a:lnTo>
                    <a:pt x="0" y="65"/>
                  </a:lnTo>
                  <a:lnTo>
                    <a:pt x="0" y="57"/>
                  </a:lnTo>
                  <a:lnTo>
                    <a:pt x="0" y="57"/>
                  </a:lnTo>
                  <a:lnTo>
                    <a:pt x="0" y="48"/>
                  </a:lnTo>
                  <a:lnTo>
                    <a:pt x="1" y="41"/>
                  </a:lnTo>
                  <a:lnTo>
                    <a:pt x="2" y="34"/>
                  </a:lnTo>
                  <a:lnTo>
                    <a:pt x="3" y="27"/>
                  </a:lnTo>
                  <a:lnTo>
                    <a:pt x="3" y="27"/>
                  </a:lnTo>
                  <a:lnTo>
                    <a:pt x="5" y="22"/>
                  </a:lnTo>
                  <a:lnTo>
                    <a:pt x="7" y="15"/>
                  </a:lnTo>
                  <a:lnTo>
                    <a:pt x="10" y="11"/>
                  </a:lnTo>
                  <a:lnTo>
                    <a:pt x="13" y="7"/>
                  </a:lnTo>
                  <a:lnTo>
                    <a:pt x="13" y="7"/>
                  </a:lnTo>
                  <a:lnTo>
                    <a:pt x="16" y="4"/>
                  </a:lnTo>
                  <a:lnTo>
                    <a:pt x="20" y="1"/>
                  </a:lnTo>
                  <a:lnTo>
                    <a:pt x="24" y="0"/>
                  </a:lnTo>
                  <a:lnTo>
                    <a:pt x="27" y="0"/>
                  </a:lnTo>
                  <a:lnTo>
                    <a:pt x="27" y="0"/>
                  </a:lnTo>
                  <a:lnTo>
                    <a:pt x="31" y="0"/>
                  </a:lnTo>
                  <a:lnTo>
                    <a:pt x="36" y="1"/>
                  </a:lnTo>
                  <a:lnTo>
                    <a:pt x="40" y="4"/>
                  </a:lnTo>
                  <a:lnTo>
                    <a:pt x="43" y="8"/>
                  </a:lnTo>
                  <a:lnTo>
                    <a:pt x="43" y="8"/>
                  </a:lnTo>
                  <a:lnTo>
                    <a:pt x="46" y="13"/>
                  </a:lnTo>
                  <a:lnTo>
                    <a:pt x="48" y="19"/>
                  </a:lnTo>
                  <a:lnTo>
                    <a:pt x="50" y="26"/>
                  </a:lnTo>
                  <a:lnTo>
                    <a:pt x="52" y="33"/>
                  </a:lnTo>
                  <a:lnTo>
                    <a:pt x="44" y="37"/>
                  </a:lnTo>
                  <a:lnTo>
                    <a:pt x="44" y="37"/>
                  </a:lnTo>
                  <a:lnTo>
                    <a:pt x="43" y="32"/>
                  </a:lnTo>
                  <a:lnTo>
                    <a:pt x="41" y="26"/>
                  </a:lnTo>
                  <a:lnTo>
                    <a:pt x="40" y="22"/>
                  </a:lnTo>
                  <a:lnTo>
                    <a:pt x="38" y="19"/>
                  </a:lnTo>
                  <a:lnTo>
                    <a:pt x="38" y="19"/>
                  </a:lnTo>
                  <a:lnTo>
                    <a:pt x="36" y="18"/>
                  </a:lnTo>
                  <a:lnTo>
                    <a:pt x="32" y="15"/>
                  </a:lnTo>
                  <a:lnTo>
                    <a:pt x="29" y="13"/>
                  </a:lnTo>
                  <a:lnTo>
                    <a:pt x="27" y="13"/>
                  </a:lnTo>
                  <a:lnTo>
                    <a:pt x="27" y="13"/>
                  </a:lnTo>
                  <a:lnTo>
                    <a:pt x="24" y="13"/>
                  </a:lnTo>
                  <a:lnTo>
                    <a:pt x="21" y="15"/>
                  </a:lnTo>
                  <a:lnTo>
                    <a:pt x="18" y="18"/>
                  </a:lnTo>
                  <a:lnTo>
                    <a:pt x="16" y="19"/>
                  </a:lnTo>
                  <a:lnTo>
                    <a:pt x="16" y="19"/>
                  </a:lnTo>
                  <a:lnTo>
                    <a:pt x="14" y="23"/>
                  </a:lnTo>
                  <a:lnTo>
                    <a:pt x="12" y="27"/>
                  </a:lnTo>
                  <a:lnTo>
                    <a:pt x="10" y="32"/>
                  </a:lnTo>
                  <a:lnTo>
                    <a:pt x="9" y="36"/>
                  </a:lnTo>
                  <a:lnTo>
                    <a:pt x="9" y="36"/>
                  </a:lnTo>
                  <a:lnTo>
                    <a:pt x="9" y="41"/>
                  </a:lnTo>
                  <a:lnTo>
                    <a:pt x="9" y="47"/>
                  </a:lnTo>
                  <a:lnTo>
                    <a:pt x="8" y="52"/>
                  </a:lnTo>
                  <a:lnTo>
                    <a:pt x="8" y="57"/>
                  </a:lnTo>
                  <a:lnTo>
                    <a:pt x="8" y="57"/>
                  </a:lnTo>
                  <a:lnTo>
                    <a:pt x="8" y="64"/>
                  </a:lnTo>
                  <a:lnTo>
                    <a:pt x="9" y="69"/>
                  </a:lnTo>
                  <a:lnTo>
                    <a:pt x="9" y="75"/>
                  </a:lnTo>
                  <a:lnTo>
                    <a:pt x="9" y="80"/>
                  </a:lnTo>
                  <a:lnTo>
                    <a:pt x="9" y="80"/>
                  </a:lnTo>
                  <a:lnTo>
                    <a:pt x="11" y="86"/>
                  </a:lnTo>
                  <a:lnTo>
                    <a:pt x="12" y="90"/>
                  </a:lnTo>
                  <a:lnTo>
                    <a:pt x="14" y="93"/>
                  </a:lnTo>
                  <a:lnTo>
                    <a:pt x="16" y="96"/>
                  </a:lnTo>
                  <a:lnTo>
                    <a:pt x="16" y="96"/>
                  </a:lnTo>
                  <a:lnTo>
                    <a:pt x="19" y="97"/>
                  </a:lnTo>
                  <a:lnTo>
                    <a:pt x="21" y="100"/>
                  </a:lnTo>
                  <a:lnTo>
                    <a:pt x="24" y="101"/>
                  </a:lnTo>
                  <a:lnTo>
                    <a:pt x="26" y="101"/>
                  </a:lnTo>
                  <a:lnTo>
                    <a:pt x="26" y="101"/>
                  </a:lnTo>
                  <a:lnTo>
                    <a:pt x="29" y="101"/>
                  </a:lnTo>
                  <a:lnTo>
                    <a:pt x="32" y="100"/>
                  </a:lnTo>
                  <a:lnTo>
                    <a:pt x="36" y="97"/>
                  </a:lnTo>
                  <a:lnTo>
                    <a:pt x="39" y="94"/>
                  </a:lnTo>
                  <a:lnTo>
                    <a:pt x="39" y="94"/>
                  </a:lnTo>
                  <a:lnTo>
                    <a:pt x="41" y="90"/>
                  </a:lnTo>
                  <a:lnTo>
                    <a:pt x="42" y="86"/>
                  </a:lnTo>
                  <a:lnTo>
                    <a:pt x="44" y="80"/>
                  </a:lnTo>
                  <a:lnTo>
                    <a:pt x="45" y="75"/>
                  </a:lnTo>
                  <a:lnTo>
                    <a:pt x="45" y="7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97"/>
            <p:cNvSpPr>
              <a:spLocks/>
            </p:cNvSpPr>
            <p:nvPr/>
          </p:nvSpPr>
          <p:spPr bwMode="auto">
            <a:xfrm>
              <a:off x="5341" y="342"/>
              <a:ext cx="20" cy="42"/>
            </a:xfrm>
            <a:custGeom>
              <a:avLst/>
              <a:gdLst>
                <a:gd name="T0" fmla="*/ 0 w 39"/>
                <a:gd name="T1" fmla="*/ 43 h 85"/>
                <a:gd name="T2" fmla="*/ 0 w 39"/>
                <a:gd name="T3" fmla="*/ 43 h 85"/>
                <a:gd name="T4" fmla="*/ 0 w 39"/>
                <a:gd name="T5" fmla="*/ 34 h 85"/>
                <a:gd name="T6" fmla="*/ 2 w 39"/>
                <a:gd name="T7" fmla="*/ 24 h 85"/>
                <a:gd name="T8" fmla="*/ 3 w 39"/>
                <a:gd name="T9" fmla="*/ 15 h 85"/>
                <a:gd name="T10" fmla="*/ 6 w 39"/>
                <a:gd name="T11" fmla="*/ 10 h 85"/>
                <a:gd name="T12" fmla="*/ 6 w 39"/>
                <a:gd name="T13" fmla="*/ 10 h 85"/>
                <a:gd name="T14" fmla="*/ 9 w 39"/>
                <a:gd name="T15" fmla="*/ 6 h 85"/>
                <a:gd name="T16" fmla="*/ 12 w 39"/>
                <a:gd name="T17" fmla="*/ 3 h 85"/>
                <a:gd name="T18" fmla="*/ 16 w 39"/>
                <a:gd name="T19" fmla="*/ 2 h 85"/>
                <a:gd name="T20" fmla="*/ 19 w 39"/>
                <a:gd name="T21" fmla="*/ 0 h 85"/>
                <a:gd name="T22" fmla="*/ 19 w 39"/>
                <a:gd name="T23" fmla="*/ 0 h 85"/>
                <a:gd name="T24" fmla="*/ 23 w 39"/>
                <a:gd name="T25" fmla="*/ 2 h 85"/>
                <a:gd name="T26" fmla="*/ 27 w 39"/>
                <a:gd name="T27" fmla="*/ 3 h 85"/>
                <a:gd name="T28" fmla="*/ 30 w 39"/>
                <a:gd name="T29" fmla="*/ 7 h 85"/>
                <a:gd name="T30" fmla="*/ 33 w 39"/>
                <a:gd name="T31" fmla="*/ 11 h 85"/>
                <a:gd name="T32" fmla="*/ 33 w 39"/>
                <a:gd name="T33" fmla="*/ 11 h 85"/>
                <a:gd name="T34" fmla="*/ 36 w 39"/>
                <a:gd name="T35" fmla="*/ 17 h 85"/>
                <a:gd name="T36" fmla="*/ 38 w 39"/>
                <a:gd name="T37" fmla="*/ 24 h 85"/>
                <a:gd name="T38" fmla="*/ 39 w 39"/>
                <a:gd name="T39" fmla="*/ 32 h 85"/>
                <a:gd name="T40" fmla="*/ 39 w 39"/>
                <a:gd name="T41" fmla="*/ 42 h 85"/>
                <a:gd name="T42" fmla="*/ 39 w 39"/>
                <a:gd name="T43" fmla="*/ 42 h 85"/>
                <a:gd name="T44" fmla="*/ 39 w 39"/>
                <a:gd name="T45" fmla="*/ 49 h 85"/>
                <a:gd name="T46" fmla="*/ 38 w 39"/>
                <a:gd name="T47" fmla="*/ 56 h 85"/>
                <a:gd name="T48" fmla="*/ 38 w 39"/>
                <a:gd name="T49" fmla="*/ 61 h 85"/>
                <a:gd name="T50" fmla="*/ 37 w 39"/>
                <a:gd name="T51" fmla="*/ 66 h 85"/>
                <a:gd name="T52" fmla="*/ 37 w 39"/>
                <a:gd name="T53" fmla="*/ 66 h 85"/>
                <a:gd name="T54" fmla="*/ 35 w 39"/>
                <a:gd name="T55" fmla="*/ 70 h 85"/>
                <a:gd name="T56" fmla="*/ 34 w 39"/>
                <a:gd name="T57" fmla="*/ 74 h 85"/>
                <a:gd name="T58" fmla="*/ 32 w 39"/>
                <a:gd name="T59" fmla="*/ 77 h 85"/>
                <a:gd name="T60" fmla="*/ 30 w 39"/>
                <a:gd name="T61" fmla="*/ 79 h 85"/>
                <a:gd name="T62" fmla="*/ 30 w 39"/>
                <a:gd name="T63" fmla="*/ 79 h 85"/>
                <a:gd name="T64" fmla="*/ 27 w 39"/>
                <a:gd name="T65" fmla="*/ 81 h 85"/>
                <a:gd name="T66" fmla="*/ 24 w 39"/>
                <a:gd name="T67" fmla="*/ 84 h 85"/>
                <a:gd name="T68" fmla="*/ 21 w 39"/>
                <a:gd name="T69" fmla="*/ 85 h 85"/>
                <a:gd name="T70" fmla="*/ 19 w 39"/>
                <a:gd name="T71" fmla="*/ 85 h 85"/>
                <a:gd name="T72" fmla="*/ 19 w 39"/>
                <a:gd name="T73" fmla="*/ 85 h 85"/>
                <a:gd name="T74" fmla="*/ 15 w 39"/>
                <a:gd name="T75" fmla="*/ 84 h 85"/>
                <a:gd name="T76" fmla="*/ 11 w 39"/>
                <a:gd name="T77" fmla="*/ 82 h 85"/>
                <a:gd name="T78" fmla="*/ 8 w 39"/>
                <a:gd name="T79" fmla="*/ 79 h 85"/>
                <a:gd name="T80" fmla="*/ 5 w 39"/>
                <a:gd name="T81" fmla="*/ 75 h 85"/>
                <a:gd name="T82" fmla="*/ 5 w 39"/>
                <a:gd name="T83" fmla="*/ 75 h 85"/>
                <a:gd name="T84" fmla="*/ 3 w 39"/>
                <a:gd name="T85" fmla="*/ 70 h 85"/>
                <a:gd name="T86" fmla="*/ 1 w 39"/>
                <a:gd name="T87" fmla="*/ 61 h 85"/>
                <a:gd name="T88" fmla="*/ 0 w 39"/>
                <a:gd name="T89" fmla="*/ 53 h 85"/>
                <a:gd name="T90" fmla="*/ 0 w 39"/>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0" y="7"/>
                  </a:lnTo>
                  <a:lnTo>
                    <a:pt x="33" y="11"/>
                  </a:lnTo>
                  <a:lnTo>
                    <a:pt x="33" y="11"/>
                  </a:lnTo>
                  <a:lnTo>
                    <a:pt x="36" y="17"/>
                  </a:lnTo>
                  <a:lnTo>
                    <a:pt x="38" y="24"/>
                  </a:lnTo>
                  <a:lnTo>
                    <a:pt x="39" y="32"/>
                  </a:lnTo>
                  <a:lnTo>
                    <a:pt x="39" y="42"/>
                  </a:lnTo>
                  <a:lnTo>
                    <a:pt x="39" y="42"/>
                  </a:lnTo>
                  <a:lnTo>
                    <a:pt x="39" y="49"/>
                  </a:lnTo>
                  <a:lnTo>
                    <a:pt x="38" y="56"/>
                  </a:lnTo>
                  <a:lnTo>
                    <a:pt x="38" y="61"/>
                  </a:lnTo>
                  <a:lnTo>
                    <a:pt x="37" y="66"/>
                  </a:lnTo>
                  <a:lnTo>
                    <a:pt x="37" y="66"/>
                  </a:lnTo>
                  <a:lnTo>
                    <a:pt x="35" y="70"/>
                  </a:lnTo>
                  <a:lnTo>
                    <a:pt x="34" y="74"/>
                  </a:lnTo>
                  <a:lnTo>
                    <a:pt x="32" y="77"/>
                  </a:lnTo>
                  <a:lnTo>
                    <a:pt x="30" y="79"/>
                  </a:lnTo>
                  <a:lnTo>
                    <a:pt x="30"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98"/>
            <p:cNvSpPr>
              <a:spLocks/>
            </p:cNvSpPr>
            <p:nvPr/>
          </p:nvSpPr>
          <p:spPr bwMode="auto">
            <a:xfrm>
              <a:off x="5345" y="349"/>
              <a:ext cx="13" cy="28"/>
            </a:xfrm>
            <a:custGeom>
              <a:avLst/>
              <a:gdLst>
                <a:gd name="T0" fmla="*/ 0 w 25"/>
                <a:gd name="T1" fmla="*/ 28 h 57"/>
                <a:gd name="T2" fmla="*/ 0 w 25"/>
                <a:gd name="T3" fmla="*/ 28 h 57"/>
                <a:gd name="T4" fmla="*/ 0 w 25"/>
                <a:gd name="T5" fmla="*/ 35 h 57"/>
                <a:gd name="T6" fmla="*/ 1 w 25"/>
                <a:gd name="T7" fmla="*/ 40 h 57"/>
                <a:gd name="T8" fmla="*/ 2 w 25"/>
                <a:gd name="T9" fmla="*/ 46 h 57"/>
                <a:gd name="T10" fmla="*/ 3 w 25"/>
                <a:gd name="T11" fmla="*/ 50 h 57"/>
                <a:gd name="T12" fmla="*/ 3 w 25"/>
                <a:gd name="T13" fmla="*/ 50 h 57"/>
                <a:gd name="T14" fmla="*/ 5 w 25"/>
                <a:gd name="T15" fmla="*/ 53 h 57"/>
                <a:gd name="T16" fmla="*/ 7 w 25"/>
                <a:gd name="T17" fmla="*/ 56 h 57"/>
                <a:gd name="T18" fmla="*/ 10 w 25"/>
                <a:gd name="T19" fmla="*/ 57 h 57"/>
                <a:gd name="T20" fmla="*/ 12 w 25"/>
                <a:gd name="T21" fmla="*/ 57 h 57"/>
                <a:gd name="T22" fmla="*/ 12 w 25"/>
                <a:gd name="T23" fmla="*/ 57 h 57"/>
                <a:gd name="T24" fmla="*/ 14 w 25"/>
                <a:gd name="T25" fmla="*/ 57 h 57"/>
                <a:gd name="T26" fmla="*/ 17 w 25"/>
                <a:gd name="T27" fmla="*/ 56 h 57"/>
                <a:gd name="T28" fmla="*/ 19 w 25"/>
                <a:gd name="T29" fmla="*/ 53 h 57"/>
                <a:gd name="T30" fmla="*/ 21 w 25"/>
                <a:gd name="T31" fmla="*/ 50 h 57"/>
                <a:gd name="T32" fmla="*/ 21 w 25"/>
                <a:gd name="T33" fmla="*/ 50 h 57"/>
                <a:gd name="T34" fmla="*/ 22 w 25"/>
                <a:gd name="T35" fmla="*/ 46 h 57"/>
                <a:gd name="T36" fmla="*/ 24 w 25"/>
                <a:gd name="T37" fmla="*/ 42 h 57"/>
                <a:gd name="T38" fmla="*/ 25 w 25"/>
                <a:gd name="T39" fmla="*/ 35 h 57"/>
                <a:gd name="T40" fmla="*/ 25 w 25"/>
                <a:gd name="T41" fmla="*/ 29 h 57"/>
                <a:gd name="T42" fmla="*/ 25 w 25"/>
                <a:gd name="T43" fmla="*/ 29 h 57"/>
                <a:gd name="T44" fmla="*/ 25 w 25"/>
                <a:gd name="T45" fmla="*/ 24 h 57"/>
                <a:gd name="T46" fmla="*/ 24 w 25"/>
                <a:gd name="T47" fmla="*/ 17 h 57"/>
                <a:gd name="T48" fmla="*/ 22 w 25"/>
                <a:gd name="T49" fmla="*/ 13 h 57"/>
                <a:gd name="T50" fmla="*/ 21 w 25"/>
                <a:gd name="T51" fmla="*/ 8 h 57"/>
                <a:gd name="T52" fmla="*/ 21 w 25"/>
                <a:gd name="T53" fmla="*/ 8 h 57"/>
                <a:gd name="T54" fmla="*/ 19 w 25"/>
                <a:gd name="T55" fmla="*/ 4 h 57"/>
                <a:gd name="T56" fmla="*/ 17 w 25"/>
                <a:gd name="T57" fmla="*/ 1 h 57"/>
                <a:gd name="T58" fmla="*/ 14 w 25"/>
                <a:gd name="T59" fmla="*/ 0 h 57"/>
                <a:gd name="T60" fmla="*/ 12 w 25"/>
                <a:gd name="T61" fmla="*/ 0 h 57"/>
                <a:gd name="T62" fmla="*/ 12 w 25"/>
                <a:gd name="T63" fmla="*/ 0 h 57"/>
                <a:gd name="T64" fmla="*/ 10 w 25"/>
                <a:gd name="T65" fmla="*/ 0 h 57"/>
                <a:gd name="T66" fmla="*/ 7 w 25"/>
                <a:gd name="T67" fmla="*/ 1 h 57"/>
                <a:gd name="T68" fmla="*/ 5 w 25"/>
                <a:gd name="T69" fmla="*/ 4 h 57"/>
                <a:gd name="T70" fmla="*/ 4 w 25"/>
                <a:gd name="T71" fmla="*/ 7 h 57"/>
                <a:gd name="T72" fmla="*/ 4 w 25"/>
                <a:gd name="T73" fmla="*/ 7 h 57"/>
                <a:gd name="T74" fmla="*/ 3 w 25"/>
                <a:gd name="T75" fmla="*/ 11 h 57"/>
                <a:gd name="T76" fmla="*/ 1 w 25"/>
                <a:gd name="T77" fmla="*/ 17 h 57"/>
                <a:gd name="T78" fmla="*/ 0 w 25"/>
                <a:gd name="T79" fmla="*/ 24 h 57"/>
                <a:gd name="T80" fmla="*/ 0 w 25"/>
                <a:gd name="T81" fmla="*/ 29 h 57"/>
                <a:gd name="T82" fmla="*/ 0 w 25"/>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1" y="50"/>
                  </a:lnTo>
                  <a:lnTo>
                    <a:pt x="21" y="50"/>
                  </a:lnTo>
                  <a:lnTo>
                    <a:pt x="22" y="46"/>
                  </a:lnTo>
                  <a:lnTo>
                    <a:pt x="24" y="42"/>
                  </a:lnTo>
                  <a:lnTo>
                    <a:pt x="25" y="35"/>
                  </a:lnTo>
                  <a:lnTo>
                    <a:pt x="25" y="29"/>
                  </a:lnTo>
                  <a:lnTo>
                    <a:pt x="25" y="29"/>
                  </a:lnTo>
                  <a:lnTo>
                    <a:pt x="25" y="24"/>
                  </a:lnTo>
                  <a:lnTo>
                    <a:pt x="24" y="17"/>
                  </a:lnTo>
                  <a:lnTo>
                    <a:pt x="22" y="13"/>
                  </a:lnTo>
                  <a:lnTo>
                    <a:pt x="21" y="8"/>
                  </a:lnTo>
                  <a:lnTo>
                    <a:pt x="21"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99"/>
            <p:cNvSpPr>
              <a:spLocks/>
            </p:cNvSpPr>
            <p:nvPr/>
          </p:nvSpPr>
          <p:spPr bwMode="auto">
            <a:xfrm>
              <a:off x="5366" y="342"/>
              <a:ext cx="18" cy="41"/>
            </a:xfrm>
            <a:custGeom>
              <a:avLst/>
              <a:gdLst>
                <a:gd name="T0" fmla="*/ 0 w 35"/>
                <a:gd name="T1" fmla="*/ 84 h 84"/>
                <a:gd name="T2" fmla="*/ 0 w 35"/>
                <a:gd name="T3" fmla="*/ 2 h 84"/>
                <a:gd name="T4" fmla="*/ 7 w 35"/>
                <a:gd name="T5" fmla="*/ 2 h 84"/>
                <a:gd name="T6" fmla="*/ 7 w 35"/>
                <a:gd name="T7" fmla="*/ 14 h 84"/>
                <a:gd name="T8" fmla="*/ 7 w 35"/>
                <a:gd name="T9" fmla="*/ 14 h 84"/>
                <a:gd name="T10" fmla="*/ 10 w 35"/>
                <a:gd name="T11" fmla="*/ 9 h 84"/>
                <a:gd name="T12" fmla="*/ 13 w 35"/>
                <a:gd name="T13" fmla="*/ 4 h 84"/>
                <a:gd name="T14" fmla="*/ 16 w 35"/>
                <a:gd name="T15" fmla="*/ 2 h 84"/>
                <a:gd name="T16" fmla="*/ 20 w 35"/>
                <a:gd name="T17" fmla="*/ 0 h 84"/>
                <a:gd name="T18" fmla="*/ 20 w 35"/>
                <a:gd name="T19" fmla="*/ 0 h 84"/>
                <a:gd name="T20" fmla="*/ 22 w 35"/>
                <a:gd name="T21" fmla="*/ 0 h 84"/>
                <a:gd name="T22" fmla="*/ 24 w 35"/>
                <a:gd name="T23" fmla="*/ 2 h 84"/>
                <a:gd name="T24" fmla="*/ 25 w 35"/>
                <a:gd name="T25" fmla="*/ 2 h 84"/>
                <a:gd name="T26" fmla="*/ 27 w 35"/>
                <a:gd name="T27" fmla="*/ 3 h 84"/>
                <a:gd name="T28" fmla="*/ 27 w 35"/>
                <a:gd name="T29" fmla="*/ 3 h 84"/>
                <a:gd name="T30" fmla="*/ 28 w 35"/>
                <a:gd name="T31" fmla="*/ 4 h 84"/>
                <a:gd name="T32" fmla="*/ 30 w 35"/>
                <a:gd name="T33" fmla="*/ 6 h 84"/>
                <a:gd name="T34" fmla="*/ 31 w 35"/>
                <a:gd name="T35" fmla="*/ 9 h 84"/>
                <a:gd name="T36" fmla="*/ 32 w 35"/>
                <a:gd name="T37" fmla="*/ 10 h 84"/>
                <a:gd name="T38" fmla="*/ 32 w 35"/>
                <a:gd name="T39" fmla="*/ 10 h 84"/>
                <a:gd name="T40" fmla="*/ 32 w 35"/>
                <a:gd name="T41" fmla="*/ 13 h 84"/>
                <a:gd name="T42" fmla="*/ 33 w 35"/>
                <a:gd name="T43" fmla="*/ 15 h 84"/>
                <a:gd name="T44" fmla="*/ 34 w 35"/>
                <a:gd name="T45" fmla="*/ 18 h 84"/>
                <a:gd name="T46" fmla="*/ 34 w 35"/>
                <a:gd name="T47" fmla="*/ 21 h 84"/>
                <a:gd name="T48" fmla="*/ 34 w 35"/>
                <a:gd name="T49" fmla="*/ 21 h 84"/>
                <a:gd name="T50" fmla="*/ 34 w 35"/>
                <a:gd name="T51" fmla="*/ 24 h 84"/>
                <a:gd name="T52" fmla="*/ 35 w 35"/>
                <a:gd name="T53" fmla="*/ 27 h 84"/>
                <a:gd name="T54" fmla="*/ 35 w 35"/>
                <a:gd name="T55" fmla="*/ 29 h 84"/>
                <a:gd name="T56" fmla="*/ 35 w 35"/>
                <a:gd name="T57" fmla="*/ 34 h 84"/>
                <a:gd name="T58" fmla="*/ 35 w 35"/>
                <a:gd name="T59" fmla="*/ 84 h 84"/>
                <a:gd name="T60" fmla="*/ 28 w 35"/>
                <a:gd name="T61" fmla="*/ 84 h 84"/>
                <a:gd name="T62" fmla="*/ 28 w 35"/>
                <a:gd name="T63" fmla="*/ 36 h 84"/>
                <a:gd name="T64" fmla="*/ 28 w 35"/>
                <a:gd name="T65" fmla="*/ 36 h 84"/>
                <a:gd name="T66" fmla="*/ 28 w 35"/>
                <a:gd name="T67" fmla="*/ 32 h 84"/>
                <a:gd name="T68" fmla="*/ 28 w 35"/>
                <a:gd name="T69" fmla="*/ 29 h 84"/>
                <a:gd name="T70" fmla="*/ 27 w 35"/>
                <a:gd name="T71" fmla="*/ 27 h 84"/>
                <a:gd name="T72" fmla="*/ 27 w 35"/>
                <a:gd name="T73" fmla="*/ 24 h 84"/>
                <a:gd name="T74" fmla="*/ 27 w 35"/>
                <a:gd name="T75" fmla="*/ 24 h 84"/>
                <a:gd name="T76" fmla="*/ 26 w 35"/>
                <a:gd name="T77" fmla="*/ 22 h 84"/>
                <a:gd name="T78" fmla="*/ 25 w 35"/>
                <a:gd name="T79" fmla="*/ 20 h 84"/>
                <a:gd name="T80" fmla="*/ 24 w 35"/>
                <a:gd name="T81" fmla="*/ 18 h 84"/>
                <a:gd name="T82" fmla="*/ 24 w 35"/>
                <a:gd name="T83" fmla="*/ 17 h 84"/>
                <a:gd name="T84" fmla="*/ 24 w 35"/>
                <a:gd name="T85" fmla="*/ 17 h 84"/>
                <a:gd name="T86" fmla="*/ 23 w 35"/>
                <a:gd name="T87" fmla="*/ 15 h 84"/>
                <a:gd name="T88" fmla="*/ 21 w 35"/>
                <a:gd name="T89" fmla="*/ 15 h 84"/>
                <a:gd name="T90" fmla="*/ 20 w 35"/>
                <a:gd name="T91" fmla="*/ 14 h 84"/>
                <a:gd name="T92" fmla="*/ 19 w 35"/>
                <a:gd name="T93" fmla="*/ 14 h 84"/>
                <a:gd name="T94" fmla="*/ 19 w 35"/>
                <a:gd name="T95" fmla="*/ 14 h 84"/>
                <a:gd name="T96" fmla="*/ 16 w 35"/>
                <a:gd name="T97" fmla="*/ 14 h 84"/>
                <a:gd name="T98" fmla="*/ 14 w 35"/>
                <a:gd name="T99" fmla="*/ 15 h 84"/>
                <a:gd name="T100" fmla="*/ 12 w 35"/>
                <a:gd name="T101" fmla="*/ 18 h 84"/>
                <a:gd name="T102" fmla="*/ 10 w 35"/>
                <a:gd name="T103" fmla="*/ 20 h 84"/>
                <a:gd name="T104" fmla="*/ 10 w 35"/>
                <a:gd name="T105" fmla="*/ 20 h 84"/>
                <a:gd name="T106" fmla="*/ 9 w 35"/>
                <a:gd name="T107" fmla="*/ 22 h 84"/>
                <a:gd name="T108" fmla="*/ 8 w 35"/>
                <a:gd name="T109" fmla="*/ 28 h 84"/>
                <a:gd name="T110" fmla="*/ 7 w 35"/>
                <a:gd name="T111" fmla="*/ 34 h 84"/>
                <a:gd name="T112" fmla="*/ 7 w 35"/>
                <a:gd name="T113" fmla="*/ 41 h 84"/>
                <a:gd name="T114" fmla="*/ 7 w 35"/>
                <a:gd name="T115" fmla="*/ 84 h 84"/>
                <a:gd name="T116" fmla="*/ 0 w 35"/>
                <a:gd name="T1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84">
                  <a:moveTo>
                    <a:pt x="0" y="84"/>
                  </a:moveTo>
                  <a:lnTo>
                    <a:pt x="0" y="2"/>
                  </a:lnTo>
                  <a:lnTo>
                    <a:pt x="7" y="2"/>
                  </a:lnTo>
                  <a:lnTo>
                    <a:pt x="7" y="14"/>
                  </a:lnTo>
                  <a:lnTo>
                    <a:pt x="7" y="14"/>
                  </a:lnTo>
                  <a:lnTo>
                    <a:pt x="10" y="9"/>
                  </a:lnTo>
                  <a:lnTo>
                    <a:pt x="13" y="4"/>
                  </a:lnTo>
                  <a:lnTo>
                    <a:pt x="16" y="2"/>
                  </a:lnTo>
                  <a:lnTo>
                    <a:pt x="20" y="0"/>
                  </a:lnTo>
                  <a:lnTo>
                    <a:pt x="20" y="0"/>
                  </a:lnTo>
                  <a:lnTo>
                    <a:pt x="22" y="0"/>
                  </a:lnTo>
                  <a:lnTo>
                    <a:pt x="24" y="2"/>
                  </a:lnTo>
                  <a:lnTo>
                    <a:pt x="25" y="2"/>
                  </a:lnTo>
                  <a:lnTo>
                    <a:pt x="27" y="3"/>
                  </a:lnTo>
                  <a:lnTo>
                    <a:pt x="27" y="3"/>
                  </a:lnTo>
                  <a:lnTo>
                    <a:pt x="28" y="4"/>
                  </a:lnTo>
                  <a:lnTo>
                    <a:pt x="30" y="6"/>
                  </a:lnTo>
                  <a:lnTo>
                    <a:pt x="31" y="9"/>
                  </a:lnTo>
                  <a:lnTo>
                    <a:pt x="32" y="10"/>
                  </a:lnTo>
                  <a:lnTo>
                    <a:pt x="32" y="10"/>
                  </a:lnTo>
                  <a:lnTo>
                    <a:pt x="32" y="13"/>
                  </a:lnTo>
                  <a:lnTo>
                    <a:pt x="33" y="15"/>
                  </a:lnTo>
                  <a:lnTo>
                    <a:pt x="34" y="18"/>
                  </a:lnTo>
                  <a:lnTo>
                    <a:pt x="34" y="21"/>
                  </a:lnTo>
                  <a:lnTo>
                    <a:pt x="34" y="21"/>
                  </a:lnTo>
                  <a:lnTo>
                    <a:pt x="34" y="24"/>
                  </a:lnTo>
                  <a:lnTo>
                    <a:pt x="35" y="27"/>
                  </a:lnTo>
                  <a:lnTo>
                    <a:pt x="35" y="29"/>
                  </a:lnTo>
                  <a:lnTo>
                    <a:pt x="35" y="34"/>
                  </a:lnTo>
                  <a:lnTo>
                    <a:pt x="35" y="84"/>
                  </a:lnTo>
                  <a:lnTo>
                    <a:pt x="28" y="84"/>
                  </a:lnTo>
                  <a:lnTo>
                    <a:pt x="28" y="36"/>
                  </a:lnTo>
                  <a:lnTo>
                    <a:pt x="28" y="36"/>
                  </a:lnTo>
                  <a:lnTo>
                    <a:pt x="28" y="32"/>
                  </a:lnTo>
                  <a:lnTo>
                    <a:pt x="28" y="29"/>
                  </a:lnTo>
                  <a:lnTo>
                    <a:pt x="27" y="27"/>
                  </a:lnTo>
                  <a:lnTo>
                    <a:pt x="27" y="24"/>
                  </a:lnTo>
                  <a:lnTo>
                    <a:pt x="27" y="24"/>
                  </a:lnTo>
                  <a:lnTo>
                    <a:pt x="26" y="22"/>
                  </a:lnTo>
                  <a:lnTo>
                    <a:pt x="25" y="20"/>
                  </a:lnTo>
                  <a:lnTo>
                    <a:pt x="24" y="18"/>
                  </a:lnTo>
                  <a:lnTo>
                    <a:pt x="24" y="17"/>
                  </a:lnTo>
                  <a:lnTo>
                    <a:pt x="24" y="17"/>
                  </a:lnTo>
                  <a:lnTo>
                    <a:pt x="23" y="15"/>
                  </a:lnTo>
                  <a:lnTo>
                    <a:pt x="21" y="15"/>
                  </a:lnTo>
                  <a:lnTo>
                    <a:pt x="20" y="14"/>
                  </a:lnTo>
                  <a:lnTo>
                    <a:pt x="19" y="14"/>
                  </a:lnTo>
                  <a:lnTo>
                    <a:pt x="19" y="14"/>
                  </a:lnTo>
                  <a:lnTo>
                    <a:pt x="16" y="14"/>
                  </a:lnTo>
                  <a:lnTo>
                    <a:pt x="14" y="15"/>
                  </a:lnTo>
                  <a:lnTo>
                    <a:pt x="12" y="18"/>
                  </a:lnTo>
                  <a:lnTo>
                    <a:pt x="10" y="20"/>
                  </a:lnTo>
                  <a:lnTo>
                    <a:pt x="10" y="20"/>
                  </a:lnTo>
                  <a:lnTo>
                    <a:pt x="9" y="22"/>
                  </a:lnTo>
                  <a:lnTo>
                    <a:pt x="8" y="28"/>
                  </a:lnTo>
                  <a:lnTo>
                    <a:pt x="7" y="34"/>
                  </a:lnTo>
                  <a:lnTo>
                    <a:pt x="7" y="41"/>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00"/>
            <p:cNvSpPr>
              <a:spLocks/>
            </p:cNvSpPr>
            <p:nvPr/>
          </p:nvSpPr>
          <p:spPr bwMode="auto">
            <a:xfrm>
              <a:off x="5389" y="342"/>
              <a:ext cx="18" cy="42"/>
            </a:xfrm>
            <a:custGeom>
              <a:avLst/>
              <a:gdLst>
                <a:gd name="T0" fmla="*/ 8 w 37"/>
                <a:gd name="T1" fmla="*/ 57 h 85"/>
                <a:gd name="T2" fmla="*/ 9 w 37"/>
                <a:gd name="T3" fmla="*/ 66 h 85"/>
                <a:gd name="T4" fmla="*/ 12 w 37"/>
                <a:gd name="T5" fmla="*/ 68 h 85"/>
                <a:gd name="T6" fmla="*/ 19 w 37"/>
                <a:gd name="T7" fmla="*/ 71 h 85"/>
                <a:gd name="T8" fmla="*/ 24 w 37"/>
                <a:gd name="T9" fmla="*/ 70 h 85"/>
                <a:gd name="T10" fmla="*/ 27 w 37"/>
                <a:gd name="T11" fmla="*/ 68 h 85"/>
                <a:gd name="T12" fmla="*/ 30 w 37"/>
                <a:gd name="T13" fmla="*/ 63 h 85"/>
                <a:gd name="T14" fmla="*/ 30 w 37"/>
                <a:gd name="T15" fmla="*/ 60 h 85"/>
                <a:gd name="T16" fmla="*/ 27 w 37"/>
                <a:gd name="T17" fmla="*/ 54 h 85"/>
                <a:gd name="T18" fmla="*/ 24 w 37"/>
                <a:gd name="T19" fmla="*/ 53 h 85"/>
                <a:gd name="T20" fmla="*/ 19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6 w 37"/>
                <a:gd name="T43" fmla="*/ 0 h 85"/>
                <a:gd name="T44" fmla="*/ 19 w 37"/>
                <a:gd name="T45" fmla="*/ 0 h 85"/>
                <a:gd name="T46" fmla="*/ 26 w 37"/>
                <a:gd name="T47" fmla="*/ 3 h 85"/>
                <a:gd name="T48" fmla="*/ 30 w 37"/>
                <a:gd name="T49" fmla="*/ 7 h 85"/>
                <a:gd name="T50" fmla="*/ 32 w 37"/>
                <a:gd name="T51" fmla="*/ 11 h 85"/>
                <a:gd name="T52" fmla="*/ 35 w 37"/>
                <a:gd name="T53" fmla="*/ 21 h 85"/>
                <a:gd name="T54" fmla="*/ 28 w 37"/>
                <a:gd name="T55" fmla="*/ 25 h 85"/>
                <a:gd name="T56" fmla="*/ 26 w 37"/>
                <a:gd name="T57" fmla="*/ 20 h 85"/>
                <a:gd name="T58" fmla="*/ 23 w 37"/>
                <a:gd name="T59" fmla="*/ 17 h 85"/>
                <a:gd name="T60" fmla="*/ 18 w 37"/>
                <a:gd name="T61" fmla="*/ 14 h 85"/>
                <a:gd name="T62" fmla="*/ 14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7 w 37"/>
                <a:gd name="T77" fmla="*/ 32 h 85"/>
                <a:gd name="T78" fmla="*/ 22 w 37"/>
                <a:gd name="T79" fmla="*/ 35 h 85"/>
                <a:gd name="T80" fmla="*/ 29 w 37"/>
                <a:gd name="T81" fmla="*/ 39 h 85"/>
                <a:gd name="T82" fmla="*/ 33 w 37"/>
                <a:gd name="T83" fmla="*/ 42 h 85"/>
                <a:gd name="T84" fmla="*/ 35 w 37"/>
                <a:gd name="T85" fmla="*/ 46 h 85"/>
                <a:gd name="T86" fmla="*/ 37 w 37"/>
                <a:gd name="T87" fmla="*/ 56 h 85"/>
                <a:gd name="T88" fmla="*/ 37 w 37"/>
                <a:gd name="T89" fmla="*/ 63 h 85"/>
                <a:gd name="T90" fmla="*/ 35 w 37"/>
                <a:gd name="T91" fmla="*/ 72 h 85"/>
                <a:gd name="T92" fmla="*/ 33 w 37"/>
                <a:gd name="T93" fmla="*/ 78 h 85"/>
                <a:gd name="T94" fmla="*/ 29 w 37"/>
                <a:gd name="T95" fmla="*/ 82 h 85"/>
                <a:gd name="T96" fmla="*/ 22 w 37"/>
                <a:gd name="T97" fmla="*/ 85 h 85"/>
                <a:gd name="T98" fmla="*/ 15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5" y="70"/>
                  </a:lnTo>
                  <a:lnTo>
                    <a:pt x="17" y="71"/>
                  </a:lnTo>
                  <a:lnTo>
                    <a:pt x="19" y="71"/>
                  </a:lnTo>
                  <a:lnTo>
                    <a:pt x="19" y="71"/>
                  </a:lnTo>
                  <a:lnTo>
                    <a:pt x="22" y="71"/>
                  </a:lnTo>
                  <a:lnTo>
                    <a:pt x="24" y="70"/>
                  </a:lnTo>
                  <a:lnTo>
                    <a:pt x="26" y="70"/>
                  </a:lnTo>
                  <a:lnTo>
                    <a:pt x="27" y="68"/>
                  </a:lnTo>
                  <a:lnTo>
                    <a:pt x="27" y="68"/>
                  </a:lnTo>
                  <a:lnTo>
                    <a:pt x="28" y="67"/>
                  </a:lnTo>
                  <a:lnTo>
                    <a:pt x="29" y="66"/>
                  </a:lnTo>
                  <a:lnTo>
                    <a:pt x="30" y="63"/>
                  </a:lnTo>
                  <a:lnTo>
                    <a:pt x="30" y="61"/>
                  </a:lnTo>
                  <a:lnTo>
                    <a:pt x="30" y="61"/>
                  </a:lnTo>
                  <a:lnTo>
                    <a:pt x="30" y="60"/>
                  </a:lnTo>
                  <a:lnTo>
                    <a:pt x="29" y="57"/>
                  </a:lnTo>
                  <a:lnTo>
                    <a:pt x="28" y="56"/>
                  </a:lnTo>
                  <a:lnTo>
                    <a:pt x="27" y="54"/>
                  </a:lnTo>
                  <a:lnTo>
                    <a:pt x="27" y="54"/>
                  </a:lnTo>
                  <a:lnTo>
                    <a:pt x="26" y="54"/>
                  </a:lnTo>
                  <a:lnTo>
                    <a:pt x="24" y="53"/>
                  </a:lnTo>
                  <a:lnTo>
                    <a:pt x="22" y="52"/>
                  </a:lnTo>
                  <a:lnTo>
                    <a:pt x="19" y="50"/>
                  </a:lnTo>
                  <a:lnTo>
                    <a:pt x="19" y="50"/>
                  </a:lnTo>
                  <a:lnTo>
                    <a:pt x="15"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4" y="2"/>
                  </a:lnTo>
                  <a:lnTo>
                    <a:pt x="16" y="0"/>
                  </a:lnTo>
                  <a:lnTo>
                    <a:pt x="17" y="0"/>
                  </a:lnTo>
                  <a:lnTo>
                    <a:pt x="17" y="0"/>
                  </a:lnTo>
                  <a:lnTo>
                    <a:pt x="19" y="0"/>
                  </a:lnTo>
                  <a:lnTo>
                    <a:pt x="22" y="2"/>
                  </a:lnTo>
                  <a:lnTo>
                    <a:pt x="24" y="2"/>
                  </a:lnTo>
                  <a:lnTo>
                    <a:pt x="26" y="3"/>
                  </a:lnTo>
                  <a:lnTo>
                    <a:pt x="26" y="3"/>
                  </a:lnTo>
                  <a:lnTo>
                    <a:pt x="28" y="4"/>
                  </a:lnTo>
                  <a:lnTo>
                    <a:pt x="30" y="7"/>
                  </a:lnTo>
                  <a:lnTo>
                    <a:pt x="31" y="9"/>
                  </a:lnTo>
                  <a:lnTo>
                    <a:pt x="32" y="11"/>
                  </a:lnTo>
                  <a:lnTo>
                    <a:pt x="32" y="11"/>
                  </a:lnTo>
                  <a:lnTo>
                    <a:pt x="33" y="14"/>
                  </a:lnTo>
                  <a:lnTo>
                    <a:pt x="34" y="17"/>
                  </a:lnTo>
                  <a:lnTo>
                    <a:pt x="35" y="21"/>
                  </a:lnTo>
                  <a:lnTo>
                    <a:pt x="35" y="24"/>
                  </a:lnTo>
                  <a:lnTo>
                    <a:pt x="28" y="25"/>
                  </a:lnTo>
                  <a:lnTo>
                    <a:pt x="28" y="25"/>
                  </a:lnTo>
                  <a:lnTo>
                    <a:pt x="28" y="24"/>
                  </a:lnTo>
                  <a:lnTo>
                    <a:pt x="27" y="21"/>
                  </a:lnTo>
                  <a:lnTo>
                    <a:pt x="26" y="20"/>
                  </a:lnTo>
                  <a:lnTo>
                    <a:pt x="25" y="18"/>
                  </a:lnTo>
                  <a:lnTo>
                    <a:pt x="25" y="18"/>
                  </a:lnTo>
                  <a:lnTo>
                    <a:pt x="23" y="17"/>
                  </a:lnTo>
                  <a:lnTo>
                    <a:pt x="22" y="15"/>
                  </a:lnTo>
                  <a:lnTo>
                    <a:pt x="20" y="14"/>
                  </a:lnTo>
                  <a:lnTo>
                    <a:pt x="18" y="14"/>
                  </a:lnTo>
                  <a:lnTo>
                    <a:pt x="18" y="14"/>
                  </a:lnTo>
                  <a:lnTo>
                    <a:pt x="16" y="14"/>
                  </a:lnTo>
                  <a:lnTo>
                    <a:pt x="14"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5" y="32"/>
                  </a:lnTo>
                  <a:lnTo>
                    <a:pt x="17" y="32"/>
                  </a:lnTo>
                  <a:lnTo>
                    <a:pt x="19" y="34"/>
                  </a:lnTo>
                  <a:lnTo>
                    <a:pt x="19" y="34"/>
                  </a:lnTo>
                  <a:lnTo>
                    <a:pt x="22" y="35"/>
                  </a:lnTo>
                  <a:lnTo>
                    <a:pt x="25" y="38"/>
                  </a:lnTo>
                  <a:lnTo>
                    <a:pt x="28" y="39"/>
                  </a:lnTo>
                  <a:lnTo>
                    <a:pt x="29" y="39"/>
                  </a:lnTo>
                  <a:lnTo>
                    <a:pt x="29" y="39"/>
                  </a:lnTo>
                  <a:lnTo>
                    <a:pt x="31" y="41"/>
                  </a:lnTo>
                  <a:lnTo>
                    <a:pt x="33" y="42"/>
                  </a:lnTo>
                  <a:lnTo>
                    <a:pt x="34" y="45"/>
                  </a:lnTo>
                  <a:lnTo>
                    <a:pt x="35" y="46"/>
                  </a:lnTo>
                  <a:lnTo>
                    <a:pt x="35" y="46"/>
                  </a:lnTo>
                  <a:lnTo>
                    <a:pt x="36" y="49"/>
                  </a:lnTo>
                  <a:lnTo>
                    <a:pt x="36" y="52"/>
                  </a:lnTo>
                  <a:lnTo>
                    <a:pt x="37" y="56"/>
                  </a:lnTo>
                  <a:lnTo>
                    <a:pt x="37" y="60"/>
                  </a:lnTo>
                  <a:lnTo>
                    <a:pt x="37" y="60"/>
                  </a:lnTo>
                  <a:lnTo>
                    <a:pt x="37" y="63"/>
                  </a:lnTo>
                  <a:lnTo>
                    <a:pt x="36" y="67"/>
                  </a:lnTo>
                  <a:lnTo>
                    <a:pt x="36" y="70"/>
                  </a:lnTo>
                  <a:lnTo>
                    <a:pt x="35" y="72"/>
                  </a:lnTo>
                  <a:lnTo>
                    <a:pt x="35" y="72"/>
                  </a:lnTo>
                  <a:lnTo>
                    <a:pt x="34" y="75"/>
                  </a:lnTo>
                  <a:lnTo>
                    <a:pt x="33" y="78"/>
                  </a:lnTo>
                  <a:lnTo>
                    <a:pt x="31" y="81"/>
                  </a:lnTo>
                  <a:lnTo>
                    <a:pt x="29" y="82"/>
                  </a:lnTo>
                  <a:lnTo>
                    <a:pt x="29" y="82"/>
                  </a:lnTo>
                  <a:lnTo>
                    <a:pt x="27" y="84"/>
                  </a:lnTo>
                  <a:lnTo>
                    <a:pt x="24" y="84"/>
                  </a:lnTo>
                  <a:lnTo>
                    <a:pt x="22" y="85"/>
                  </a:lnTo>
                  <a:lnTo>
                    <a:pt x="19" y="85"/>
                  </a:lnTo>
                  <a:lnTo>
                    <a:pt x="19" y="85"/>
                  </a:lnTo>
                  <a:lnTo>
                    <a:pt x="15"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01"/>
            <p:cNvSpPr>
              <a:spLocks/>
            </p:cNvSpPr>
            <p:nvPr/>
          </p:nvSpPr>
          <p:spPr bwMode="auto">
            <a:xfrm>
              <a:off x="5409" y="342"/>
              <a:ext cx="21" cy="42"/>
            </a:xfrm>
            <a:custGeom>
              <a:avLst/>
              <a:gdLst>
                <a:gd name="T0" fmla="*/ 41 w 42"/>
                <a:gd name="T1" fmla="*/ 60 h 85"/>
                <a:gd name="T2" fmla="*/ 40 w 42"/>
                <a:gd name="T3" fmla="*/ 66 h 85"/>
                <a:gd name="T4" fmla="*/ 35 w 42"/>
                <a:gd name="T5" fmla="*/ 75 h 85"/>
                <a:gd name="T6" fmla="*/ 33 w 42"/>
                <a:gd name="T7" fmla="*/ 78 h 85"/>
                <a:gd name="T8" fmla="*/ 28 w 42"/>
                <a:gd name="T9" fmla="*/ 84 h 85"/>
                <a:gd name="T10" fmla="*/ 21 w 42"/>
                <a:gd name="T11" fmla="*/ 85 h 85"/>
                <a:gd name="T12" fmla="*/ 17 w 42"/>
                <a:gd name="T13" fmla="*/ 84 h 85"/>
                <a:gd name="T14" fmla="*/ 9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2 w 42"/>
                <a:gd name="T29" fmla="*/ 3 h 85"/>
                <a:gd name="T30" fmla="*/ 20 w 42"/>
                <a:gd name="T31" fmla="*/ 0 h 85"/>
                <a:gd name="T32" fmla="*/ 24 w 42"/>
                <a:gd name="T33" fmla="*/ 2 h 85"/>
                <a:gd name="T34" fmla="*/ 32 w 42"/>
                <a:gd name="T35" fmla="*/ 7 h 85"/>
                <a:gd name="T36" fmla="*/ 35 w 42"/>
                <a:gd name="T37" fmla="*/ 11 h 85"/>
                <a:gd name="T38" fmla="*/ 41 w 42"/>
                <a:gd name="T39" fmla="*/ 25 h 85"/>
                <a:gd name="T40" fmla="*/ 42 w 42"/>
                <a:gd name="T41" fmla="*/ 43 h 85"/>
                <a:gd name="T42" fmla="*/ 42 w 42"/>
                <a:gd name="T43" fmla="*/ 43 h 85"/>
                <a:gd name="T44" fmla="*/ 41 w 42"/>
                <a:gd name="T45" fmla="*/ 46 h 85"/>
                <a:gd name="T46" fmla="*/ 8 w 42"/>
                <a:gd name="T47" fmla="*/ 46 h 85"/>
                <a:gd name="T48" fmla="*/ 8 w 42"/>
                <a:gd name="T49" fmla="*/ 52 h 85"/>
                <a:gd name="T50" fmla="*/ 10 w 42"/>
                <a:gd name="T51" fmla="*/ 61 h 85"/>
                <a:gd name="T52" fmla="*/ 11 w 42"/>
                <a:gd name="T53" fmla="*/ 64 h 85"/>
                <a:gd name="T54" fmla="*/ 15 w 42"/>
                <a:gd name="T55" fmla="*/ 70 h 85"/>
                <a:gd name="T56" fmla="*/ 21 w 42"/>
                <a:gd name="T57" fmla="*/ 71 h 85"/>
                <a:gd name="T58" fmla="*/ 23 w 42"/>
                <a:gd name="T59" fmla="*/ 71 h 85"/>
                <a:gd name="T60" fmla="*/ 27 w 42"/>
                <a:gd name="T61" fmla="*/ 70 h 85"/>
                <a:gd name="T62" fmla="*/ 28 w 42"/>
                <a:gd name="T63" fmla="*/ 68 h 85"/>
                <a:gd name="T64" fmla="*/ 31 w 42"/>
                <a:gd name="T65" fmla="*/ 64 h 85"/>
                <a:gd name="T66" fmla="*/ 33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3" y="59"/>
                  </a:moveTo>
                  <a:lnTo>
                    <a:pt x="41" y="60"/>
                  </a:lnTo>
                  <a:lnTo>
                    <a:pt x="41" y="60"/>
                  </a:lnTo>
                  <a:lnTo>
                    <a:pt x="40" y="66"/>
                  </a:lnTo>
                  <a:lnTo>
                    <a:pt x="38" y="71"/>
                  </a:lnTo>
                  <a:lnTo>
                    <a:pt x="35" y="75"/>
                  </a:lnTo>
                  <a:lnTo>
                    <a:pt x="33" y="78"/>
                  </a:lnTo>
                  <a:lnTo>
                    <a:pt x="33" y="78"/>
                  </a:lnTo>
                  <a:lnTo>
                    <a:pt x="31" y="81"/>
                  </a:lnTo>
                  <a:lnTo>
                    <a:pt x="28" y="84"/>
                  </a:lnTo>
                  <a:lnTo>
                    <a:pt x="24" y="85"/>
                  </a:lnTo>
                  <a:lnTo>
                    <a:pt x="21" y="85"/>
                  </a:lnTo>
                  <a:lnTo>
                    <a:pt x="21" y="85"/>
                  </a:lnTo>
                  <a:lnTo>
                    <a:pt x="17"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6" y="2"/>
                  </a:lnTo>
                  <a:lnTo>
                    <a:pt x="20" y="0"/>
                  </a:lnTo>
                  <a:lnTo>
                    <a:pt x="20" y="0"/>
                  </a:lnTo>
                  <a:lnTo>
                    <a:pt x="24" y="2"/>
                  </a:lnTo>
                  <a:lnTo>
                    <a:pt x="28" y="3"/>
                  </a:lnTo>
                  <a:lnTo>
                    <a:pt x="32" y="7"/>
                  </a:lnTo>
                  <a:lnTo>
                    <a:pt x="35" y="11"/>
                  </a:lnTo>
                  <a:lnTo>
                    <a:pt x="35" y="11"/>
                  </a:lnTo>
                  <a:lnTo>
                    <a:pt x="39" y="17"/>
                  </a:lnTo>
                  <a:lnTo>
                    <a:pt x="41" y="25"/>
                  </a:lnTo>
                  <a:lnTo>
                    <a:pt x="42" y="34"/>
                  </a:lnTo>
                  <a:lnTo>
                    <a:pt x="42" y="43"/>
                  </a:lnTo>
                  <a:lnTo>
                    <a:pt x="42" y="43"/>
                  </a:lnTo>
                  <a:lnTo>
                    <a:pt x="42" y="43"/>
                  </a:lnTo>
                  <a:lnTo>
                    <a:pt x="42" y="45"/>
                  </a:lnTo>
                  <a:lnTo>
                    <a:pt x="41" y="46"/>
                  </a:lnTo>
                  <a:lnTo>
                    <a:pt x="41" y="46"/>
                  </a:lnTo>
                  <a:lnTo>
                    <a:pt x="8" y="46"/>
                  </a:lnTo>
                  <a:lnTo>
                    <a:pt x="8" y="46"/>
                  </a:lnTo>
                  <a:lnTo>
                    <a:pt x="8" y="52"/>
                  </a:lnTo>
                  <a:lnTo>
                    <a:pt x="9" y="57"/>
                  </a:lnTo>
                  <a:lnTo>
                    <a:pt x="10" y="61"/>
                  </a:lnTo>
                  <a:lnTo>
                    <a:pt x="11" y="64"/>
                  </a:lnTo>
                  <a:lnTo>
                    <a:pt x="11" y="64"/>
                  </a:lnTo>
                  <a:lnTo>
                    <a:pt x="13" y="67"/>
                  </a:lnTo>
                  <a:lnTo>
                    <a:pt x="15" y="70"/>
                  </a:lnTo>
                  <a:lnTo>
                    <a:pt x="18" y="71"/>
                  </a:lnTo>
                  <a:lnTo>
                    <a:pt x="21" y="71"/>
                  </a:lnTo>
                  <a:lnTo>
                    <a:pt x="21" y="71"/>
                  </a:lnTo>
                  <a:lnTo>
                    <a:pt x="23" y="71"/>
                  </a:lnTo>
                  <a:lnTo>
                    <a:pt x="25" y="70"/>
                  </a:lnTo>
                  <a:lnTo>
                    <a:pt x="27" y="70"/>
                  </a:lnTo>
                  <a:lnTo>
                    <a:pt x="28" y="68"/>
                  </a:lnTo>
                  <a:lnTo>
                    <a:pt x="28" y="68"/>
                  </a:lnTo>
                  <a:lnTo>
                    <a:pt x="29" y="67"/>
                  </a:lnTo>
                  <a:lnTo>
                    <a:pt x="31" y="64"/>
                  </a:lnTo>
                  <a:lnTo>
                    <a:pt x="32" y="61"/>
                  </a:lnTo>
                  <a:lnTo>
                    <a:pt x="33" y="59"/>
                  </a:lnTo>
                  <a:lnTo>
                    <a:pt x="33"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02"/>
            <p:cNvSpPr>
              <a:spLocks/>
            </p:cNvSpPr>
            <p:nvPr/>
          </p:nvSpPr>
          <p:spPr bwMode="auto">
            <a:xfrm>
              <a:off x="5414" y="349"/>
              <a:ext cx="12"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03"/>
            <p:cNvSpPr>
              <a:spLocks/>
            </p:cNvSpPr>
            <p:nvPr/>
          </p:nvSpPr>
          <p:spPr bwMode="auto">
            <a:xfrm>
              <a:off x="5435" y="342"/>
              <a:ext cx="12" cy="41"/>
            </a:xfrm>
            <a:custGeom>
              <a:avLst/>
              <a:gdLst>
                <a:gd name="T0" fmla="*/ 0 w 23"/>
                <a:gd name="T1" fmla="*/ 84 h 84"/>
                <a:gd name="T2" fmla="*/ 0 w 23"/>
                <a:gd name="T3" fmla="*/ 2 h 84"/>
                <a:gd name="T4" fmla="*/ 7 w 23"/>
                <a:gd name="T5" fmla="*/ 2 h 84"/>
                <a:gd name="T6" fmla="*/ 7 w 23"/>
                <a:gd name="T7" fmla="*/ 14 h 84"/>
                <a:gd name="T8" fmla="*/ 7 w 23"/>
                <a:gd name="T9" fmla="*/ 14 h 84"/>
                <a:gd name="T10" fmla="*/ 8 w 23"/>
                <a:gd name="T11" fmla="*/ 10 h 84"/>
                <a:gd name="T12" fmla="*/ 9 w 23"/>
                <a:gd name="T13" fmla="*/ 7 h 84"/>
                <a:gd name="T14" fmla="*/ 10 w 23"/>
                <a:gd name="T15" fmla="*/ 4 h 84"/>
                <a:gd name="T16" fmla="*/ 10 w 23"/>
                <a:gd name="T17" fmla="*/ 3 h 84"/>
                <a:gd name="T18" fmla="*/ 10 w 23"/>
                <a:gd name="T19" fmla="*/ 3 h 84"/>
                <a:gd name="T20" fmla="*/ 11 w 23"/>
                <a:gd name="T21" fmla="*/ 2 h 84"/>
                <a:gd name="T22" fmla="*/ 13 w 23"/>
                <a:gd name="T23" fmla="*/ 2 h 84"/>
                <a:gd name="T24" fmla="*/ 14 w 23"/>
                <a:gd name="T25" fmla="*/ 0 h 84"/>
                <a:gd name="T26" fmla="*/ 15 w 23"/>
                <a:gd name="T27" fmla="*/ 0 h 84"/>
                <a:gd name="T28" fmla="*/ 15 w 23"/>
                <a:gd name="T29" fmla="*/ 0 h 84"/>
                <a:gd name="T30" fmla="*/ 17 w 23"/>
                <a:gd name="T31" fmla="*/ 0 h 84"/>
                <a:gd name="T32" fmla="*/ 19 w 23"/>
                <a:gd name="T33" fmla="*/ 2 h 84"/>
                <a:gd name="T34" fmla="*/ 21 w 23"/>
                <a:gd name="T35" fmla="*/ 3 h 84"/>
                <a:gd name="T36" fmla="*/ 23 w 23"/>
                <a:gd name="T37" fmla="*/ 4 h 84"/>
                <a:gd name="T38" fmla="*/ 20 w 23"/>
                <a:gd name="T39" fmla="*/ 17 h 84"/>
                <a:gd name="T40" fmla="*/ 20 w 23"/>
                <a:gd name="T41" fmla="*/ 17 h 84"/>
                <a:gd name="T42" fmla="*/ 19 w 23"/>
                <a:gd name="T43" fmla="*/ 15 h 84"/>
                <a:gd name="T44" fmla="*/ 18 w 23"/>
                <a:gd name="T45" fmla="*/ 15 h 84"/>
                <a:gd name="T46" fmla="*/ 16 w 23"/>
                <a:gd name="T47" fmla="*/ 14 h 84"/>
                <a:gd name="T48" fmla="*/ 15 w 23"/>
                <a:gd name="T49" fmla="*/ 14 h 84"/>
                <a:gd name="T50" fmla="*/ 15 w 23"/>
                <a:gd name="T51" fmla="*/ 14 h 84"/>
                <a:gd name="T52" fmla="*/ 14 w 23"/>
                <a:gd name="T53" fmla="*/ 14 h 84"/>
                <a:gd name="T54" fmla="*/ 13 w 23"/>
                <a:gd name="T55" fmla="*/ 15 h 84"/>
                <a:gd name="T56" fmla="*/ 12 w 23"/>
                <a:gd name="T57" fmla="*/ 15 h 84"/>
                <a:gd name="T58" fmla="*/ 11 w 23"/>
                <a:gd name="T59" fmla="*/ 17 h 84"/>
                <a:gd name="T60" fmla="*/ 11 w 23"/>
                <a:gd name="T61" fmla="*/ 17 h 84"/>
                <a:gd name="T62" fmla="*/ 10 w 23"/>
                <a:gd name="T63" fmla="*/ 18 h 84"/>
                <a:gd name="T64" fmla="*/ 9 w 23"/>
                <a:gd name="T65" fmla="*/ 21 h 84"/>
                <a:gd name="T66" fmla="*/ 8 w 23"/>
                <a:gd name="T67" fmla="*/ 22 h 84"/>
                <a:gd name="T68" fmla="*/ 8 w 23"/>
                <a:gd name="T69" fmla="*/ 25 h 84"/>
                <a:gd name="T70" fmla="*/ 8 w 23"/>
                <a:gd name="T71" fmla="*/ 25 h 84"/>
                <a:gd name="T72" fmla="*/ 8 w 23"/>
                <a:gd name="T73" fmla="*/ 29 h 84"/>
                <a:gd name="T74" fmla="*/ 8 w 23"/>
                <a:gd name="T75" fmla="*/ 34 h 84"/>
                <a:gd name="T76" fmla="*/ 7 w 23"/>
                <a:gd name="T77" fmla="*/ 38 h 84"/>
                <a:gd name="T78" fmla="*/ 7 w 23"/>
                <a:gd name="T79" fmla="*/ 42 h 84"/>
                <a:gd name="T80" fmla="*/ 7 w 23"/>
                <a:gd name="T81" fmla="*/ 84 h 84"/>
                <a:gd name="T82" fmla="*/ 0 w 2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7" y="0"/>
                  </a:lnTo>
                  <a:lnTo>
                    <a:pt x="19" y="2"/>
                  </a:lnTo>
                  <a:lnTo>
                    <a:pt x="21" y="3"/>
                  </a:lnTo>
                  <a:lnTo>
                    <a:pt x="23" y="4"/>
                  </a:lnTo>
                  <a:lnTo>
                    <a:pt x="20" y="17"/>
                  </a:lnTo>
                  <a:lnTo>
                    <a:pt x="20" y="17"/>
                  </a:lnTo>
                  <a:lnTo>
                    <a:pt x="19" y="15"/>
                  </a:lnTo>
                  <a:lnTo>
                    <a:pt x="18"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04"/>
            <p:cNvSpPr>
              <a:spLocks/>
            </p:cNvSpPr>
            <p:nvPr/>
          </p:nvSpPr>
          <p:spPr bwMode="auto">
            <a:xfrm>
              <a:off x="5447" y="342"/>
              <a:ext cx="19" cy="41"/>
            </a:xfrm>
            <a:custGeom>
              <a:avLst/>
              <a:gdLst>
                <a:gd name="T0" fmla="*/ 15 w 40"/>
                <a:gd name="T1" fmla="*/ 82 h 82"/>
                <a:gd name="T2" fmla="*/ 0 w 40"/>
                <a:gd name="T3" fmla="*/ 0 h 82"/>
                <a:gd name="T4" fmla="*/ 7 w 40"/>
                <a:gd name="T5" fmla="*/ 0 h 82"/>
                <a:gd name="T6" fmla="*/ 16 w 40"/>
                <a:gd name="T7" fmla="*/ 50 h 82"/>
                <a:gd name="T8" fmla="*/ 16 w 40"/>
                <a:gd name="T9" fmla="*/ 50 h 82"/>
                <a:gd name="T10" fmla="*/ 17 w 40"/>
                <a:gd name="T11" fmla="*/ 54 h 82"/>
                <a:gd name="T12" fmla="*/ 18 w 40"/>
                <a:gd name="T13" fmla="*/ 58 h 82"/>
                <a:gd name="T14" fmla="*/ 18 w 40"/>
                <a:gd name="T15" fmla="*/ 62 h 82"/>
                <a:gd name="T16" fmla="*/ 19 w 40"/>
                <a:gd name="T17" fmla="*/ 66 h 82"/>
                <a:gd name="T18" fmla="*/ 19 w 40"/>
                <a:gd name="T19" fmla="*/ 66 h 82"/>
                <a:gd name="T20" fmla="*/ 19 w 40"/>
                <a:gd name="T21" fmla="*/ 62 h 82"/>
                <a:gd name="T22" fmla="*/ 20 w 40"/>
                <a:gd name="T23" fmla="*/ 58 h 82"/>
                <a:gd name="T24" fmla="*/ 21 w 40"/>
                <a:gd name="T25" fmla="*/ 54 h 82"/>
                <a:gd name="T26" fmla="*/ 22 w 40"/>
                <a:gd name="T27" fmla="*/ 50 h 82"/>
                <a:gd name="T28" fmla="*/ 32 w 40"/>
                <a:gd name="T29" fmla="*/ 0 h 82"/>
                <a:gd name="T30" fmla="*/ 40 w 40"/>
                <a:gd name="T31" fmla="*/ 0 h 82"/>
                <a:gd name="T32" fmla="*/ 24 w 40"/>
                <a:gd name="T33" fmla="*/ 82 h 82"/>
                <a:gd name="T34" fmla="*/ 15 w 40"/>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82">
                  <a:moveTo>
                    <a:pt x="15" y="82"/>
                  </a:moveTo>
                  <a:lnTo>
                    <a:pt x="0" y="0"/>
                  </a:lnTo>
                  <a:lnTo>
                    <a:pt x="7" y="0"/>
                  </a:lnTo>
                  <a:lnTo>
                    <a:pt x="16" y="50"/>
                  </a:lnTo>
                  <a:lnTo>
                    <a:pt x="16" y="50"/>
                  </a:lnTo>
                  <a:lnTo>
                    <a:pt x="17" y="54"/>
                  </a:lnTo>
                  <a:lnTo>
                    <a:pt x="18" y="58"/>
                  </a:lnTo>
                  <a:lnTo>
                    <a:pt x="18" y="62"/>
                  </a:lnTo>
                  <a:lnTo>
                    <a:pt x="19" y="66"/>
                  </a:lnTo>
                  <a:lnTo>
                    <a:pt x="19" y="66"/>
                  </a:lnTo>
                  <a:lnTo>
                    <a:pt x="19" y="62"/>
                  </a:lnTo>
                  <a:lnTo>
                    <a:pt x="20" y="58"/>
                  </a:lnTo>
                  <a:lnTo>
                    <a:pt x="21" y="54"/>
                  </a:lnTo>
                  <a:lnTo>
                    <a:pt x="22" y="50"/>
                  </a:lnTo>
                  <a:lnTo>
                    <a:pt x="32" y="0"/>
                  </a:lnTo>
                  <a:lnTo>
                    <a:pt x="40" y="0"/>
                  </a:lnTo>
                  <a:lnTo>
                    <a:pt x="24" y="82"/>
                  </a:lnTo>
                  <a:lnTo>
                    <a:pt x="15"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p:cNvSpPr>
            <p:nvPr/>
          </p:nvSpPr>
          <p:spPr bwMode="auto">
            <a:xfrm>
              <a:off x="5469" y="342"/>
              <a:ext cx="20" cy="42"/>
            </a:xfrm>
            <a:custGeom>
              <a:avLst/>
              <a:gdLst>
                <a:gd name="T0" fmla="*/ 30 w 39"/>
                <a:gd name="T1" fmla="*/ 74 h 85"/>
                <a:gd name="T2" fmla="*/ 25 w 39"/>
                <a:gd name="T3" fmla="*/ 79 h 85"/>
                <a:gd name="T4" fmla="*/ 21 w 39"/>
                <a:gd name="T5" fmla="*/ 82 h 85"/>
                <a:gd name="T6" fmla="*/ 19 w 39"/>
                <a:gd name="T7" fmla="*/ 84 h 85"/>
                <a:gd name="T8" fmla="*/ 16 w 39"/>
                <a:gd name="T9" fmla="*/ 85 h 85"/>
                <a:gd name="T10" fmla="*/ 14 w 39"/>
                <a:gd name="T11" fmla="*/ 85 h 85"/>
                <a:gd name="T12" fmla="*/ 7 w 39"/>
                <a:gd name="T13" fmla="*/ 84 h 85"/>
                <a:gd name="T14" fmla="*/ 3 w 39"/>
                <a:gd name="T15" fmla="*/ 79 h 85"/>
                <a:gd name="T16" fmla="*/ 2 w 39"/>
                <a:gd name="T17" fmla="*/ 75 h 85"/>
                <a:gd name="T18" fmla="*/ 0 w 39"/>
                <a:gd name="T19" fmla="*/ 67 h 85"/>
                <a:gd name="T20" fmla="*/ 0 w 39"/>
                <a:gd name="T21" fmla="*/ 63 h 85"/>
                <a:gd name="T22" fmla="*/ 1 w 39"/>
                <a:gd name="T23" fmla="*/ 57 h 85"/>
                <a:gd name="T24" fmla="*/ 1 w 39"/>
                <a:gd name="T25" fmla="*/ 53 h 85"/>
                <a:gd name="T26" fmla="*/ 1 w 39"/>
                <a:gd name="T27" fmla="*/ 50 h 85"/>
                <a:gd name="T28" fmla="*/ 3 w 39"/>
                <a:gd name="T29" fmla="*/ 46 h 85"/>
                <a:gd name="T30" fmla="*/ 4 w 39"/>
                <a:gd name="T31" fmla="*/ 45 h 85"/>
                <a:gd name="T32" fmla="*/ 7 w 39"/>
                <a:gd name="T33" fmla="*/ 41 h 85"/>
                <a:gd name="T34" fmla="*/ 9 w 39"/>
                <a:gd name="T35" fmla="*/ 39 h 85"/>
                <a:gd name="T36" fmla="*/ 11 w 39"/>
                <a:gd name="T37" fmla="*/ 39 h 85"/>
                <a:gd name="T38" fmla="*/ 14 w 39"/>
                <a:gd name="T39" fmla="*/ 38 h 85"/>
                <a:gd name="T40" fmla="*/ 16 w 39"/>
                <a:gd name="T41" fmla="*/ 38 h 85"/>
                <a:gd name="T42" fmla="*/ 23 w 39"/>
                <a:gd name="T43" fmla="*/ 35 h 85"/>
                <a:gd name="T44" fmla="*/ 28 w 39"/>
                <a:gd name="T45" fmla="*/ 32 h 85"/>
                <a:gd name="T46" fmla="*/ 28 w 39"/>
                <a:gd name="T47" fmla="*/ 32 h 85"/>
                <a:gd name="T48" fmla="*/ 29 w 39"/>
                <a:gd name="T49" fmla="*/ 29 h 85"/>
                <a:gd name="T50" fmla="*/ 29 w 39"/>
                <a:gd name="T51" fmla="*/ 29 h 85"/>
                <a:gd name="T52" fmla="*/ 28 w 39"/>
                <a:gd name="T53" fmla="*/ 24 h 85"/>
                <a:gd name="T54" fmla="*/ 26 w 39"/>
                <a:gd name="T55" fmla="*/ 20 h 85"/>
                <a:gd name="T56" fmla="*/ 25 w 39"/>
                <a:gd name="T57" fmla="*/ 18 h 85"/>
                <a:gd name="T58" fmla="*/ 20 w 39"/>
                <a:gd name="T59" fmla="*/ 14 h 85"/>
                <a:gd name="T60" fmla="*/ 18 w 39"/>
                <a:gd name="T61" fmla="*/ 14 h 85"/>
                <a:gd name="T62" fmla="*/ 14 w 39"/>
                <a:gd name="T63" fmla="*/ 15 h 85"/>
                <a:gd name="T64" fmla="*/ 11 w 39"/>
                <a:gd name="T65" fmla="*/ 17 h 85"/>
                <a:gd name="T66" fmla="*/ 10 w 39"/>
                <a:gd name="T67" fmla="*/ 18 h 85"/>
                <a:gd name="T68" fmla="*/ 8 w 39"/>
                <a:gd name="T69" fmla="*/ 24 h 85"/>
                <a:gd name="T70" fmla="*/ 1 w 39"/>
                <a:gd name="T71" fmla="*/ 25 h 85"/>
                <a:gd name="T72" fmla="*/ 1 w 39"/>
                <a:gd name="T73" fmla="*/ 21 h 85"/>
                <a:gd name="T74" fmla="*/ 2 w 39"/>
                <a:gd name="T75" fmla="*/ 15 h 85"/>
                <a:gd name="T76" fmla="*/ 3 w 39"/>
                <a:gd name="T77" fmla="*/ 13 h 85"/>
                <a:gd name="T78" fmla="*/ 6 w 39"/>
                <a:gd name="T79" fmla="*/ 9 h 85"/>
                <a:gd name="T80" fmla="*/ 9 w 39"/>
                <a:gd name="T81" fmla="*/ 4 h 85"/>
                <a:gd name="T82" fmla="*/ 11 w 39"/>
                <a:gd name="T83" fmla="*/ 3 h 85"/>
                <a:gd name="T84" fmla="*/ 17 w 39"/>
                <a:gd name="T85" fmla="*/ 0 h 85"/>
                <a:gd name="T86" fmla="*/ 20 w 39"/>
                <a:gd name="T87" fmla="*/ 0 h 85"/>
                <a:gd name="T88" fmla="*/ 25 w 39"/>
                <a:gd name="T89" fmla="*/ 2 h 85"/>
                <a:gd name="T90" fmla="*/ 29 w 39"/>
                <a:gd name="T91" fmla="*/ 3 h 85"/>
                <a:gd name="T92" fmla="*/ 30 w 39"/>
                <a:gd name="T93" fmla="*/ 4 h 85"/>
                <a:gd name="T94" fmla="*/ 33 w 39"/>
                <a:gd name="T95" fmla="*/ 9 h 85"/>
                <a:gd name="T96" fmla="*/ 34 w 39"/>
                <a:gd name="T97" fmla="*/ 10 h 85"/>
                <a:gd name="T98" fmla="*/ 35 w 39"/>
                <a:gd name="T99" fmla="*/ 14 h 85"/>
                <a:gd name="T100" fmla="*/ 36 w 39"/>
                <a:gd name="T101" fmla="*/ 20 h 85"/>
                <a:gd name="T102" fmla="*/ 36 w 39"/>
                <a:gd name="T103" fmla="*/ 21 h 85"/>
                <a:gd name="T104" fmla="*/ 37 w 39"/>
                <a:gd name="T105" fmla="*/ 28 h 85"/>
                <a:gd name="T106" fmla="*/ 37 w 39"/>
                <a:gd name="T107" fmla="*/ 49 h 85"/>
                <a:gd name="T108" fmla="*/ 37 w 39"/>
                <a:gd name="T109" fmla="*/ 57 h 85"/>
                <a:gd name="T110" fmla="*/ 37 w 39"/>
                <a:gd name="T111" fmla="*/ 70 h 85"/>
                <a:gd name="T112" fmla="*/ 37 w 39"/>
                <a:gd name="T113" fmla="*/ 72 h 85"/>
                <a:gd name="T114" fmla="*/ 38 w 39"/>
                <a:gd name="T115" fmla="*/ 78 h 85"/>
                <a:gd name="T116" fmla="*/ 39 w 39"/>
                <a:gd name="T117" fmla="*/ 84 h 85"/>
                <a:gd name="T118" fmla="*/ 32 w 39"/>
                <a:gd name="T119" fmla="*/ 84 h 85"/>
                <a:gd name="T120" fmla="*/ 30 w 39"/>
                <a:gd name="T121" fmla="*/ 78 h 85"/>
                <a:gd name="T122" fmla="*/ 30 w 39"/>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 h="85">
                  <a:moveTo>
                    <a:pt x="30" y="74"/>
                  </a:moveTo>
                  <a:lnTo>
                    <a:pt x="30" y="74"/>
                  </a:lnTo>
                  <a:lnTo>
                    <a:pt x="27" y="77"/>
                  </a:lnTo>
                  <a:lnTo>
                    <a:pt x="25" y="79"/>
                  </a:lnTo>
                  <a:lnTo>
                    <a:pt x="23"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3" y="35"/>
                  </a:lnTo>
                  <a:lnTo>
                    <a:pt x="26" y="34"/>
                  </a:lnTo>
                  <a:lnTo>
                    <a:pt x="28" y="32"/>
                  </a:lnTo>
                  <a:lnTo>
                    <a:pt x="28" y="32"/>
                  </a:lnTo>
                  <a:lnTo>
                    <a:pt x="28" y="32"/>
                  </a:lnTo>
                  <a:lnTo>
                    <a:pt x="29" y="31"/>
                  </a:lnTo>
                  <a:lnTo>
                    <a:pt x="29" y="29"/>
                  </a:lnTo>
                  <a:lnTo>
                    <a:pt x="29" y="29"/>
                  </a:lnTo>
                  <a:lnTo>
                    <a:pt x="29" y="29"/>
                  </a:lnTo>
                  <a:lnTo>
                    <a:pt x="29" y="27"/>
                  </a:lnTo>
                  <a:lnTo>
                    <a:pt x="28" y="24"/>
                  </a:lnTo>
                  <a:lnTo>
                    <a:pt x="27" y="21"/>
                  </a:lnTo>
                  <a:lnTo>
                    <a:pt x="26" y="20"/>
                  </a:lnTo>
                  <a:lnTo>
                    <a:pt x="26" y="20"/>
                  </a:lnTo>
                  <a:lnTo>
                    <a:pt x="25" y="18"/>
                  </a:lnTo>
                  <a:lnTo>
                    <a:pt x="23"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2" y="0"/>
                  </a:lnTo>
                  <a:lnTo>
                    <a:pt x="25" y="2"/>
                  </a:lnTo>
                  <a:lnTo>
                    <a:pt x="27" y="2"/>
                  </a:lnTo>
                  <a:lnTo>
                    <a:pt x="29" y="3"/>
                  </a:lnTo>
                  <a:lnTo>
                    <a:pt x="29" y="3"/>
                  </a:lnTo>
                  <a:lnTo>
                    <a:pt x="30" y="4"/>
                  </a:lnTo>
                  <a:lnTo>
                    <a:pt x="32" y="6"/>
                  </a:lnTo>
                  <a:lnTo>
                    <a:pt x="33" y="9"/>
                  </a:lnTo>
                  <a:lnTo>
                    <a:pt x="34" y="10"/>
                  </a:lnTo>
                  <a:lnTo>
                    <a:pt x="34" y="10"/>
                  </a:lnTo>
                  <a:lnTo>
                    <a:pt x="34" y="13"/>
                  </a:lnTo>
                  <a:lnTo>
                    <a:pt x="35" y="14"/>
                  </a:lnTo>
                  <a:lnTo>
                    <a:pt x="36" y="17"/>
                  </a:lnTo>
                  <a:lnTo>
                    <a:pt x="36" y="20"/>
                  </a:lnTo>
                  <a:lnTo>
                    <a:pt x="36" y="20"/>
                  </a:lnTo>
                  <a:lnTo>
                    <a:pt x="36" y="21"/>
                  </a:lnTo>
                  <a:lnTo>
                    <a:pt x="37" y="24"/>
                  </a:lnTo>
                  <a:lnTo>
                    <a:pt x="37" y="28"/>
                  </a:lnTo>
                  <a:lnTo>
                    <a:pt x="37" y="32"/>
                  </a:lnTo>
                  <a:lnTo>
                    <a:pt x="37" y="49"/>
                  </a:lnTo>
                  <a:lnTo>
                    <a:pt x="37" y="49"/>
                  </a:lnTo>
                  <a:lnTo>
                    <a:pt x="37" y="57"/>
                  </a:lnTo>
                  <a:lnTo>
                    <a:pt x="37" y="64"/>
                  </a:lnTo>
                  <a:lnTo>
                    <a:pt x="37" y="70"/>
                  </a:lnTo>
                  <a:lnTo>
                    <a:pt x="37" y="72"/>
                  </a:lnTo>
                  <a:lnTo>
                    <a:pt x="37" y="72"/>
                  </a:lnTo>
                  <a:lnTo>
                    <a:pt x="37" y="75"/>
                  </a:lnTo>
                  <a:lnTo>
                    <a:pt x="38" y="78"/>
                  </a:lnTo>
                  <a:lnTo>
                    <a:pt x="38" y="81"/>
                  </a:lnTo>
                  <a:lnTo>
                    <a:pt x="39" y="84"/>
                  </a:lnTo>
                  <a:lnTo>
                    <a:pt x="32" y="84"/>
                  </a:lnTo>
                  <a:lnTo>
                    <a:pt x="32" y="84"/>
                  </a:lnTo>
                  <a:lnTo>
                    <a:pt x="31" y="81"/>
                  </a:lnTo>
                  <a:lnTo>
                    <a:pt x="30" y="78"/>
                  </a:lnTo>
                  <a:lnTo>
                    <a:pt x="30" y="77"/>
                  </a:lnTo>
                  <a:lnTo>
                    <a:pt x="30"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06"/>
            <p:cNvSpPr>
              <a:spLocks/>
            </p:cNvSpPr>
            <p:nvPr/>
          </p:nvSpPr>
          <p:spPr bwMode="auto">
            <a:xfrm>
              <a:off x="5473" y="365"/>
              <a:ext cx="11" cy="12"/>
            </a:xfrm>
            <a:custGeom>
              <a:avLst/>
              <a:gdLst>
                <a:gd name="T0" fmla="*/ 22 w 22"/>
                <a:gd name="T1" fmla="*/ 0 h 25"/>
                <a:gd name="T2" fmla="*/ 22 w 22"/>
                <a:gd name="T3" fmla="*/ 0 h 25"/>
                <a:gd name="T4" fmla="*/ 19 w 22"/>
                <a:gd name="T5" fmla="*/ 1 h 25"/>
                <a:gd name="T6" fmla="*/ 16 w 22"/>
                <a:gd name="T7" fmla="*/ 3 h 25"/>
                <a:gd name="T8" fmla="*/ 13 w 22"/>
                <a:gd name="T9" fmla="*/ 4 h 25"/>
                <a:gd name="T10" fmla="*/ 10 w 22"/>
                <a:gd name="T11" fmla="*/ 4 h 25"/>
                <a:gd name="T12" fmla="*/ 10 w 22"/>
                <a:gd name="T13" fmla="*/ 4 h 25"/>
                <a:gd name="T14" fmla="*/ 8 w 22"/>
                <a:gd name="T15" fmla="*/ 4 h 25"/>
                <a:gd name="T16" fmla="*/ 6 w 22"/>
                <a:gd name="T17" fmla="*/ 6 h 25"/>
                <a:gd name="T18" fmla="*/ 5 w 22"/>
                <a:gd name="T19" fmla="*/ 7 h 25"/>
                <a:gd name="T20" fmla="*/ 4 w 22"/>
                <a:gd name="T21" fmla="*/ 7 h 25"/>
                <a:gd name="T22" fmla="*/ 4 w 22"/>
                <a:gd name="T23" fmla="*/ 7 h 25"/>
                <a:gd name="T24" fmla="*/ 3 w 22"/>
                <a:gd name="T25" fmla="*/ 7 h 25"/>
                <a:gd name="T26" fmla="*/ 2 w 22"/>
                <a:gd name="T27" fmla="*/ 8 h 25"/>
                <a:gd name="T28" fmla="*/ 1 w 22"/>
                <a:gd name="T29" fmla="*/ 10 h 25"/>
                <a:gd name="T30" fmla="*/ 1 w 22"/>
                <a:gd name="T31" fmla="*/ 10 h 25"/>
                <a:gd name="T32" fmla="*/ 1 w 22"/>
                <a:gd name="T33" fmla="*/ 10 h 25"/>
                <a:gd name="T34" fmla="*/ 1 w 22"/>
                <a:gd name="T35" fmla="*/ 11 h 25"/>
                <a:gd name="T36" fmla="*/ 1 w 22"/>
                <a:gd name="T37" fmla="*/ 13 h 25"/>
                <a:gd name="T38" fmla="*/ 0 w 22"/>
                <a:gd name="T39" fmla="*/ 14 h 25"/>
                <a:gd name="T40" fmla="*/ 0 w 22"/>
                <a:gd name="T41" fmla="*/ 15 h 25"/>
                <a:gd name="T42" fmla="*/ 0 w 22"/>
                <a:gd name="T43" fmla="*/ 15 h 25"/>
                <a:gd name="T44" fmla="*/ 0 w 22"/>
                <a:gd name="T45" fmla="*/ 17 h 25"/>
                <a:gd name="T46" fmla="*/ 1 w 22"/>
                <a:gd name="T47" fmla="*/ 20 h 25"/>
                <a:gd name="T48" fmla="*/ 1 w 22"/>
                <a:gd name="T49" fmla="*/ 21 h 25"/>
                <a:gd name="T50" fmla="*/ 2 w 22"/>
                <a:gd name="T51" fmla="*/ 22 h 25"/>
                <a:gd name="T52" fmla="*/ 2 w 22"/>
                <a:gd name="T53" fmla="*/ 22 h 25"/>
                <a:gd name="T54" fmla="*/ 3 w 22"/>
                <a:gd name="T55" fmla="*/ 24 h 25"/>
                <a:gd name="T56" fmla="*/ 4 w 22"/>
                <a:gd name="T57" fmla="*/ 24 h 25"/>
                <a:gd name="T58" fmla="*/ 6 w 22"/>
                <a:gd name="T59" fmla="*/ 25 h 25"/>
                <a:gd name="T60" fmla="*/ 8 w 22"/>
                <a:gd name="T61" fmla="*/ 25 h 25"/>
                <a:gd name="T62" fmla="*/ 8 w 22"/>
                <a:gd name="T63" fmla="*/ 25 h 25"/>
                <a:gd name="T64" fmla="*/ 10 w 22"/>
                <a:gd name="T65" fmla="*/ 25 h 25"/>
                <a:gd name="T66" fmla="*/ 12 w 22"/>
                <a:gd name="T67" fmla="*/ 24 h 25"/>
                <a:gd name="T68" fmla="*/ 14 w 22"/>
                <a:gd name="T69" fmla="*/ 24 h 25"/>
                <a:gd name="T70" fmla="*/ 15 w 22"/>
                <a:gd name="T71" fmla="*/ 22 h 25"/>
                <a:gd name="T72" fmla="*/ 15 w 22"/>
                <a:gd name="T73" fmla="*/ 22 h 25"/>
                <a:gd name="T74" fmla="*/ 16 w 22"/>
                <a:gd name="T75" fmla="*/ 21 h 25"/>
                <a:gd name="T76" fmla="*/ 18 w 22"/>
                <a:gd name="T77" fmla="*/ 20 h 25"/>
                <a:gd name="T78" fmla="*/ 19 w 22"/>
                <a:gd name="T79" fmla="*/ 17 h 25"/>
                <a:gd name="T80" fmla="*/ 20 w 22"/>
                <a:gd name="T81" fmla="*/ 15 h 25"/>
                <a:gd name="T82" fmla="*/ 20 w 22"/>
                <a:gd name="T83" fmla="*/ 15 h 25"/>
                <a:gd name="T84" fmla="*/ 20 w 22"/>
                <a:gd name="T85" fmla="*/ 13 h 25"/>
                <a:gd name="T86" fmla="*/ 21 w 22"/>
                <a:gd name="T87" fmla="*/ 10 h 25"/>
                <a:gd name="T88" fmla="*/ 21 w 22"/>
                <a:gd name="T89" fmla="*/ 7 h 25"/>
                <a:gd name="T90" fmla="*/ 21 w 22"/>
                <a:gd name="T91" fmla="*/ 4 h 25"/>
                <a:gd name="T92" fmla="*/ 22 w 22"/>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5">
                  <a:moveTo>
                    <a:pt x="22" y="0"/>
                  </a:moveTo>
                  <a:lnTo>
                    <a:pt x="22" y="0"/>
                  </a:lnTo>
                  <a:lnTo>
                    <a:pt x="19" y="1"/>
                  </a:lnTo>
                  <a:lnTo>
                    <a:pt x="16"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5" y="22"/>
                  </a:lnTo>
                  <a:lnTo>
                    <a:pt x="15" y="22"/>
                  </a:lnTo>
                  <a:lnTo>
                    <a:pt x="16" y="21"/>
                  </a:lnTo>
                  <a:lnTo>
                    <a:pt x="18" y="20"/>
                  </a:lnTo>
                  <a:lnTo>
                    <a:pt x="19" y="17"/>
                  </a:lnTo>
                  <a:lnTo>
                    <a:pt x="20" y="15"/>
                  </a:lnTo>
                  <a:lnTo>
                    <a:pt x="20" y="15"/>
                  </a:lnTo>
                  <a:lnTo>
                    <a:pt x="20" y="13"/>
                  </a:lnTo>
                  <a:lnTo>
                    <a:pt x="21" y="10"/>
                  </a:lnTo>
                  <a:lnTo>
                    <a:pt x="21" y="7"/>
                  </a:lnTo>
                  <a:lnTo>
                    <a:pt x="21" y="4"/>
                  </a:lnTo>
                  <a:lnTo>
                    <a:pt x="22"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07"/>
            <p:cNvSpPr>
              <a:spLocks/>
            </p:cNvSpPr>
            <p:nvPr/>
          </p:nvSpPr>
          <p:spPr bwMode="auto">
            <a:xfrm>
              <a:off x="5492" y="328"/>
              <a:ext cx="10" cy="56"/>
            </a:xfrm>
            <a:custGeom>
              <a:avLst/>
              <a:gdLst>
                <a:gd name="T0" fmla="*/ 20 w 21"/>
                <a:gd name="T1" fmla="*/ 97 h 111"/>
                <a:gd name="T2" fmla="*/ 21 w 21"/>
                <a:gd name="T3" fmla="*/ 111 h 111"/>
                <a:gd name="T4" fmla="*/ 21 w 21"/>
                <a:gd name="T5" fmla="*/ 111 h 111"/>
                <a:gd name="T6" fmla="*/ 20 w 21"/>
                <a:gd name="T7" fmla="*/ 111 h 111"/>
                <a:gd name="T8" fmla="*/ 18 w 21"/>
                <a:gd name="T9" fmla="*/ 111 h 111"/>
                <a:gd name="T10" fmla="*/ 17 w 21"/>
                <a:gd name="T11" fmla="*/ 111 h 111"/>
                <a:gd name="T12" fmla="*/ 15 w 21"/>
                <a:gd name="T13" fmla="*/ 111 h 111"/>
                <a:gd name="T14" fmla="*/ 15 w 21"/>
                <a:gd name="T15" fmla="*/ 111 h 111"/>
                <a:gd name="T16" fmla="*/ 14 w 21"/>
                <a:gd name="T17" fmla="*/ 111 h 111"/>
                <a:gd name="T18" fmla="*/ 12 w 21"/>
                <a:gd name="T19" fmla="*/ 110 h 111"/>
                <a:gd name="T20" fmla="*/ 11 w 21"/>
                <a:gd name="T21" fmla="*/ 110 h 111"/>
                <a:gd name="T22" fmla="*/ 10 w 21"/>
                <a:gd name="T23" fmla="*/ 110 h 111"/>
                <a:gd name="T24" fmla="*/ 10 w 21"/>
                <a:gd name="T25" fmla="*/ 110 h 111"/>
                <a:gd name="T26" fmla="*/ 9 w 21"/>
                <a:gd name="T27" fmla="*/ 108 h 111"/>
                <a:gd name="T28" fmla="*/ 7 w 21"/>
                <a:gd name="T29" fmla="*/ 107 h 111"/>
                <a:gd name="T30" fmla="*/ 5 w 21"/>
                <a:gd name="T31" fmla="*/ 105 h 111"/>
                <a:gd name="T32" fmla="*/ 5 w 21"/>
                <a:gd name="T33" fmla="*/ 104 h 111"/>
                <a:gd name="T34" fmla="*/ 5 w 21"/>
                <a:gd name="T35" fmla="*/ 104 h 111"/>
                <a:gd name="T36" fmla="*/ 5 w 21"/>
                <a:gd name="T37" fmla="*/ 101 h 111"/>
                <a:gd name="T38" fmla="*/ 5 w 21"/>
                <a:gd name="T39" fmla="*/ 97 h 111"/>
                <a:gd name="T40" fmla="*/ 5 w 21"/>
                <a:gd name="T41" fmla="*/ 93 h 111"/>
                <a:gd name="T42" fmla="*/ 5 w 21"/>
                <a:gd name="T43" fmla="*/ 87 h 111"/>
                <a:gd name="T44" fmla="*/ 5 w 21"/>
                <a:gd name="T45" fmla="*/ 41 h 111"/>
                <a:gd name="T46" fmla="*/ 0 w 21"/>
                <a:gd name="T47" fmla="*/ 41 h 111"/>
                <a:gd name="T48" fmla="*/ 0 w 21"/>
                <a:gd name="T49" fmla="*/ 28 h 111"/>
                <a:gd name="T50" fmla="*/ 5 w 21"/>
                <a:gd name="T51" fmla="*/ 28 h 111"/>
                <a:gd name="T52" fmla="*/ 5 w 21"/>
                <a:gd name="T53" fmla="*/ 8 h 111"/>
                <a:gd name="T54" fmla="*/ 13 w 21"/>
                <a:gd name="T55" fmla="*/ 0 h 111"/>
                <a:gd name="T56" fmla="*/ 13 w 21"/>
                <a:gd name="T57" fmla="*/ 28 h 111"/>
                <a:gd name="T58" fmla="*/ 20 w 21"/>
                <a:gd name="T59" fmla="*/ 28 h 111"/>
                <a:gd name="T60" fmla="*/ 20 w 21"/>
                <a:gd name="T61" fmla="*/ 41 h 111"/>
                <a:gd name="T62" fmla="*/ 13 w 21"/>
                <a:gd name="T63" fmla="*/ 41 h 111"/>
                <a:gd name="T64" fmla="*/ 13 w 21"/>
                <a:gd name="T65" fmla="*/ 87 h 111"/>
                <a:gd name="T66" fmla="*/ 13 w 21"/>
                <a:gd name="T67" fmla="*/ 87 h 111"/>
                <a:gd name="T68" fmla="*/ 13 w 21"/>
                <a:gd name="T69" fmla="*/ 90 h 111"/>
                <a:gd name="T70" fmla="*/ 13 w 21"/>
                <a:gd name="T71" fmla="*/ 92 h 111"/>
                <a:gd name="T72" fmla="*/ 13 w 21"/>
                <a:gd name="T73" fmla="*/ 93 h 111"/>
                <a:gd name="T74" fmla="*/ 13 w 21"/>
                <a:gd name="T75" fmla="*/ 94 h 111"/>
                <a:gd name="T76" fmla="*/ 13 w 21"/>
                <a:gd name="T77" fmla="*/ 94 h 111"/>
                <a:gd name="T78" fmla="*/ 13 w 21"/>
                <a:gd name="T79" fmla="*/ 94 h 111"/>
                <a:gd name="T80" fmla="*/ 14 w 21"/>
                <a:gd name="T81" fmla="*/ 94 h 111"/>
                <a:gd name="T82" fmla="*/ 15 w 21"/>
                <a:gd name="T83" fmla="*/ 96 h 111"/>
                <a:gd name="T84" fmla="*/ 15 w 21"/>
                <a:gd name="T85" fmla="*/ 96 h 111"/>
                <a:gd name="T86" fmla="*/ 15 w 21"/>
                <a:gd name="T87" fmla="*/ 96 h 111"/>
                <a:gd name="T88" fmla="*/ 15 w 21"/>
                <a:gd name="T89" fmla="*/ 96 h 111"/>
                <a:gd name="T90" fmla="*/ 16 w 21"/>
                <a:gd name="T91" fmla="*/ 96 h 111"/>
                <a:gd name="T92" fmla="*/ 16 w 21"/>
                <a:gd name="T93" fmla="*/ 97 h 111"/>
                <a:gd name="T94" fmla="*/ 17 w 21"/>
                <a:gd name="T95" fmla="*/ 97 h 111"/>
                <a:gd name="T96" fmla="*/ 17 w 21"/>
                <a:gd name="T97" fmla="*/ 97 h 111"/>
                <a:gd name="T98" fmla="*/ 18 w 21"/>
                <a:gd name="T99" fmla="*/ 97 h 111"/>
                <a:gd name="T100" fmla="*/ 19 w 21"/>
                <a:gd name="T101" fmla="*/ 97 h 111"/>
                <a:gd name="T102" fmla="*/ 19 w 21"/>
                <a:gd name="T103" fmla="*/ 98 h 111"/>
                <a:gd name="T104" fmla="*/ 20 w 21"/>
                <a:gd name="T105" fmla="*/ 98 h 111"/>
                <a:gd name="T106" fmla="*/ 20 w 21"/>
                <a:gd name="T10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111">
                  <a:moveTo>
                    <a:pt x="20" y="97"/>
                  </a:moveTo>
                  <a:lnTo>
                    <a:pt x="21" y="111"/>
                  </a:lnTo>
                  <a:lnTo>
                    <a:pt x="21" y="111"/>
                  </a:lnTo>
                  <a:lnTo>
                    <a:pt x="20" y="111"/>
                  </a:lnTo>
                  <a:lnTo>
                    <a:pt x="18" y="111"/>
                  </a:lnTo>
                  <a:lnTo>
                    <a:pt x="17" y="111"/>
                  </a:lnTo>
                  <a:lnTo>
                    <a:pt x="15" y="111"/>
                  </a:lnTo>
                  <a:lnTo>
                    <a:pt x="15" y="111"/>
                  </a:lnTo>
                  <a:lnTo>
                    <a:pt x="14" y="111"/>
                  </a:lnTo>
                  <a:lnTo>
                    <a:pt x="12" y="110"/>
                  </a:lnTo>
                  <a:lnTo>
                    <a:pt x="11" y="110"/>
                  </a:lnTo>
                  <a:lnTo>
                    <a:pt x="10" y="110"/>
                  </a:lnTo>
                  <a:lnTo>
                    <a:pt x="10" y="110"/>
                  </a:lnTo>
                  <a:lnTo>
                    <a:pt x="9" y="108"/>
                  </a:lnTo>
                  <a:lnTo>
                    <a:pt x="7" y="107"/>
                  </a:lnTo>
                  <a:lnTo>
                    <a:pt x="5" y="105"/>
                  </a:lnTo>
                  <a:lnTo>
                    <a:pt x="5" y="104"/>
                  </a:lnTo>
                  <a:lnTo>
                    <a:pt x="5" y="104"/>
                  </a:lnTo>
                  <a:lnTo>
                    <a:pt x="5" y="101"/>
                  </a:lnTo>
                  <a:lnTo>
                    <a:pt x="5" y="97"/>
                  </a:lnTo>
                  <a:lnTo>
                    <a:pt x="5" y="93"/>
                  </a:lnTo>
                  <a:lnTo>
                    <a:pt x="5" y="87"/>
                  </a:lnTo>
                  <a:lnTo>
                    <a:pt x="5" y="41"/>
                  </a:lnTo>
                  <a:lnTo>
                    <a:pt x="0" y="41"/>
                  </a:lnTo>
                  <a:lnTo>
                    <a:pt x="0" y="28"/>
                  </a:lnTo>
                  <a:lnTo>
                    <a:pt x="5" y="28"/>
                  </a:lnTo>
                  <a:lnTo>
                    <a:pt x="5" y="8"/>
                  </a:lnTo>
                  <a:lnTo>
                    <a:pt x="13" y="0"/>
                  </a:lnTo>
                  <a:lnTo>
                    <a:pt x="13" y="28"/>
                  </a:lnTo>
                  <a:lnTo>
                    <a:pt x="20" y="28"/>
                  </a:lnTo>
                  <a:lnTo>
                    <a:pt x="20" y="41"/>
                  </a:lnTo>
                  <a:lnTo>
                    <a:pt x="13" y="41"/>
                  </a:lnTo>
                  <a:lnTo>
                    <a:pt x="13" y="87"/>
                  </a:lnTo>
                  <a:lnTo>
                    <a:pt x="13" y="87"/>
                  </a:lnTo>
                  <a:lnTo>
                    <a:pt x="13" y="90"/>
                  </a:lnTo>
                  <a:lnTo>
                    <a:pt x="13" y="92"/>
                  </a:lnTo>
                  <a:lnTo>
                    <a:pt x="13" y="93"/>
                  </a:lnTo>
                  <a:lnTo>
                    <a:pt x="13" y="94"/>
                  </a:lnTo>
                  <a:lnTo>
                    <a:pt x="13" y="94"/>
                  </a:lnTo>
                  <a:lnTo>
                    <a:pt x="13" y="94"/>
                  </a:lnTo>
                  <a:lnTo>
                    <a:pt x="14" y="94"/>
                  </a:lnTo>
                  <a:lnTo>
                    <a:pt x="15" y="96"/>
                  </a:lnTo>
                  <a:lnTo>
                    <a:pt x="15" y="96"/>
                  </a:lnTo>
                  <a:lnTo>
                    <a:pt x="15" y="96"/>
                  </a:lnTo>
                  <a:lnTo>
                    <a:pt x="15" y="96"/>
                  </a:lnTo>
                  <a:lnTo>
                    <a:pt x="16" y="96"/>
                  </a:lnTo>
                  <a:lnTo>
                    <a:pt x="16" y="97"/>
                  </a:lnTo>
                  <a:lnTo>
                    <a:pt x="17" y="97"/>
                  </a:lnTo>
                  <a:lnTo>
                    <a:pt x="17" y="97"/>
                  </a:lnTo>
                  <a:lnTo>
                    <a:pt x="18" y="97"/>
                  </a:lnTo>
                  <a:lnTo>
                    <a:pt x="19" y="97"/>
                  </a:lnTo>
                  <a:lnTo>
                    <a:pt x="19" y="98"/>
                  </a:lnTo>
                  <a:lnTo>
                    <a:pt x="20" y="98"/>
                  </a:lnTo>
                  <a:lnTo>
                    <a:pt x="20" y="97"/>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Rectangle 108"/>
            <p:cNvSpPr>
              <a:spLocks noChangeArrowheads="1"/>
            </p:cNvSpPr>
            <p:nvPr/>
          </p:nvSpPr>
          <p:spPr bwMode="auto">
            <a:xfrm>
              <a:off x="5506" y="327"/>
              <a:ext cx="3" cy="7"/>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Rectangle 109"/>
            <p:cNvSpPr>
              <a:spLocks noChangeArrowheads="1"/>
            </p:cNvSpPr>
            <p:nvPr/>
          </p:nvSpPr>
          <p:spPr bwMode="auto">
            <a:xfrm>
              <a:off x="5506" y="342"/>
              <a:ext cx="3" cy="41"/>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p:cNvSpPr>
            <p:nvPr/>
          </p:nvSpPr>
          <p:spPr bwMode="auto">
            <a:xfrm>
              <a:off x="5515" y="342"/>
              <a:ext cx="19" cy="42"/>
            </a:xfrm>
            <a:custGeom>
              <a:avLst/>
              <a:gdLst>
                <a:gd name="T0" fmla="*/ 0 w 40"/>
                <a:gd name="T1" fmla="*/ 43 h 85"/>
                <a:gd name="T2" fmla="*/ 0 w 40"/>
                <a:gd name="T3" fmla="*/ 43 h 85"/>
                <a:gd name="T4" fmla="*/ 0 w 40"/>
                <a:gd name="T5" fmla="*/ 34 h 85"/>
                <a:gd name="T6" fmla="*/ 2 w 40"/>
                <a:gd name="T7" fmla="*/ 24 h 85"/>
                <a:gd name="T8" fmla="*/ 3 w 40"/>
                <a:gd name="T9" fmla="*/ 15 h 85"/>
                <a:gd name="T10" fmla="*/ 6 w 40"/>
                <a:gd name="T11" fmla="*/ 10 h 85"/>
                <a:gd name="T12" fmla="*/ 6 w 40"/>
                <a:gd name="T13" fmla="*/ 10 h 85"/>
                <a:gd name="T14" fmla="*/ 9 w 40"/>
                <a:gd name="T15" fmla="*/ 6 h 85"/>
                <a:gd name="T16" fmla="*/ 12 w 40"/>
                <a:gd name="T17" fmla="*/ 3 h 85"/>
                <a:gd name="T18" fmla="*/ 16 w 40"/>
                <a:gd name="T19" fmla="*/ 2 h 85"/>
                <a:gd name="T20" fmla="*/ 19 w 40"/>
                <a:gd name="T21" fmla="*/ 0 h 85"/>
                <a:gd name="T22" fmla="*/ 19 w 40"/>
                <a:gd name="T23" fmla="*/ 0 h 85"/>
                <a:gd name="T24" fmla="*/ 23 w 40"/>
                <a:gd name="T25" fmla="*/ 2 h 85"/>
                <a:gd name="T26" fmla="*/ 27 w 40"/>
                <a:gd name="T27" fmla="*/ 3 h 85"/>
                <a:gd name="T28" fmla="*/ 31 w 40"/>
                <a:gd name="T29" fmla="*/ 7 h 85"/>
                <a:gd name="T30" fmla="*/ 34 w 40"/>
                <a:gd name="T31" fmla="*/ 11 h 85"/>
                <a:gd name="T32" fmla="*/ 34 w 40"/>
                <a:gd name="T33" fmla="*/ 11 h 85"/>
                <a:gd name="T34" fmla="*/ 37 w 40"/>
                <a:gd name="T35" fmla="*/ 17 h 85"/>
                <a:gd name="T36" fmla="*/ 39 w 40"/>
                <a:gd name="T37" fmla="*/ 24 h 85"/>
                <a:gd name="T38" fmla="*/ 40 w 40"/>
                <a:gd name="T39" fmla="*/ 32 h 85"/>
                <a:gd name="T40" fmla="*/ 40 w 40"/>
                <a:gd name="T41" fmla="*/ 42 h 85"/>
                <a:gd name="T42" fmla="*/ 40 w 40"/>
                <a:gd name="T43" fmla="*/ 42 h 85"/>
                <a:gd name="T44" fmla="*/ 40 w 40"/>
                <a:gd name="T45" fmla="*/ 49 h 85"/>
                <a:gd name="T46" fmla="*/ 39 w 40"/>
                <a:gd name="T47" fmla="*/ 56 h 85"/>
                <a:gd name="T48" fmla="*/ 39 w 40"/>
                <a:gd name="T49" fmla="*/ 61 h 85"/>
                <a:gd name="T50" fmla="*/ 38 w 40"/>
                <a:gd name="T51" fmla="*/ 66 h 85"/>
                <a:gd name="T52" fmla="*/ 38 w 40"/>
                <a:gd name="T53" fmla="*/ 66 h 85"/>
                <a:gd name="T54" fmla="*/ 36 w 40"/>
                <a:gd name="T55" fmla="*/ 70 h 85"/>
                <a:gd name="T56" fmla="*/ 35 w 40"/>
                <a:gd name="T57" fmla="*/ 74 h 85"/>
                <a:gd name="T58" fmla="*/ 33 w 40"/>
                <a:gd name="T59" fmla="*/ 77 h 85"/>
                <a:gd name="T60" fmla="*/ 31 w 40"/>
                <a:gd name="T61" fmla="*/ 79 h 85"/>
                <a:gd name="T62" fmla="*/ 31 w 40"/>
                <a:gd name="T63" fmla="*/ 79 h 85"/>
                <a:gd name="T64" fmla="*/ 27 w 40"/>
                <a:gd name="T65" fmla="*/ 81 h 85"/>
                <a:gd name="T66" fmla="*/ 24 w 40"/>
                <a:gd name="T67" fmla="*/ 84 h 85"/>
                <a:gd name="T68" fmla="*/ 21 w 40"/>
                <a:gd name="T69" fmla="*/ 85 h 85"/>
                <a:gd name="T70" fmla="*/ 19 w 40"/>
                <a:gd name="T71" fmla="*/ 85 h 85"/>
                <a:gd name="T72" fmla="*/ 19 w 40"/>
                <a:gd name="T73" fmla="*/ 85 h 85"/>
                <a:gd name="T74" fmla="*/ 15 w 40"/>
                <a:gd name="T75" fmla="*/ 84 h 85"/>
                <a:gd name="T76" fmla="*/ 11 w 40"/>
                <a:gd name="T77" fmla="*/ 82 h 85"/>
                <a:gd name="T78" fmla="*/ 8 w 40"/>
                <a:gd name="T79" fmla="*/ 79 h 85"/>
                <a:gd name="T80" fmla="*/ 5 w 40"/>
                <a:gd name="T81" fmla="*/ 75 h 85"/>
                <a:gd name="T82" fmla="*/ 5 w 40"/>
                <a:gd name="T83" fmla="*/ 75 h 85"/>
                <a:gd name="T84" fmla="*/ 3 w 40"/>
                <a:gd name="T85" fmla="*/ 70 h 85"/>
                <a:gd name="T86" fmla="*/ 1 w 40"/>
                <a:gd name="T87" fmla="*/ 61 h 85"/>
                <a:gd name="T88" fmla="*/ 0 w 40"/>
                <a:gd name="T89" fmla="*/ 53 h 85"/>
                <a:gd name="T90" fmla="*/ 0 w 40"/>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1" y="7"/>
                  </a:lnTo>
                  <a:lnTo>
                    <a:pt x="34" y="11"/>
                  </a:lnTo>
                  <a:lnTo>
                    <a:pt x="34" y="11"/>
                  </a:lnTo>
                  <a:lnTo>
                    <a:pt x="37" y="17"/>
                  </a:lnTo>
                  <a:lnTo>
                    <a:pt x="39" y="24"/>
                  </a:lnTo>
                  <a:lnTo>
                    <a:pt x="40" y="32"/>
                  </a:lnTo>
                  <a:lnTo>
                    <a:pt x="40" y="42"/>
                  </a:lnTo>
                  <a:lnTo>
                    <a:pt x="40" y="42"/>
                  </a:lnTo>
                  <a:lnTo>
                    <a:pt x="40" y="49"/>
                  </a:lnTo>
                  <a:lnTo>
                    <a:pt x="39" y="56"/>
                  </a:lnTo>
                  <a:lnTo>
                    <a:pt x="39" y="61"/>
                  </a:lnTo>
                  <a:lnTo>
                    <a:pt x="38" y="66"/>
                  </a:lnTo>
                  <a:lnTo>
                    <a:pt x="38" y="66"/>
                  </a:lnTo>
                  <a:lnTo>
                    <a:pt x="36" y="70"/>
                  </a:lnTo>
                  <a:lnTo>
                    <a:pt x="35" y="74"/>
                  </a:lnTo>
                  <a:lnTo>
                    <a:pt x="33" y="77"/>
                  </a:lnTo>
                  <a:lnTo>
                    <a:pt x="31" y="79"/>
                  </a:lnTo>
                  <a:lnTo>
                    <a:pt x="31"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p:cNvSpPr>
            <p:nvPr/>
          </p:nvSpPr>
          <p:spPr bwMode="auto">
            <a:xfrm>
              <a:off x="5518" y="349"/>
              <a:ext cx="13" cy="28"/>
            </a:xfrm>
            <a:custGeom>
              <a:avLst/>
              <a:gdLst>
                <a:gd name="T0" fmla="*/ 0 w 26"/>
                <a:gd name="T1" fmla="*/ 28 h 57"/>
                <a:gd name="T2" fmla="*/ 0 w 26"/>
                <a:gd name="T3" fmla="*/ 28 h 57"/>
                <a:gd name="T4" fmla="*/ 0 w 26"/>
                <a:gd name="T5" fmla="*/ 35 h 57"/>
                <a:gd name="T6" fmla="*/ 1 w 26"/>
                <a:gd name="T7" fmla="*/ 40 h 57"/>
                <a:gd name="T8" fmla="*/ 2 w 26"/>
                <a:gd name="T9" fmla="*/ 46 h 57"/>
                <a:gd name="T10" fmla="*/ 3 w 26"/>
                <a:gd name="T11" fmla="*/ 50 h 57"/>
                <a:gd name="T12" fmla="*/ 3 w 26"/>
                <a:gd name="T13" fmla="*/ 50 h 57"/>
                <a:gd name="T14" fmla="*/ 5 w 26"/>
                <a:gd name="T15" fmla="*/ 53 h 57"/>
                <a:gd name="T16" fmla="*/ 7 w 26"/>
                <a:gd name="T17" fmla="*/ 56 h 57"/>
                <a:gd name="T18" fmla="*/ 10 w 26"/>
                <a:gd name="T19" fmla="*/ 57 h 57"/>
                <a:gd name="T20" fmla="*/ 12 w 26"/>
                <a:gd name="T21" fmla="*/ 57 h 57"/>
                <a:gd name="T22" fmla="*/ 12 w 26"/>
                <a:gd name="T23" fmla="*/ 57 h 57"/>
                <a:gd name="T24" fmla="*/ 14 w 26"/>
                <a:gd name="T25" fmla="*/ 57 h 57"/>
                <a:gd name="T26" fmla="*/ 17 w 26"/>
                <a:gd name="T27" fmla="*/ 56 h 57"/>
                <a:gd name="T28" fmla="*/ 19 w 26"/>
                <a:gd name="T29" fmla="*/ 53 h 57"/>
                <a:gd name="T30" fmla="*/ 22 w 26"/>
                <a:gd name="T31" fmla="*/ 50 h 57"/>
                <a:gd name="T32" fmla="*/ 22 w 26"/>
                <a:gd name="T33" fmla="*/ 50 h 57"/>
                <a:gd name="T34" fmla="*/ 23 w 26"/>
                <a:gd name="T35" fmla="*/ 46 h 57"/>
                <a:gd name="T36" fmla="*/ 25 w 26"/>
                <a:gd name="T37" fmla="*/ 42 h 57"/>
                <a:gd name="T38" fmla="*/ 26 w 26"/>
                <a:gd name="T39" fmla="*/ 35 h 57"/>
                <a:gd name="T40" fmla="*/ 26 w 26"/>
                <a:gd name="T41" fmla="*/ 29 h 57"/>
                <a:gd name="T42" fmla="*/ 26 w 26"/>
                <a:gd name="T43" fmla="*/ 29 h 57"/>
                <a:gd name="T44" fmla="*/ 26 w 26"/>
                <a:gd name="T45" fmla="*/ 24 h 57"/>
                <a:gd name="T46" fmla="*/ 25 w 26"/>
                <a:gd name="T47" fmla="*/ 17 h 57"/>
                <a:gd name="T48" fmla="*/ 23 w 26"/>
                <a:gd name="T49" fmla="*/ 13 h 57"/>
                <a:gd name="T50" fmla="*/ 22 w 26"/>
                <a:gd name="T51" fmla="*/ 8 h 57"/>
                <a:gd name="T52" fmla="*/ 22 w 26"/>
                <a:gd name="T53" fmla="*/ 8 h 57"/>
                <a:gd name="T54" fmla="*/ 19 w 26"/>
                <a:gd name="T55" fmla="*/ 4 h 57"/>
                <a:gd name="T56" fmla="*/ 17 w 26"/>
                <a:gd name="T57" fmla="*/ 1 h 57"/>
                <a:gd name="T58" fmla="*/ 14 w 26"/>
                <a:gd name="T59" fmla="*/ 0 h 57"/>
                <a:gd name="T60" fmla="*/ 12 w 26"/>
                <a:gd name="T61" fmla="*/ 0 h 57"/>
                <a:gd name="T62" fmla="*/ 12 w 26"/>
                <a:gd name="T63" fmla="*/ 0 h 57"/>
                <a:gd name="T64" fmla="*/ 10 w 26"/>
                <a:gd name="T65" fmla="*/ 0 h 57"/>
                <a:gd name="T66" fmla="*/ 7 w 26"/>
                <a:gd name="T67" fmla="*/ 1 h 57"/>
                <a:gd name="T68" fmla="*/ 5 w 26"/>
                <a:gd name="T69" fmla="*/ 4 h 57"/>
                <a:gd name="T70" fmla="*/ 4 w 26"/>
                <a:gd name="T71" fmla="*/ 7 h 57"/>
                <a:gd name="T72" fmla="*/ 4 w 26"/>
                <a:gd name="T73" fmla="*/ 7 h 57"/>
                <a:gd name="T74" fmla="*/ 3 w 26"/>
                <a:gd name="T75" fmla="*/ 11 h 57"/>
                <a:gd name="T76" fmla="*/ 1 w 26"/>
                <a:gd name="T77" fmla="*/ 17 h 57"/>
                <a:gd name="T78" fmla="*/ 0 w 26"/>
                <a:gd name="T79" fmla="*/ 24 h 57"/>
                <a:gd name="T80" fmla="*/ 0 w 26"/>
                <a:gd name="T81" fmla="*/ 29 h 57"/>
                <a:gd name="T82" fmla="*/ 0 w 26"/>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2" y="50"/>
                  </a:lnTo>
                  <a:lnTo>
                    <a:pt x="22" y="50"/>
                  </a:lnTo>
                  <a:lnTo>
                    <a:pt x="23" y="46"/>
                  </a:lnTo>
                  <a:lnTo>
                    <a:pt x="25" y="42"/>
                  </a:lnTo>
                  <a:lnTo>
                    <a:pt x="26" y="35"/>
                  </a:lnTo>
                  <a:lnTo>
                    <a:pt x="26" y="29"/>
                  </a:lnTo>
                  <a:lnTo>
                    <a:pt x="26" y="29"/>
                  </a:lnTo>
                  <a:lnTo>
                    <a:pt x="26" y="24"/>
                  </a:lnTo>
                  <a:lnTo>
                    <a:pt x="25" y="17"/>
                  </a:lnTo>
                  <a:lnTo>
                    <a:pt x="23" y="13"/>
                  </a:lnTo>
                  <a:lnTo>
                    <a:pt x="22" y="8"/>
                  </a:lnTo>
                  <a:lnTo>
                    <a:pt x="22"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12"/>
            <p:cNvSpPr>
              <a:spLocks/>
            </p:cNvSpPr>
            <p:nvPr/>
          </p:nvSpPr>
          <p:spPr bwMode="auto">
            <a:xfrm>
              <a:off x="5539" y="342"/>
              <a:ext cx="18" cy="41"/>
            </a:xfrm>
            <a:custGeom>
              <a:avLst/>
              <a:gdLst>
                <a:gd name="T0" fmla="*/ 0 w 35"/>
                <a:gd name="T1" fmla="*/ 84 h 84"/>
                <a:gd name="T2" fmla="*/ 0 w 35"/>
                <a:gd name="T3" fmla="*/ 2 h 84"/>
                <a:gd name="T4" fmla="*/ 7 w 35"/>
                <a:gd name="T5" fmla="*/ 2 h 84"/>
                <a:gd name="T6" fmla="*/ 7 w 35"/>
                <a:gd name="T7" fmla="*/ 14 h 84"/>
                <a:gd name="T8" fmla="*/ 7 w 35"/>
                <a:gd name="T9" fmla="*/ 14 h 84"/>
                <a:gd name="T10" fmla="*/ 10 w 35"/>
                <a:gd name="T11" fmla="*/ 9 h 84"/>
                <a:gd name="T12" fmla="*/ 13 w 35"/>
                <a:gd name="T13" fmla="*/ 4 h 84"/>
                <a:gd name="T14" fmla="*/ 16 w 35"/>
                <a:gd name="T15" fmla="*/ 2 h 84"/>
                <a:gd name="T16" fmla="*/ 20 w 35"/>
                <a:gd name="T17" fmla="*/ 0 h 84"/>
                <a:gd name="T18" fmla="*/ 20 w 35"/>
                <a:gd name="T19" fmla="*/ 0 h 84"/>
                <a:gd name="T20" fmla="*/ 22 w 35"/>
                <a:gd name="T21" fmla="*/ 0 h 84"/>
                <a:gd name="T22" fmla="*/ 24 w 35"/>
                <a:gd name="T23" fmla="*/ 2 h 84"/>
                <a:gd name="T24" fmla="*/ 25 w 35"/>
                <a:gd name="T25" fmla="*/ 2 h 84"/>
                <a:gd name="T26" fmla="*/ 27 w 35"/>
                <a:gd name="T27" fmla="*/ 3 h 84"/>
                <a:gd name="T28" fmla="*/ 27 w 35"/>
                <a:gd name="T29" fmla="*/ 3 h 84"/>
                <a:gd name="T30" fmla="*/ 28 w 35"/>
                <a:gd name="T31" fmla="*/ 4 h 84"/>
                <a:gd name="T32" fmla="*/ 30 w 35"/>
                <a:gd name="T33" fmla="*/ 6 h 84"/>
                <a:gd name="T34" fmla="*/ 31 w 35"/>
                <a:gd name="T35" fmla="*/ 9 h 84"/>
                <a:gd name="T36" fmla="*/ 32 w 35"/>
                <a:gd name="T37" fmla="*/ 10 h 84"/>
                <a:gd name="T38" fmla="*/ 32 w 35"/>
                <a:gd name="T39" fmla="*/ 10 h 84"/>
                <a:gd name="T40" fmla="*/ 32 w 35"/>
                <a:gd name="T41" fmla="*/ 13 h 84"/>
                <a:gd name="T42" fmla="*/ 33 w 35"/>
                <a:gd name="T43" fmla="*/ 15 h 84"/>
                <a:gd name="T44" fmla="*/ 34 w 35"/>
                <a:gd name="T45" fmla="*/ 18 h 84"/>
                <a:gd name="T46" fmla="*/ 34 w 35"/>
                <a:gd name="T47" fmla="*/ 21 h 84"/>
                <a:gd name="T48" fmla="*/ 34 w 35"/>
                <a:gd name="T49" fmla="*/ 21 h 84"/>
                <a:gd name="T50" fmla="*/ 34 w 35"/>
                <a:gd name="T51" fmla="*/ 24 h 84"/>
                <a:gd name="T52" fmla="*/ 35 w 35"/>
                <a:gd name="T53" fmla="*/ 27 h 84"/>
                <a:gd name="T54" fmla="*/ 35 w 35"/>
                <a:gd name="T55" fmla="*/ 29 h 84"/>
                <a:gd name="T56" fmla="*/ 35 w 35"/>
                <a:gd name="T57" fmla="*/ 34 h 84"/>
                <a:gd name="T58" fmla="*/ 35 w 35"/>
                <a:gd name="T59" fmla="*/ 84 h 84"/>
                <a:gd name="T60" fmla="*/ 28 w 35"/>
                <a:gd name="T61" fmla="*/ 84 h 84"/>
                <a:gd name="T62" fmla="*/ 28 w 35"/>
                <a:gd name="T63" fmla="*/ 36 h 84"/>
                <a:gd name="T64" fmla="*/ 28 w 35"/>
                <a:gd name="T65" fmla="*/ 36 h 84"/>
                <a:gd name="T66" fmla="*/ 28 w 35"/>
                <a:gd name="T67" fmla="*/ 32 h 84"/>
                <a:gd name="T68" fmla="*/ 28 w 35"/>
                <a:gd name="T69" fmla="*/ 29 h 84"/>
                <a:gd name="T70" fmla="*/ 27 w 35"/>
                <a:gd name="T71" fmla="*/ 27 h 84"/>
                <a:gd name="T72" fmla="*/ 27 w 35"/>
                <a:gd name="T73" fmla="*/ 24 h 84"/>
                <a:gd name="T74" fmla="*/ 27 w 35"/>
                <a:gd name="T75" fmla="*/ 24 h 84"/>
                <a:gd name="T76" fmla="*/ 26 w 35"/>
                <a:gd name="T77" fmla="*/ 22 h 84"/>
                <a:gd name="T78" fmla="*/ 25 w 35"/>
                <a:gd name="T79" fmla="*/ 20 h 84"/>
                <a:gd name="T80" fmla="*/ 24 w 35"/>
                <a:gd name="T81" fmla="*/ 18 h 84"/>
                <a:gd name="T82" fmla="*/ 24 w 35"/>
                <a:gd name="T83" fmla="*/ 17 h 84"/>
                <a:gd name="T84" fmla="*/ 24 w 35"/>
                <a:gd name="T85" fmla="*/ 17 h 84"/>
                <a:gd name="T86" fmla="*/ 23 w 35"/>
                <a:gd name="T87" fmla="*/ 15 h 84"/>
                <a:gd name="T88" fmla="*/ 21 w 35"/>
                <a:gd name="T89" fmla="*/ 15 h 84"/>
                <a:gd name="T90" fmla="*/ 20 w 35"/>
                <a:gd name="T91" fmla="*/ 14 h 84"/>
                <a:gd name="T92" fmla="*/ 19 w 35"/>
                <a:gd name="T93" fmla="*/ 14 h 84"/>
                <a:gd name="T94" fmla="*/ 19 w 35"/>
                <a:gd name="T95" fmla="*/ 14 h 84"/>
                <a:gd name="T96" fmla="*/ 16 w 35"/>
                <a:gd name="T97" fmla="*/ 14 h 84"/>
                <a:gd name="T98" fmla="*/ 14 w 35"/>
                <a:gd name="T99" fmla="*/ 15 h 84"/>
                <a:gd name="T100" fmla="*/ 12 w 35"/>
                <a:gd name="T101" fmla="*/ 18 h 84"/>
                <a:gd name="T102" fmla="*/ 10 w 35"/>
                <a:gd name="T103" fmla="*/ 20 h 84"/>
                <a:gd name="T104" fmla="*/ 10 w 35"/>
                <a:gd name="T105" fmla="*/ 20 h 84"/>
                <a:gd name="T106" fmla="*/ 9 w 35"/>
                <a:gd name="T107" fmla="*/ 22 h 84"/>
                <a:gd name="T108" fmla="*/ 8 w 35"/>
                <a:gd name="T109" fmla="*/ 28 h 84"/>
                <a:gd name="T110" fmla="*/ 7 w 35"/>
                <a:gd name="T111" fmla="*/ 34 h 84"/>
                <a:gd name="T112" fmla="*/ 7 w 35"/>
                <a:gd name="T113" fmla="*/ 41 h 84"/>
                <a:gd name="T114" fmla="*/ 7 w 35"/>
                <a:gd name="T115" fmla="*/ 84 h 84"/>
                <a:gd name="T116" fmla="*/ 0 w 35"/>
                <a:gd name="T1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84">
                  <a:moveTo>
                    <a:pt x="0" y="84"/>
                  </a:moveTo>
                  <a:lnTo>
                    <a:pt x="0" y="2"/>
                  </a:lnTo>
                  <a:lnTo>
                    <a:pt x="7" y="2"/>
                  </a:lnTo>
                  <a:lnTo>
                    <a:pt x="7" y="14"/>
                  </a:lnTo>
                  <a:lnTo>
                    <a:pt x="7" y="14"/>
                  </a:lnTo>
                  <a:lnTo>
                    <a:pt x="10" y="9"/>
                  </a:lnTo>
                  <a:lnTo>
                    <a:pt x="13" y="4"/>
                  </a:lnTo>
                  <a:lnTo>
                    <a:pt x="16" y="2"/>
                  </a:lnTo>
                  <a:lnTo>
                    <a:pt x="20" y="0"/>
                  </a:lnTo>
                  <a:lnTo>
                    <a:pt x="20" y="0"/>
                  </a:lnTo>
                  <a:lnTo>
                    <a:pt x="22" y="0"/>
                  </a:lnTo>
                  <a:lnTo>
                    <a:pt x="24" y="2"/>
                  </a:lnTo>
                  <a:lnTo>
                    <a:pt x="25" y="2"/>
                  </a:lnTo>
                  <a:lnTo>
                    <a:pt x="27" y="3"/>
                  </a:lnTo>
                  <a:lnTo>
                    <a:pt x="27" y="3"/>
                  </a:lnTo>
                  <a:lnTo>
                    <a:pt x="28" y="4"/>
                  </a:lnTo>
                  <a:lnTo>
                    <a:pt x="30" y="6"/>
                  </a:lnTo>
                  <a:lnTo>
                    <a:pt x="31" y="9"/>
                  </a:lnTo>
                  <a:lnTo>
                    <a:pt x="32" y="10"/>
                  </a:lnTo>
                  <a:lnTo>
                    <a:pt x="32" y="10"/>
                  </a:lnTo>
                  <a:lnTo>
                    <a:pt x="32" y="13"/>
                  </a:lnTo>
                  <a:lnTo>
                    <a:pt x="33" y="15"/>
                  </a:lnTo>
                  <a:lnTo>
                    <a:pt x="34" y="18"/>
                  </a:lnTo>
                  <a:lnTo>
                    <a:pt x="34" y="21"/>
                  </a:lnTo>
                  <a:lnTo>
                    <a:pt x="34" y="21"/>
                  </a:lnTo>
                  <a:lnTo>
                    <a:pt x="34" y="24"/>
                  </a:lnTo>
                  <a:lnTo>
                    <a:pt x="35" y="27"/>
                  </a:lnTo>
                  <a:lnTo>
                    <a:pt x="35" y="29"/>
                  </a:lnTo>
                  <a:lnTo>
                    <a:pt x="35" y="34"/>
                  </a:lnTo>
                  <a:lnTo>
                    <a:pt x="35" y="84"/>
                  </a:lnTo>
                  <a:lnTo>
                    <a:pt x="28" y="84"/>
                  </a:lnTo>
                  <a:lnTo>
                    <a:pt x="28" y="36"/>
                  </a:lnTo>
                  <a:lnTo>
                    <a:pt x="28" y="36"/>
                  </a:lnTo>
                  <a:lnTo>
                    <a:pt x="28" y="32"/>
                  </a:lnTo>
                  <a:lnTo>
                    <a:pt x="28" y="29"/>
                  </a:lnTo>
                  <a:lnTo>
                    <a:pt x="27" y="27"/>
                  </a:lnTo>
                  <a:lnTo>
                    <a:pt x="27" y="24"/>
                  </a:lnTo>
                  <a:lnTo>
                    <a:pt x="27" y="24"/>
                  </a:lnTo>
                  <a:lnTo>
                    <a:pt x="26" y="22"/>
                  </a:lnTo>
                  <a:lnTo>
                    <a:pt x="25" y="20"/>
                  </a:lnTo>
                  <a:lnTo>
                    <a:pt x="24" y="18"/>
                  </a:lnTo>
                  <a:lnTo>
                    <a:pt x="24" y="17"/>
                  </a:lnTo>
                  <a:lnTo>
                    <a:pt x="24" y="17"/>
                  </a:lnTo>
                  <a:lnTo>
                    <a:pt x="23" y="15"/>
                  </a:lnTo>
                  <a:lnTo>
                    <a:pt x="21" y="15"/>
                  </a:lnTo>
                  <a:lnTo>
                    <a:pt x="20" y="14"/>
                  </a:lnTo>
                  <a:lnTo>
                    <a:pt x="19" y="14"/>
                  </a:lnTo>
                  <a:lnTo>
                    <a:pt x="19" y="14"/>
                  </a:lnTo>
                  <a:lnTo>
                    <a:pt x="16" y="14"/>
                  </a:lnTo>
                  <a:lnTo>
                    <a:pt x="14" y="15"/>
                  </a:lnTo>
                  <a:lnTo>
                    <a:pt x="12" y="18"/>
                  </a:lnTo>
                  <a:lnTo>
                    <a:pt x="10" y="20"/>
                  </a:lnTo>
                  <a:lnTo>
                    <a:pt x="10" y="20"/>
                  </a:lnTo>
                  <a:lnTo>
                    <a:pt x="9" y="22"/>
                  </a:lnTo>
                  <a:lnTo>
                    <a:pt x="8" y="28"/>
                  </a:lnTo>
                  <a:lnTo>
                    <a:pt x="7" y="34"/>
                  </a:lnTo>
                  <a:lnTo>
                    <a:pt x="7" y="41"/>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13"/>
            <p:cNvSpPr>
              <a:spLocks/>
            </p:cNvSpPr>
            <p:nvPr/>
          </p:nvSpPr>
          <p:spPr bwMode="auto">
            <a:xfrm>
              <a:off x="5574" y="326"/>
              <a:ext cx="24" cy="58"/>
            </a:xfrm>
            <a:custGeom>
              <a:avLst/>
              <a:gdLst>
                <a:gd name="T0" fmla="*/ 8 w 48"/>
                <a:gd name="T1" fmla="*/ 75 h 115"/>
                <a:gd name="T2" fmla="*/ 9 w 48"/>
                <a:gd name="T3" fmla="*/ 87 h 115"/>
                <a:gd name="T4" fmla="*/ 11 w 48"/>
                <a:gd name="T5" fmla="*/ 93 h 115"/>
                <a:gd name="T6" fmla="*/ 15 w 48"/>
                <a:gd name="T7" fmla="*/ 98 h 115"/>
                <a:gd name="T8" fmla="*/ 20 w 48"/>
                <a:gd name="T9" fmla="*/ 100 h 115"/>
                <a:gd name="T10" fmla="*/ 24 w 48"/>
                <a:gd name="T11" fmla="*/ 101 h 115"/>
                <a:gd name="T12" fmla="*/ 30 w 48"/>
                <a:gd name="T13" fmla="*/ 100 h 115"/>
                <a:gd name="T14" fmla="*/ 33 w 48"/>
                <a:gd name="T15" fmla="*/ 98 h 115"/>
                <a:gd name="T16" fmla="*/ 37 w 48"/>
                <a:gd name="T17" fmla="*/ 93 h 115"/>
                <a:gd name="T18" fmla="*/ 38 w 48"/>
                <a:gd name="T19" fmla="*/ 87 h 115"/>
                <a:gd name="T20" fmla="*/ 39 w 48"/>
                <a:gd name="T21" fmla="*/ 83 h 115"/>
                <a:gd name="T22" fmla="*/ 38 w 48"/>
                <a:gd name="T23" fmla="*/ 76 h 115"/>
                <a:gd name="T24" fmla="*/ 37 w 48"/>
                <a:gd name="T25" fmla="*/ 73 h 115"/>
                <a:gd name="T26" fmla="*/ 32 w 48"/>
                <a:gd name="T27" fmla="*/ 68 h 115"/>
                <a:gd name="T28" fmla="*/ 28 w 48"/>
                <a:gd name="T29" fmla="*/ 66 h 115"/>
                <a:gd name="T30" fmla="*/ 22 w 48"/>
                <a:gd name="T31" fmla="*/ 64 h 115"/>
                <a:gd name="T32" fmla="*/ 12 w 48"/>
                <a:gd name="T33" fmla="*/ 57 h 115"/>
                <a:gd name="T34" fmla="*/ 8 w 48"/>
                <a:gd name="T35" fmla="*/ 52 h 115"/>
                <a:gd name="T36" fmla="*/ 4 w 48"/>
                <a:gd name="T37" fmla="*/ 45 h 115"/>
                <a:gd name="T38" fmla="*/ 3 w 48"/>
                <a:gd name="T39" fmla="*/ 39 h 115"/>
                <a:gd name="T40" fmla="*/ 2 w 48"/>
                <a:gd name="T41" fmla="*/ 32 h 115"/>
                <a:gd name="T42" fmla="*/ 3 w 48"/>
                <a:gd name="T43" fmla="*/ 19 h 115"/>
                <a:gd name="T44" fmla="*/ 6 w 48"/>
                <a:gd name="T45" fmla="*/ 12 h 115"/>
                <a:gd name="T46" fmla="*/ 12 w 48"/>
                <a:gd name="T47" fmla="*/ 4 h 115"/>
                <a:gd name="T48" fmla="*/ 17 w 48"/>
                <a:gd name="T49" fmla="*/ 1 h 115"/>
                <a:gd name="T50" fmla="*/ 23 w 48"/>
                <a:gd name="T51" fmla="*/ 0 h 115"/>
                <a:gd name="T52" fmla="*/ 32 w 48"/>
                <a:gd name="T53" fmla="*/ 2 h 115"/>
                <a:gd name="T54" fmla="*/ 37 w 48"/>
                <a:gd name="T55" fmla="*/ 7 h 115"/>
                <a:gd name="T56" fmla="*/ 43 w 48"/>
                <a:gd name="T57" fmla="*/ 15 h 115"/>
                <a:gd name="T58" fmla="*/ 45 w 48"/>
                <a:gd name="T59" fmla="*/ 23 h 115"/>
                <a:gd name="T60" fmla="*/ 38 w 48"/>
                <a:gd name="T61" fmla="*/ 33 h 115"/>
                <a:gd name="T62" fmla="*/ 36 w 48"/>
                <a:gd name="T63" fmla="*/ 25 h 115"/>
                <a:gd name="T64" fmla="*/ 33 w 48"/>
                <a:gd name="T65" fmla="*/ 19 h 115"/>
                <a:gd name="T66" fmla="*/ 26 w 48"/>
                <a:gd name="T67" fmla="*/ 13 h 115"/>
                <a:gd name="T68" fmla="*/ 20 w 48"/>
                <a:gd name="T69" fmla="*/ 13 h 115"/>
                <a:gd name="T70" fmla="*/ 13 w 48"/>
                <a:gd name="T71" fmla="*/ 18 h 115"/>
                <a:gd name="T72" fmla="*/ 11 w 48"/>
                <a:gd name="T73" fmla="*/ 23 h 115"/>
                <a:gd name="T74" fmla="*/ 10 w 48"/>
                <a:gd name="T75" fmla="*/ 30 h 115"/>
                <a:gd name="T76" fmla="*/ 11 w 48"/>
                <a:gd name="T77" fmla="*/ 39 h 115"/>
                <a:gd name="T78" fmla="*/ 14 w 48"/>
                <a:gd name="T79" fmla="*/ 41 h 115"/>
                <a:gd name="T80" fmla="*/ 24 w 48"/>
                <a:gd name="T81" fmla="*/ 48 h 115"/>
                <a:gd name="T82" fmla="*/ 32 w 48"/>
                <a:gd name="T83" fmla="*/ 52 h 115"/>
                <a:gd name="T84" fmla="*/ 37 w 48"/>
                <a:gd name="T85" fmla="*/ 55 h 115"/>
                <a:gd name="T86" fmla="*/ 44 w 48"/>
                <a:gd name="T87" fmla="*/ 64 h 115"/>
                <a:gd name="T88" fmla="*/ 46 w 48"/>
                <a:gd name="T89" fmla="*/ 71 h 115"/>
                <a:gd name="T90" fmla="*/ 48 w 48"/>
                <a:gd name="T91" fmla="*/ 83 h 115"/>
                <a:gd name="T92" fmla="*/ 47 w 48"/>
                <a:gd name="T93" fmla="*/ 91 h 115"/>
                <a:gd name="T94" fmla="*/ 45 w 48"/>
                <a:gd name="T95" fmla="*/ 98 h 115"/>
                <a:gd name="T96" fmla="*/ 38 w 48"/>
                <a:gd name="T97" fmla="*/ 108 h 115"/>
                <a:gd name="T98" fmla="*/ 34 w 48"/>
                <a:gd name="T99" fmla="*/ 112 h 115"/>
                <a:gd name="T100" fmla="*/ 25 w 48"/>
                <a:gd name="T101" fmla="*/ 115 h 115"/>
                <a:gd name="T102" fmla="*/ 18 w 48"/>
                <a:gd name="T103" fmla="*/ 114 h 115"/>
                <a:gd name="T104" fmla="*/ 12 w 48"/>
                <a:gd name="T105" fmla="*/ 111 h 115"/>
                <a:gd name="T106" fmla="*/ 4 w 48"/>
                <a:gd name="T107" fmla="*/ 101 h 115"/>
                <a:gd name="T108" fmla="*/ 2 w 48"/>
                <a:gd name="T109" fmla="*/ 93 h 115"/>
                <a:gd name="T110" fmla="*/ 0 w 48"/>
                <a:gd name="T111" fmla="*/ 7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 h="115">
                  <a:moveTo>
                    <a:pt x="0" y="75"/>
                  </a:moveTo>
                  <a:lnTo>
                    <a:pt x="8" y="75"/>
                  </a:lnTo>
                  <a:lnTo>
                    <a:pt x="8" y="75"/>
                  </a:lnTo>
                  <a:lnTo>
                    <a:pt x="8" y="79"/>
                  </a:lnTo>
                  <a:lnTo>
                    <a:pt x="9" y="83"/>
                  </a:lnTo>
                  <a:lnTo>
                    <a:pt x="9" y="87"/>
                  </a:lnTo>
                  <a:lnTo>
                    <a:pt x="9" y="90"/>
                  </a:lnTo>
                  <a:lnTo>
                    <a:pt x="9" y="90"/>
                  </a:lnTo>
                  <a:lnTo>
                    <a:pt x="11" y="93"/>
                  </a:lnTo>
                  <a:lnTo>
                    <a:pt x="12" y="94"/>
                  </a:lnTo>
                  <a:lnTo>
                    <a:pt x="14" y="97"/>
                  </a:lnTo>
                  <a:lnTo>
                    <a:pt x="15" y="98"/>
                  </a:lnTo>
                  <a:lnTo>
                    <a:pt x="15" y="98"/>
                  </a:lnTo>
                  <a:lnTo>
                    <a:pt x="17" y="100"/>
                  </a:lnTo>
                  <a:lnTo>
                    <a:pt x="20" y="100"/>
                  </a:lnTo>
                  <a:lnTo>
                    <a:pt x="22" y="101"/>
                  </a:lnTo>
                  <a:lnTo>
                    <a:pt x="24" y="101"/>
                  </a:lnTo>
                  <a:lnTo>
                    <a:pt x="24" y="101"/>
                  </a:lnTo>
                  <a:lnTo>
                    <a:pt x="26" y="101"/>
                  </a:lnTo>
                  <a:lnTo>
                    <a:pt x="28" y="100"/>
                  </a:lnTo>
                  <a:lnTo>
                    <a:pt x="30" y="100"/>
                  </a:lnTo>
                  <a:lnTo>
                    <a:pt x="32" y="100"/>
                  </a:lnTo>
                  <a:lnTo>
                    <a:pt x="32" y="100"/>
                  </a:lnTo>
                  <a:lnTo>
                    <a:pt x="33" y="98"/>
                  </a:lnTo>
                  <a:lnTo>
                    <a:pt x="35" y="97"/>
                  </a:lnTo>
                  <a:lnTo>
                    <a:pt x="36" y="94"/>
                  </a:lnTo>
                  <a:lnTo>
                    <a:pt x="37" y="93"/>
                  </a:lnTo>
                  <a:lnTo>
                    <a:pt x="37" y="93"/>
                  </a:lnTo>
                  <a:lnTo>
                    <a:pt x="38" y="90"/>
                  </a:lnTo>
                  <a:lnTo>
                    <a:pt x="38" y="87"/>
                  </a:lnTo>
                  <a:lnTo>
                    <a:pt x="39" y="86"/>
                  </a:lnTo>
                  <a:lnTo>
                    <a:pt x="39" y="83"/>
                  </a:lnTo>
                  <a:lnTo>
                    <a:pt x="39" y="83"/>
                  </a:lnTo>
                  <a:lnTo>
                    <a:pt x="39" y="80"/>
                  </a:lnTo>
                  <a:lnTo>
                    <a:pt x="39" y="79"/>
                  </a:lnTo>
                  <a:lnTo>
                    <a:pt x="38" y="76"/>
                  </a:lnTo>
                  <a:lnTo>
                    <a:pt x="38" y="75"/>
                  </a:lnTo>
                  <a:lnTo>
                    <a:pt x="38" y="75"/>
                  </a:lnTo>
                  <a:lnTo>
                    <a:pt x="37" y="73"/>
                  </a:lnTo>
                  <a:lnTo>
                    <a:pt x="35" y="71"/>
                  </a:lnTo>
                  <a:lnTo>
                    <a:pt x="34" y="69"/>
                  </a:lnTo>
                  <a:lnTo>
                    <a:pt x="32" y="68"/>
                  </a:lnTo>
                  <a:lnTo>
                    <a:pt x="32" y="68"/>
                  </a:lnTo>
                  <a:lnTo>
                    <a:pt x="31" y="68"/>
                  </a:lnTo>
                  <a:lnTo>
                    <a:pt x="28" y="66"/>
                  </a:lnTo>
                  <a:lnTo>
                    <a:pt x="25" y="65"/>
                  </a:lnTo>
                  <a:lnTo>
                    <a:pt x="22" y="64"/>
                  </a:lnTo>
                  <a:lnTo>
                    <a:pt x="22" y="64"/>
                  </a:lnTo>
                  <a:lnTo>
                    <a:pt x="18" y="61"/>
                  </a:lnTo>
                  <a:lnTo>
                    <a:pt x="15" y="59"/>
                  </a:lnTo>
                  <a:lnTo>
                    <a:pt x="12" y="57"/>
                  </a:lnTo>
                  <a:lnTo>
                    <a:pt x="10" y="55"/>
                  </a:lnTo>
                  <a:lnTo>
                    <a:pt x="10" y="55"/>
                  </a:lnTo>
                  <a:lnTo>
                    <a:pt x="8" y="52"/>
                  </a:lnTo>
                  <a:lnTo>
                    <a:pt x="6" y="50"/>
                  </a:lnTo>
                  <a:lnTo>
                    <a:pt x="5" y="48"/>
                  </a:lnTo>
                  <a:lnTo>
                    <a:pt x="4" y="45"/>
                  </a:lnTo>
                  <a:lnTo>
                    <a:pt x="4" y="45"/>
                  </a:lnTo>
                  <a:lnTo>
                    <a:pt x="3" y="43"/>
                  </a:lnTo>
                  <a:lnTo>
                    <a:pt x="3" y="39"/>
                  </a:lnTo>
                  <a:lnTo>
                    <a:pt x="2" y="34"/>
                  </a:lnTo>
                  <a:lnTo>
                    <a:pt x="2" y="32"/>
                  </a:lnTo>
                  <a:lnTo>
                    <a:pt x="2" y="32"/>
                  </a:lnTo>
                  <a:lnTo>
                    <a:pt x="2" y="27"/>
                  </a:lnTo>
                  <a:lnTo>
                    <a:pt x="3" y="23"/>
                  </a:lnTo>
                  <a:lnTo>
                    <a:pt x="3" y="19"/>
                  </a:lnTo>
                  <a:lnTo>
                    <a:pt x="4" y="16"/>
                  </a:lnTo>
                  <a:lnTo>
                    <a:pt x="4" y="16"/>
                  </a:lnTo>
                  <a:lnTo>
                    <a:pt x="6" y="12"/>
                  </a:lnTo>
                  <a:lnTo>
                    <a:pt x="8" y="9"/>
                  </a:lnTo>
                  <a:lnTo>
                    <a:pt x="10" y="7"/>
                  </a:lnTo>
                  <a:lnTo>
                    <a:pt x="12" y="4"/>
                  </a:lnTo>
                  <a:lnTo>
                    <a:pt x="12" y="4"/>
                  </a:lnTo>
                  <a:lnTo>
                    <a:pt x="14" y="2"/>
                  </a:lnTo>
                  <a:lnTo>
                    <a:pt x="17" y="1"/>
                  </a:lnTo>
                  <a:lnTo>
                    <a:pt x="20" y="0"/>
                  </a:lnTo>
                  <a:lnTo>
                    <a:pt x="23" y="0"/>
                  </a:lnTo>
                  <a:lnTo>
                    <a:pt x="23" y="0"/>
                  </a:lnTo>
                  <a:lnTo>
                    <a:pt x="26" y="0"/>
                  </a:lnTo>
                  <a:lnTo>
                    <a:pt x="29" y="1"/>
                  </a:lnTo>
                  <a:lnTo>
                    <a:pt x="32" y="2"/>
                  </a:lnTo>
                  <a:lnTo>
                    <a:pt x="34" y="4"/>
                  </a:lnTo>
                  <a:lnTo>
                    <a:pt x="34" y="4"/>
                  </a:lnTo>
                  <a:lnTo>
                    <a:pt x="37" y="7"/>
                  </a:lnTo>
                  <a:lnTo>
                    <a:pt x="39" y="9"/>
                  </a:lnTo>
                  <a:lnTo>
                    <a:pt x="40" y="12"/>
                  </a:lnTo>
                  <a:lnTo>
                    <a:pt x="43" y="15"/>
                  </a:lnTo>
                  <a:lnTo>
                    <a:pt x="43" y="15"/>
                  </a:lnTo>
                  <a:lnTo>
                    <a:pt x="44" y="19"/>
                  </a:lnTo>
                  <a:lnTo>
                    <a:pt x="45" y="23"/>
                  </a:lnTo>
                  <a:lnTo>
                    <a:pt x="47" y="29"/>
                  </a:lnTo>
                  <a:lnTo>
                    <a:pt x="47" y="33"/>
                  </a:lnTo>
                  <a:lnTo>
                    <a:pt x="38" y="33"/>
                  </a:lnTo>
                  <a:lnTo>
                    <a:pt x="38" y="33"/>
                  </a:lnTo>
                  <a:lnTo>
                    <a:pt x="38" y="29"/>
                  </a:lnTo>
                  <a:lnTo>
                    <a:pt x="36" y="25"/>
                  </a:lnTo>
                  <a:lnTo>
                    <a:pt x="35" y="22"/>
                  </a:lnTo>
                  <a:lnTo>
                    <a:pt x="33" y="19"/>
                  </a:lnTo>
                  <a:lnTo>
                    <a:pt x="33" y="19"/>
                  </a:lnTo>
                  <a:lnTo>
                    <a:pt x="31" y="18"/>
                  </a:lnTo>
                  <a:lnTo>
                    <a:pt x="29" y="15"/>
                  </a:lnTo>
                  <a:lnTo>
                    <a:pt x="26" y="13"/>
                  </a:lnTo>
                  <a:lnTo>
                    <a:pt x="23" y="13"/>
                  </a:lnTo>
                  <a:lnTo>
                    <a:pt x="23" y="13"/>
                  </a:lnTo>
                  <a:lnTo>
                    <a:pt x="20" y="13"/>
                  </a:lnTo>
                  <a:lnTo>
                    <a:pt x="17" y="15"/>
                  </a:lnTo>
                  <a:lnTo>
                    <a:pt x="15" y="16"/>
                  </a:lnTo>
                  <a:lnTo>
                    <a:pt x="13" y="18"/>
                  </a:lnTo>
                  <a:lnTo>
                    <a:pt x="13" y="18"/>
                  </a:lnTo>
                  <a:lnTo>
                    <a:pt x="12" y="20"/>
                  </a:lnTo>
                  <a:lnTo>
                    <a:pt x="11" y="23"/>
                  </a:lnTo>
                  <a:lnTo>
                    <a:pt x="10" y="27"/>
                  </a:lnTo>
                  <a:lnTo>
                    <a:pt x="10" y="30"/>
                  </a:lnTo>
                  <a:lnTo>
                    <a:pt x="10" y="30"/>
                  </a:lnTo>
                  <a:lnTo>
                    <a:pt x="10" y="33"/>
                  </a:lnTo>
                  <a:lnTo>
                    <a:pt x="11" y="36"/>
                  </a:lnTo>
                  <a:lnTo>
                    <a:pt x="11" y="39"/>
                  </a:lnTo>
                  <a:lnTo>
                    <a:pt x="12" y="40"/>
                  </a:lnTo>
                  <a:lnTo>
                    <a:pt x="12" y="40"/>
                  </a:lnTo>
                  <a:lnTo>
                    <a:pt x="14" y="41"/>
                  </a:lnTo>
                  <a:lnTo>
                    <a:pt x="16" y="44"/>
                  </a:lnTo>
                  <a:lnTo>
                    <a:pt x="19" y="45"/>
                  </a:lnTo>
                  <a:lnTo>
                    <a:pt x="24" y="48"/>
                  </a:lnTo>
                  <a:lnTo>
                    <a:pt x="24" y="48"/>
                  </a:lnTo>
                  <a:lnTo>
                    <a:pt x="28" y="50"/>
                  </a:lnTo>
                  <a:lnTo>
                    <a:pt x="32" y="52"/>
                  </a:lnTo>
                  <a:lnTo>
                    <a:pt x="35" y="54"/>
                  </a:lnTo>
                  <a:lnTo>
                    <a:pt x="37" y="55"/>
                  </a:lnTo>
                  <a:lnTo>
                    <a:pt x="37" y="55"/>
                  </a:lnTo>
                  <a:lnTo>
                    <a:pt x="39" y="58"/>
                  </a:lnTo>
                  <a:lnTo>
                    <a:pt x="41" y="61"/>
                  </a:lnTo>
                  <a:lnTo>
                    <a:pt x="44" y="64"/>
                  </a:lnTo>
                  <a:lnTo>
                    <a:pt x="45" y="66"/>
                  </a:lnTo>
                  <a:lnTo>
                    <a:pt x="45" y="66"/>
                  </a:lnTo>
                  <a:lnTo>
                    <a:pt x="46" y="71"/>
                  </a:lnTo>
                  <a:lnTo>
                    <a:pt x="47" y="75"/>
                  </a:lnTo>
                  <a:lnTo>
                    <a:pt x="48" y="79"/>
                  </a:lnTo>
                  <a:lnTo>
                    <a:pt x="48" y="83"/>
                  </a:lnTo>
                  <a:lnTo>
                    <a:pt x="48" y="83"/>
                  </a:lnTo>
                  <a:lnTo>
                    <a:pt x="48" y="87"/>
                  </a:lnTo>
                  <a:lnTo>
                    <a:pt x="47" y="91"/>
                  </a:lnTo>
                  <a:lnTo>
                    <a:pt x="46" y="96"/>
                  </a:lnTo>
                  <a:lnTo>
                    <a:pt x="45" y="98"/>
                  </a:lnTo>
                  <a:lnTo>
                    <a:pt x="45" y="98"/>
                  </a:lnTo>
                  <a:lnTo>
                    <a:pt x="44" y="102"/>
                  </a:lnTo>
                  <a:lnTo>
                    <a:pt x="41" y="105"/>
                  </a:lnTo>
                  <a:lnTo>
                    <a:pt x="38" y="108"/>
                  </a:lnTo>
                  <a:lnTo>
                    <a:pt x="36" y="111"/>
                  </a:lnTo>
                  <a:lnTo>
                    <a:pt x="36" y="111"/>
                  </a:lnTo>
                  <a:lnTo>
                    <a:pt x="34" y="112"/>
                  </a:lnTo>
                  <a:lnTo>
                    <a:pt x="31" y="114"/>
                  </a:lnTo>
                  <a:lnTo>
                    <a:pt x="28" y="115"/>
                  </a:lnTo>
                  <a:lnTo>
                    <a:pt x="25" y="115"/>
                  </a:lnTo>
                  <a:lnTo>
                    <a:pt x="25" y="115"/>
                  </a:lnTo>
                  <a:lnTo>
                    <a:pt x="21" y="115"/>
                  </a:lnTo>
                  <a:lnTo>
                    <a:pt x="18" y="114"/>
                  </a:lnTo>
                  <a:lnTo>
                    <a:pt x="15" y="112"/>
                  </a:lnTo>
                  <a:lnTo>
                    <a:pt x="12" y="111"/>
                  </a:lnTo>
                  <a:lnTo>
                    <a:pt x="12" y="111"/>
                  </a:lnTo>
                  <a:lnTo>
                    <a:pt x="9" y="108"/>
                  </a:lnTo>
                  <a:lnTo>
                    <a:pt x="6" y="105"/>
                  </a:lnTo>
                  <a:lnTo>
                    <a:pt x="4" y="101"/>
                  </a:lnTo>
                  <a:lnTo>
                    <a:pt x="3" y="97"/>
                  </a:lnTo>
                  <a:lnTo>
                    <a:pt x="3" y="97"/>
                  </a:lnTo>
                  <a:lnTo>
                    <a:pt x="2" y="93"/>
                  </a:lnTo>
                  <a:lnTo>
                    <a:pt x="1" y="87"/>
                  </a:lnTo>
                  <a:lnTo>
                    <a:pt x="0" y="80"/>
                  </a:lnTo>
                  <a:lnTo>
                    <a:pt x="0" y="75"/>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p:cNvSpPr>
            <p:nvPr/>
          </p:nvSpPr>
          <p:spPr bwMode="auto">
            <a:xfrm>
              <a:off x="5602" y="342"/>
              <a:ext cx="21" cy="42"/>
            </a:xfrm>
            <a:custGeom>
              <a:avLst/>
              <a:gdLst>
                <a:gd name="T0" fmla="*/ 40 w 41"/>
                <a:gd name="T1" fmla="*/ 60 h 85"/>
                <a:gd name="T2" fmla="*/ 39 w 41"/>
                <a:gd name="T3" fmla="*/ 66 h 85"/>
                <a:gd name="T4" fmla="*/ 35 w 41"/>
                <a:gd name="T5" fmla="*/ 75 h 85"/>
                <a:gd name="T6" fmla="*/ 33 w 41"/>
                <a:gd name="T7" fmla="*/ 78 h 85"/>
                <a:gd name="T8" fmla="*/ 28 w 41"/>
                <a:gd name="T9" fmla="*/ 84 h 85"/>
                <a:gd name="T10" fmla="*/ 21 w 41"/>
                <a:gd name="T11" fmla="*/ 85 h 85"/>
                <a:gd name="T12" fmla="*/ 17 w 41"/>
                <a:gd name="T13" fmla="*/ 84 h 85"/>
                <a:gd name="T14" fmla="*/ 9 w 41"/>
                <a:gd name="T15" fmla="*/ 79 h 85"/>
                <a:gd name="T16" fmla="*/ 6 w 41"/>
                <a:gd name="T17" fmla="*/ 75 h 85"/>
                <a:gd name="T18" fmla="*/ 2 w 41"/>
                <a:gd name="T19" fmla="*/ 61 h 85"/>
                <a:gd name="T20" fmla="*/ 0 w 41"/>
                <a:gd name="T21" fmla="*/ 43 h 85"/>
                <a:gd name="T22" fmla="*/ 0 w 41"/>
                <a:gd name="T23" fmla="*/ 34 h 85"/>
                <a:gd name="T24" fmla="*/ 3 w 41"/>
                <a:gd name="T25" fmla="*/ 18 h 85"/>
                <a:gd name="T26" fmla="*/ 5 w 41"/>
                <a:gd name="T27" fmla="*/ 13 h 85"/>
                <a:gd name="T28" fmla="*/ 12 w 41"/>
                <a:gd name="T29" fmla="*/ 3 h 85"/>
                <a:gd name="T30" fmla="*/ 20 w 41"/>
                <a:gd name="T31" fmla="*/ 0 h 85"/>
                <a:gd name="T32" fmla="*/ 24 w 41"/>
                <a:gd name="T33" fmla="*/ 2 h 85"/>
                <a:gd name="T34" fmla="*/ 32 w 41"/>
                <a:gd name="T35" fmla="*/ 7 h 85"/>
                <a:gd name="T36" fmla="*/ 35 w 41"/>
                <a:gd name="T37" fmla="*/ 11 h 85"/>
                <a:gd name="T38" fmla="*/ 40 w 41"/>
                <a:gd name="T39" fmla="*/ 25 h 85"/>
                <a:gd name="T40" fmla="*/ 41 w 41"/>
                <a:gd name="T41" fmla="*/ 43 h 85"/>
                <a:gd name="T42" fmla="*/ 41 w 41"/>
                <a:gd name="T43" fmla="*/ 43 h 85"/>
                <a:gd name="T44" fmla="*/ 40 w 41"/>
                <a:gd name="T45" fmla="*/ 46 h 85"/>
                <a:gd name="T46" fmla="*/ 8 w 41"/>
                <a:gd name="T47" fmla="*/ 46 h 85"/>
                <a:gd name="T48" fmla="*/ 8 w 41"/>
                <a:gd name="T49" fmla="*/ 52 h 85"/>
                <a:gd name="T50" fmla="*/ 10 w 41"/>
                <a:gd name="T51" fmla="*/ 61 h 85"/>
                <a:gd name="T52" fmla="*/ 11 w 41"/>
                <a:gd name="T53" fmla="*/ 64 h 85"/>
                <a:gd name="T54" fmla="*/ 15 w 41"/>
                <a:gd name="T55" fmla="*/ 70 h 85"/>
                <a:gd name="T56" fmla="*/ 21 w 41"/>
                <a:gd name="T57" fmla="*/ 71 h 85"/>
                <a:gd name="T58" fmla="*/ 23 w 41"/>
                <a:gd name="T59" fmla="*/ 71 h 85"/>
                <a:gd name="T60" fmla="*/ 27 w 41"/>
                <a:gd name="T61" fmla="*/ 70 h 85"/>
                <a:gd name="T62" fmla="*/ 28 w 41"/>
                <a:gd name="T63" fmla="*/ 68 h 85"/>
                <a:gd name="T64" fmla="*/ 31 w 41"/>
                <a:gd name="T65" fmla="*/ 64 h 85"/>
                <a:gd name="T66" fmla="*/ 33 w 41"/>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85">
                  <a:moveTo>
                    <a:pt x="33" y="59"/>
                  </a:moveTo>
                  <a:lnTo>
                    <a:pt x="40" y="60"/>
                  </a:lnTo>
                  <a:lnTo>
                    <a:pt x="40" y="60"/>
                  </a:lnTo>
                  <a:lnTo>
                    <a:pt x="39" y="66"/>
                  </a:lnTo>
                  <a:lnTo>
                    <a:pt x="37" y="71"/>
                  </a:lnTo>
                  <a:lnTo>
                    <a:pt x="35" y="75"/>
                  </a:lnTo>
                  <a:lnTo>
                    <a:pt x="33" y="78"/>
                  </a:lnTo>
                  <a:lnTo>
                    <a:pt x="33" y="78"/>
                  </a:lnTo>
                  <a:lnTo>
                    <a:pt x="31" y="81"/>
                  </a:lnTo>
                  <a:lnTo>
                    <a:pt x="28" y="84"/>
                  </a:lnTo>
                  <a:lnTo>
                    <a:pt x="24" y="85"/>
                  </a:lnTo>
                  <a:lnTo>
                    <a:pt x="21" y="85"/>
                  </a:lnTo>
                  <a:lnTo>
                    <a:pt x="21" y="85"/>
                  </a:lnTo>
                  <a:lnTo>
                    <a:pt x="17"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6" y="2"/>
                  </a:lnTo>
                  <a:lnTo>
                    <a:pt x="20" y="0"/>
                  </a:lnTo>
                  <a:lnTo>
                    <a:pt x="20" y="0"/>
                  </a:lnTo>
                  <a:lnTo>
                    <a:pt x="24" y="2"/>
                  </a:lnTo>
                  <a:lnTo>
                    <a:pt x="28" y="3"/>
                  </a:lnTo>
                  <a:lnTo>
                    <a:pt x="32" y="7"/>
                  </a:lnTo>
                  <a:lnTo>
                    <a:pt x="35" y="11"/>
                  </a:lnTo>
                  <a:lnTo>
                    <a:pt x="35" y="11"/>
                  </a:lnTo>
                  <a:lnTo>
                    <a:pt x="38" y="17"/>
                  </a:lnTo>
                  <a:lnTo>
                    <a:pt x="40" y="25"/>
                  </a:lnTo>
                  <a:lnTo>
                    <a:pt x="41" y="34"/>
                  </a:lnTo>
                  <a:lnTo>
                    <a:pt x="41" y="43"/>
                  </a:lnTo>
                  <a:lnTo>
                    <a:pt x="41" y="43"/>
                  </a:lnTo>
                  <a:lnTo>
                    <a:pt x="41" y="43"/>
                  </a:lnTo>
                  <a:lnTo>
                    <a:pt x="41" y="45"/>
                  </a:lnTo>
                  <a:lnTo>
                    <a:pt x="40" y="46"/>
                  </a:lnTo>
                  <a:lnTo>
                    <a:pt x="40" y="46"/>
                  </a:lnTo>
                  <a:lnTo>
                    <a:pt x="8" y="46"/>
                  </a:lnTo>
                  <a:lnTo>
                    <a:pt x="8" y="46"/>
                  </a:lnTo>
                  <a:lnTo>
                    <a:pt x="8" y="52"/>
                  </a:lnTo>
                  <a:lnTo>
                    <a:pt x="9" y="57"/>
                  </a:lnTo>
                  <a:lnTo>
                    <a:pt x="10" y="61"/>
                  </a:lnTo>
                  <a:lnTo>
                    <a:pt x="11" y="64"/>
                  </a:lnTo>
                  <a:lnTo>
                    <a:pt x="11" y="64"/>
                  </a:lnTo>
                  <a:lnTo>
                    <a:pt x="13" y="67"/>
                  </a:lnTo>
                  <a:lnTo>
                    <a:pt x="15" y="70"/>
                  </a:lnTo>
                  <a:lnTo>
                    <a:pt x="18" y="71"/>
                  </a:lnTo>
                  <a:lnTo>
                    <a:pt x="21" y="71"/>
                  </a:lnTo>
                  <a:lnTo>
                    <a:pt x="21" y="71"/>
                  </a:lnTo>
                  <a:lnTo>
                    <a:pt x="23" y="71"/>
                  </a:lnTo>
                  <a:lnTo>
                    <a:pt x="25" y="70"/>
                  </a:lnTo>
                  <a:lnTo>
                    <a:pt x="27" y="70"/>
                  </a:lnTo>
                  <a:lnTo>
                    <a:pt x="28" y="68"/>
                  </a:lnTo>
                  <a:lnTo>
                    <a:pt x="28" y="68"/>
                  </a:lnTo>
                  <a:lnTo>
                    <a:pt x="29" y="67"/>
                  </a:lnTo>
                  <a:lnTo>
                    <a:pt x="31" y="64"/>
                  </a:lnTo>
                  <a:lnTo>
                    <a:pt x="32" y="61"/>
                  </a:lnTo>
                  <a:lnTo>
                    <a:pt x="33" y="59"/>
                  </a:lnTo>
                  <a:lnTo>
                    <a:pt x="33"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5606" y="349"/>
              <a:ext cx="13"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16"/>
            <p:cNvSpPr>
              <a:spLocks/>
            </p:cNvSpPr>
            <p:nvPr/>
          </p:nvSpPr>
          <p:spPr bwMode="auto">
            <a:xfrm>
              <a:off x="5627" y="342"/>
              <a:ext cx="11" cy="41"/>
            </a:xfrm>
            <a:custGeom>
              <a:avLst/>
              <a:gdLst>
                <a:gd name="T0" fmla="*/ 0 w 24"/>
                <a:gd name="T1" fmla="*/ 84 h 84"/>
                <a:gd name="T2" fmla="*/ 0 w 24"/>
                <a:gd name="T3" fmla="*/ 2 h 84"/>
                <a:gd name="T4" fmla="*/ 8 w 24"/>
                <a:gd name="T5" fmla="*/ 2 h 84"/>
                <a:gd name="T6" fmla="*/ 8 w 24"/>
                <a:gd name="T7" fmla="*/ 14 h 84"/>
                <a:gd name="T8" fmla="*/ 8 w 24"/>
                <a:gd name="T9" fmla="*/ 14 h 84"/>
                <a:gd name="T10" fmla="*/ 9 w 24"/>
                <a:gd name="T11" fmla="*/ 10 h 84"/>
                <a:gd name="T12" fmla="*/ 10 w 24"/>
                <a:gd name="T13" fmla="*/ 7 h 84"/>
                <a:gd name="T14" fmla="*/ 11 w 24"/>
                <a:gd name="T15" fmla="*/ 4 h 84"/>
                <a:gd name="T16" fmla="*/ 11 w 24"/>
                <a:gd name="T17" fmla="*/ 3 h 84"/>
                <a:gd name="T18" fmla="*/ 11 w 24"/>
                <a:gd name="T19" fmla="*/ 3 h 84"/>
                <a:gd name="T20" fmla="*/ 12 w 24"/>
                <a:gd name="T21" fmla="*/ 2 h 84"/>
                <a:gd name="T22" fmla="*/ 14 w 24"/>
                <a:gd name="T23" fmla="*/ 2 h 84"/>
                <a:gd name="T24" fmla="*/ 15 w 24"/>
                <a:gd name="T25" fmla="*/ 0 h 84"/>
                <a:gd name="T26" fmla="*/ 16 w 24"/>
                <a:gd name="T27" fmla="*/ 0 h 84"/>
                <a:gd name="T28" fmla="*/ 16 w 24"/>
                <a:gd name="T29" fmla="*/ 0 h 84"/>
                <a:gd name="T30" fmla="*/ 18 w 24"/>
                <a:gd name="T31" fmla="*/ 0 h 84"/>
                <a:gd name="T32" fmla="*/ 20 w 24"/>
                <a:gd name="T33" fmla="*/ 2 h 84"/>
                <a:gd name="T34" fmla="*/ 22 w 24"/>
                <a:gd name="T35" fmla="*/ 3 h 84"/>
                <a:gd name="T36" fmla="*/ 24 w 24"/>
                <a:gd name="T37" fmla="*/ 4 h 84"/>
                <a:gd name="T38" fmla="*/ 21 w 24"/>
                <a:gd name="T39" fmla="*/ 17 h 84"/>
                <a:gd name="T40" fmla="*/ 21 w 24"/>
                <a:gd name="T41" fmla="*/ 17 h 84"/>
                <a:gd name="T42" fmla="*/ 20 w 24"/>
                <a:gd name="T43" fmla="*/ 15 h 84"/>
                <a:gd name="T44" fmla="*/ 19 w 24"/>
                <a:gd name="T45" fmla="*/ 15 h 84"/>
                <a:gd name="T46" fmla="*/ 17 w 24"/>
                <a:gd name="T47" fmla="*/ 14 h 84"/>
                <a:gd name="T48" fmla="*/ 16 w 24"/>
                <a:gd name="T49" fmla="*/ 14 h 84"/>
                <a:gd name="T50" fmla="*/ 16 w 24"/>
                <a:gd name="T51" fmla="*/ 14 h 84"/>
                <a:gd name="T52" fmla="*/ 15 w 24"/>
                <a:gd name="T53" fmla="*/ 14 h 84"/>
                <a:gd name="T54" fmla="*/ 14 w 24"/>
                <a:gd name="T55" fmla="*/ 15 h 84"/>
                <a:gd name="T56" fmla="*/ 13 w 24"/>
                <a:gd name="T57" fmla="*/ 15 h 84"/>
                <a:gd name="T58" fmla="*/ 12 w 24"/>
                <a:gd name="T59" fmla="*/ 17 h 84"/>
                <a:gd name="T60" fmla="*/ 12 w 24"/>
                <a:gd name="T61" fmla="*/ 17 h 84"/>
                <a:gd name="T62" fmla="*/ 11 w 24"/>
                <a:gd name="T63" fmla="*/ 18 h 84"/>
                <a:gd name="T64" fmla="*/ 10 w 24"/>
                <a:gd name="T65" fmla="*/ 21 h 84"/>
                <a:gd name="T66" fmla="*/ 9 w 24"/>
                <a:gd name="T67" fmla="*/ 22 h 84"/>
                <a:gd name="T68" fmla="*/ 9 w 24"/>
                <a:gd name="T69" fmla="*/ 25 h 84"/>
                <a:gd name="T70" fmla="*/ 9 w 24"/>
                <a:gd name="T71" fmla="*/ 25 h 84"/>
                <a:gd name="T72" fmla="*/ 9 w 24"/>
                <a:gd name="T73" fmla="*/ 29 h 84"/>
                <a:gd name="T74" fmla="*/ 9 w 24"/>
                <a:gd name="T75" fmla="*/ 34 h 84"/>
                <a:gd name="T76" fmla="*/ 8 w 24"/>
                <a:gd name="T77" fmla="*/ 38 h 84"/>
                <a:gd name="T78" fmla="*/ 8 w 24"/>
                <a:gd name="T79" fmla="*/ 42 h 84"/>
                <a:gd name="T80" fmla="*/ 8 w 24"/>
                <a:gd name="T81" fmla="*/ 84 h 84"/>
                <a:gd name="T82" fmla="*/ 0 w 24"/>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84">
                  <a:moveTo>
                    <a:pt x="0" y="84"/>
                  </a:moveTo>
                  <a:lnTo>
                    <a:pt x="0" y="2"/>
                  </a:lnTo>
                  <a:lnTo>
                    <a:pt x="8" y="2"/>
                  </a:lnTo>
                  <a:lnTo>
                    <a:pt x="8" y="14"/>
                  </a:lnTo>
                  <a:lnTo>
                    <a:pt x="8" y="14"/>
                  </a:lnTo>
                  <a:lnTo>
                    <a:pt x="9" y="10"/>
                  </a:lnTo>
                  <a:lnTo>
                    <a:pt x="10" y="7"/>
                  </a:lnTo>
                  <a:lnTo>
                    <a:pt x="11" y="4"/>
                  </a:lnTo>
                  <a:lnTo>
                    <a:pt x="11" y="3"/>
                  </a:lnTo>
                  <a:lnTo>
                    <a:pt x="11" y="3"/>
                  </a:lnTo>
                  <a:lnTo>
                    <a:pt x="12" y="2"/>
                  </a:lnTo>
                  <a:lnTo>
                    <a:pt x="14" y="2"/>
                  </a:lnTo>
                  <a:lnTo>
                    <a:pt x="15" y="0"/>
                  </a:lnTo>
                  <a:lnTo>
                    <a:pt x="16" y="0"/>
                  </a:lnTo>
                  <a:lnTo>
                    <a:pt x="16" y="0"/>
                  </a:lnTo>
                  <a:lnTo>
                    <a:pt x="18" y="0"/>
                  </a:lnTo>
                  <a:lnTo>
                    <a:pt x="20" y="2"/>
                  </a:lnTo>
                  <a:lnTo>
                    <a:pt x="22" y="3"/>
                  </a:lnTo>
                  <a:lnTo>
                    <a:pt x="24" y="4"/>
                  </a:lnTo>
                  <a:lnTo>
                    <a:pt x="21" y="17"/>
                  </a:lnTo>
                  <a:lnTo>
                    <a:pt x="21" y="17"/>
                  </a:lnTo>
                  <a:lnTo>
                    <a:pt x="20" y="15"/>
                  </a:lnTo>
                  <a:lnTo>
                    <a:pt x="19" y="15"/>
                  </a:lnTo>
                  <a:lnTo>
                    <a:pt x="17" y="14"/>
                  </a:lnTo>
                  <a:lnTo>
                    <a:pt x="16" y="14"/>
                  </a:lnTo>
                  <a:lnTo>
                    <a:pt x="16" y="14"/>
                  </a:lnTo>
                  <a:lnTo>
                    <a:pt x="15" y="14"/>
                  </a:lnTo>
                  <a:lnTo>
                    <a:pt x="14" y="15"/>
                  </a:lnTo>
                  <a:lnTo>
                    <a:pt x="13" y="15"/>
                  </a:lnTo>
                  <a:lnTo>
                    <a:pt x="12" y="17"/>
                  </a:lnTo>
                  <a:lnTo>
                    <a:pt x="12" y="17"/>
                  </a:lnTo>
                  <a:lnTo>
                    <a:pt x="11" y="18"/>
                  </a:lnTo>
                  <a:lnTo>
                    <a:pt x="10" y="21"/>
                  </a:lnTo>
                  <a:lnTo>
                    <a:pt x="9" y="22"/>
                  </a:lnTo>
                  <a:lnTo>
                    <a:pt x="9" y="25"/>
                  </a:lnTo>
                  <a:lnTo>
                    <a:pt x="9" y="25"/>
                  </a:lnTo>
                  <a:lnTo>
                    <a:pt x="9" y="29"/>
                  </a:lnTo>
                  <a:lnTo>
                    <a:pt x="9" y="34"/>
                  </a:lnTo>
                  <a:lnTo>
                    <a:pt x="8" y="38"/>
                  </a:lnTo>
                  <a:lnTo>
                    <a:pt x="8" y="42"/>
                  </a:lnTo>
                  <a:lnTo>
                    <a:pt x="8"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17"/>
            <p:cNvSpPr>
              <a:spLocks/>
            </p:cNvSpPr>
            <p:nvPr/>
          </p:nvSpPr>
          <p:spPr bwMode="auto">
            <a:xfrm>
              <a:off x="5638" y="342"/>
              <a:ext cx="20" cy="41"/>
            </a:xfrm>
            <a:custGeom>
              <a:avLst/>
              <a:gdLst>
                <a:gd name="T0" fmla="*/ 15 w 39"/>
                <a:gd name="T1" fmla="*/ 82 h 82"/>
                <a:gd name="T2" fmla="*/ 0 w 39"/>
                <a:gd name="T3" fmla="*/ 0 h 82"/>
                <a:gd name="T4" fmla="*/ 7 w 39"/>
                <a:gd name="T5" fmla="*/ 0 h 82"/>
                <a:gd name="T6" fmla="*/ 16 w 39"/>
                <a:gd name="T7" fmla="*/ 50 h 82"/>
                <a:gd name="T8" fmla="*/ 16 w 39"/>
                <a:gd name="T9" fmla="*/ 50 h 82"/>
                <a:gd name="T10" fmla="*/ 17 w 39"/>
                <a:gd name="T11" fmla="*/ 54 h 82"/>
                <a:gd name="T12" fmla="*/ 18 w 39"/>
                <a:gd name="T13" fmla="*/ 58 h 82"/>
                <a:gd name="T14" fmla="*/ 18 w 39"/>
                <a:gd name="T15" fmla="*/ 62 h 82"/>
                <a:gd name="T16" fmla="*/ 19 w 39"/>
                <a:gd name="T17" fmla="*/ 66 h 82"/>
                <a:gd name="T18" fmla="*/ 19 w 39"/>
                <a:gd name="T19" fmla="*/ 66 h 82"/>
                <a:gd name="T20" fmla="*/ 19 w 39"/>
                <a:gd name="T21" fmla="*/ 62 h 82"/>
                <a:gd name="T22" fmla="*/ 20 w 39"/>
                <a:gd name="T23" fmla="*/ 58 h 82"/>
                <a:gd name="T24" fmla="*/ 21 w 39"/>
                <a:gd name="T25" fmla="*/ 54 h 82"/>
                <a:gd name="T26" fmla="*/ 22 w 39"/>
                <a:gd name="T27" fmla="*/ 50 h 82"/>
                <a:gd name="T28" fmla="*/ 31 w 39"/>
                <a:gd name="T29" fmla="*/ 0 h 82"/>
                <a:gd name="T30" fmla="*/ 39 w 39"/>
                <a:gd name="T31" fmla="*/ 0 h 82"/>
                <a:gd name="T32" fmla="*/ 24 w 39"/>
                <a:gd name="T33" fmla="*/ 82 h 82"/>
                <a:gd name="T34" fmla="*/ 15 w 39"/>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82">
                  <a:moveTo>
                    <a:pt x="15" y="82"/>
                  </a:moveTo>
                  <a:lnTo>
                    <a:pt x="0" y="0"/>
                  </a:lnTo>
                  <a:lnTo>
                    <a:pt x="7" y="0"/>
                  </a:lnTo>
                  <a:lnTo>
                    <a:pt x="16" y="50"/>
                  </a:lnTo>
                  <a:lnTo>
                    <a:pt x="16" y="50"/>
                  </a:lnTo>
                  <a:lnTo>
                    <a:pt x="17" y="54"/>
                  </a:lnTo>
                  <a:lnTo>
                    <a:pt x="18" y="58"/>
                  </a:lnTo>
                  <a:lnTo>
                    <a:pt x="18" y="62"/>
                  </a:lnTo>
                  <a:lnTo>
                    <a:pt x="19" y="66"/>
                  </a:lnTo>
                  <a:lnTo>
                    <a:pt x="19" y="66"/>
                  </a:lnTo>
                  <a:lnTo>
                    <a:pt x="19" y="62"/>
                  </a:lnTo>
                  <a:lnTo>
                    <a:pt x="20" y="58"/>
                  </a:lnTo>
                  <a:lnTo>
                    <a:pt x="21" y="54"/>
                  </a:lnTo>
                  <a:lnTo>
                    <a:pt x="22" y="50"/>
                  </a:lnTo>
                  <a:lnTo>
                    <a:pt x="31" y="0"/>
                  </a:lnTo>
                  <a:lnTo>
                    <a:pt x="39" y="0"/>
                  </a:lnTo>
                  <a:lnTo>
                    <a:pt x="24" y="82"/>
                  </a:lnTo>
                  <a:lnTo>
                    <a:pt x="15"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Rectangle 118"/>
            <p:cNvSpPr>
              <a:spLocks noChangeArrowheads="1"/>
            </p:cNvSpPr>
            <p:nvPr/>
          </p:nvSpPr>
          <p:spPr bwMode="auto">
            <a:xfrm>
              <a:off x="5662" y="327"/>
              <a:ext cx="4" cy="7"/>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Rectangle 119"/>
            <p:cNvSpPr>
              <a:spLocks noChangeArrowheads="1"/>
            </p:cNvSpPr>
            <p:nvPr/>
          </p:nvSpPr>
          <p:spPr bwMode="auto">
            <a:xfrm>
              <a:off x="5662" y="342"/>
              <a:ext cx="4" cy="41"/>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120"/>
            <p:cNvSpPr>
              <a:spLocks/>
            </p:cNvSpPr>
            <p:nvPr/>
          </p:nvSpPr>
          <p:spPr bwMode="auto">
            <a:xfrm>
              <a:off x="5671" y="342"/>
              <a:ext cx="19" cy="42"/>
            </a:xfrm>
            <a:custGeom>
              <a:avLst/>
              <a:gdLst>
                <a:gd name="T0" fmla="*/ 38 w 38"/>
                <a:gd name="T1" fmla="*/ 54 h 85"/>
                <a:gd name="T2" fmla="*/ 37 w 38"/>
                <a:gd name="T3" fmla="*/ 61 h 85"/>
                <a:gd name="T4" fmla="*/ 34 w 38"/>
                <a:gd name="T5" fmla="*/ 72 h 85"/>
                <a:gd name="T6" fmla="*/ 32 w 38"/>
                <a:gd name="T7" fmla="*/ 77 h 85"/>
                <a:gd name="T8" fmla="*/ 26 w 38"/>
                <a:gd name="T9" fmla="*/ 82 h 85"/>
                <a:gd name="T10" fmla="*/ 19 w 38"/>
                <a:gd name="T11" fmla="*/ 85 h 85"/>
                <a:gd name="T12" fmla="*/ 15 w 38"/>
                <a:gd name="T13" fmla="*/ 84 h 85"/>
                <a:gd name="T14" fmla="*/ 8 w 38"/>
                <a:gd name="T15" fmla="*/ 79 h 85"/>
                <a:gd name="T16" fmla="*/ 5 w 38"/>
                <a:gd name="T17" fmla="*/ 75 h 85"/>
                <a:gd name="T18" fmla="*/ 1 w 38"/>
                <a:gd name="T19" fmla="*/ 61 h 85"/>
                <a:gd name="T20" fmla="*/ 0 w 38"/>
                <a:gd name="T21" fmla="*/ 43 h 85"/>
                <a:gd name="T22" fmla="*/ 0 w 38"/>
                <a:gd name="T23" fmla="*/ 38 h 85"/>
                <a:gd name="T24" fmla="*/ 1 w 38"/>
                <a:gd name="T25" fmla="*/ 25 h 85"/>
                <a:gd name="T26" fmla="*/ 2 w 38"/>
                <a:gd name="T27" fmla="*/ 21 h 85"/>
                <a:gd name="T28" fmla="*/ 5 w 38"/>
                <a:gd name="T29" fmla="*/ 13 h 85"/>
                <a:gd name="T30" fmla="*/ 9 w 38"/>
                <a:gd name="T31" fmla="*/ 6 h 85"/>
                <a:gd name="T32" fmla="*/ 11 w 38"/>
                <a:gd name="T33" fmla="*/ 4 h 85"/>
                <a:gd name="T34" fmla="*/ 17 w 38"/>
                <a:gd name="T35" fmla="*/ 0 h 85"/>
                <a:gd name="T36" fmla="*/ 19 w 38"/>
                <a:gd name="T37" fmla="*/ 0 h 85"/>
                <a:gd name="T38" fmla="*/ 26 w 38"/>
                <a:gd name="T39" fmla="*/ 2 h 85"/>
                <a:gd name="T40" fmla="*/ 31 w 38"/>
                <a:gd name="T41" fmla="*/ 7 h 85"/>
                <a:gd name="T42" fmla="*/ 33 w 38"/>
                <a:gd name="T43" fmla="*/ 11 h 85"/>
                <a:gd name="T44" fmla="*/ 36 w 38"/>
                <a:gd name="T45" fmla="*/ 21 h 85"/>
                <a:gd name="T46" fmla="*/ 30 w 38"/>
                <a:gd name="T47" fmla="*/ 28 h 85"/>
                <a:gd name="T48" fmla="*/ 29 w 38"/>
                <a:gd name="T49" fmla="*/ 25 h 85"/>
                <a:gd name="T50" fmla="*/ 27 w 38"/>
                <a:gd name="T51" fmla="*/ 21 h 85"/>
                <a:gd name="T52" fmla="*/ 26 w 38"/>
                <a:gd name="T53" fmla="*/ 18 h 85"/>
                <a:gd name="T54" fmla="*/ 23 w 38"/>
                <a:gd name="T55" fmla="*/ 15 h 85"/>
                <a:gd name="T56" fmla="*/ 19 w 38"/>
                <a:gd name="T57" fmla="*/ 14 h 85"/>
                <a:gd name="T58" fmla="*/ 17 w 38"/>
                <a:gd name="T59" fmla="*/ 14 h 85"/>
                <a:gd name="T60" fmla="*/ 12 w 38"/>
                <a:gd name="T61" fmla="*/ 18 h 85"/>
                <a:gd name="T62" fmla="*/ 11 w 38"/>
                <a:gd name="T63" fmla="*/ 21 h 85"/>
                <a:gd name="T64" fmla="*/ 8 w 38"/>
                <a:gd name="T65" fmla="*/ 29 h 85"/>
                <a:gd name="T66" fmla="*/ 7 w 38"/>
                <a:gd name="T67" fmla="*/ 43 h 85"/>
                <a:gd name="T68" fmla="*/ 7 w 38"/>
                <a:gd name="T69" fmla="*/ 50 h 85"/>
                <a:gd name="T70" fmla="*/ 9 w 38"/>
                <a:gd name="T71" fmla="*/ 61 h 85"/>
                <a:gd name="T72" fmla="*/ 10 w 38"/>
                <a:gd name="T73" fmla="*/ 64 h 85"/>
                <a:gd name="T74" fmla="*/ 14 w 38"/>
                <a:gd name="T75" fmla="*/ 70 h 85"/>
                <a:gd name="T76" fmla="*/ 19 w 38"/>
                <a:gd name="T77" fmla="*/ 71 h 85"/>
                <a:gd name="T78" fmla="*/ 21 w 38"/>
                <a:gd name="T79" fmla="*/ 71 h 85"/>
                <a:gd name="T80" fmla="*/ 24 w 38"/>
                <a:gd name="T81" fmla="*/ 68 h 85"/>
                <a:gd name="T82" fmla="*/ 26 w 38"/>
                <a:gd name="T83" fmla="*/ 67 h 85"/>
                <a:gd name="T84" fmla="*/ 28 w 38"/>
                <a:gd name="T85" fmla="*/ 61 h 85"/>
                <a:gd name="T86" fmla="*/ 30 w 38"/>
                <a:gd name="T87"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85">
                  <a:moveTo>
                    <a:pt x="30" y="53"/>
                  </a:moveTo>
                  <a:lnTo>
                    <a:pt x="38" y="54"/>
                  </a:lnTo>
                  <a:lnTo>
                    <a:pt x="38" y="54"/>
                  </a:lnTo>
                  <a:lnTo>
                    <a:pt x="37" y="61"/>
                  </a:lnTo>
                  <a:lnTo>
                    <a:pt x="35" y="67"/>
                  </a:lnTo>
                  <a:lnTo>
                    <a:pt x="34" y="72"/>
                  </a:lnTo>
                  <a:lnTo>
                    <a:pt x="32" y="77"/>
                  </a:lnTo>
                  <a:lnTo>
                    <a:pt x="32" y="77"/>
                  </a:lnTo>
                  <a:lnTo>
                    <a:pt x="29" y="81"/>
                  </a:lnTo>
                  <a:lnTo>
                    <a:pt x="26" y="82"/>
                  </a:lnTo>
                  <a:lnTo>
                    <a:pt x="23" y="85"/>
                  </a:lnTo>
                  <a:lnTo>
                    <a:pt x="19" y="85"/>
                  </a:lnTo>
                  <a:lnTo>
                    <a:pt x="19" y="85"/>
                  </a:lnTo>
                  <a:lnTo>
                    <a:pt x="15" y="84"/>
                  </a:lnTo>
                  <a:lnTo>
                    <a:pt x="11" y="82"/>
                  </a:lnTo>
                  <a:lnTo>
                    <a:pt x="8" y="79"/>
                  </a:lnTo>
                  <a:lnTo>
                    <a:pt x="5" y="75"/>
                  </a:lnTo>
                  <a:lnTo>
                    <a:pt x="5" y="75"/>
                  </a:lnTo>
                  <a:lnTo>
                    <a:pt x="3" y="70"/>
                  </a:lnTo>
                  <a:lnTo>
                    <a:pt x="1" y="61"/>
                  </a:lnTo>
                  <a:lnTo>
                    <a:pt x="0" y="53"/>
                  </a:lnTo>
                  <a:lnTo>
                    <a:pt x="0" y="43"/>
                  </a:lnTo>
                  <a:lnTo>
                    <a:pt x="0" y="43"/>
                  </a:lnTo>
                  <a:lnTo>
                    <a:pt x="0" y="38"/>
                  </a:lnTo>
                  <a:lnTo>
                    <a:pt x="1" y="31"/>
                  </a:lnTo>
                  <a:lnTo>
                    <a:pt x="1" y="25"/>
                  </a:lnTo>
                  <a:lnTo>
                    <a:pt x="2" y="21"/>
                  </a:lnTo>
                  <a:lnTo>
                    <a:pt x="2" y="21"/>
                  </a:lnTo>
                  <a:lnTo>
                    <a:pt x="3" y="17"/>
                  </a:lnTo>
                  <a:lnTo>
                    <a:pt x="5" y="13"/>
                  </a:lnTo>
                  <a:lnTo>
                    <a:pt x="7" y="9"/>
                  </a:lnTo>
                  <a:lnTo>
                    <a:pt x="9" y="6"/>
                  </a:lnTo>
                  <a:lnTo>
                    <a:pt x="9" y="6"/>
                  </a:lnTo>
                  <a:lnTo>
                    <a:pt x="11" y="4"/>
                  </a:lnTo>
                  <a:lnTo>
                    <a:pt x="14" y="2"/>
                  </a:lnTo>
                  <a:lnTo>
                    <a:pt x="17" y="0"/>
                  </a:lnTo>
                  <a:lnTo>
                    <a:pt x="19" y="0"/>
                  </a:lnTo>
                  <a:lnTo>
                    <a:pt x="19" y="0"/>
                  </a:lnTo>
                  <a:lnTo>
                    <a:pt x="23" y="0"/>
                  </a:lnTo>
                  <a:lnTo>
                    <a:pt x="26" y="2"/>
                  </a:lnTo>
                  <a:lnTo>
                    <a:pt x="29" y="4"/>
                  </a:lnTo>
                  <a:lnTo>
                    <a:pt x="31" y="7"/>
                  </a:lnTo>
                  <a:lnTo>
                    <a:pt x="31" y="7"/>
                  </a:lnTo>
                  <a:lnTo>
                    <a:pt x="33" y="11"/>
                  </a:lnTo>
                  <a:lnTo>
                    <a:pt x="35" y="15"/>
                  </a:lnTo>
                  <a:lnTo>
                    <a:pt x="36" y="21"/>
                  </a:lnTo>
                  <a:lnTo>
                    <a:pt x="37" y="27"/>
                  </a:lnTo>
                  <a:lnTo>
                    <a:pt x="30" y="28"/>
                  </a:lnTo>
                  <a:lnTo>
                    <a:pt x="30" y="28"/>
                  </a:lnTo>
                  <a:lnTo>
                    <a:pt x="29" y="25"/>
                  </a:lnTo>
                  <a:lnTo>
                    <a:pt x="28" y="22"/>
                  </a:lnTo>
                  <a:lnTo>
                    <a:pt x="27" y="21"/>
                  </a:lnTo>
                  <a:lnTo>
                    <a:pt x="26" y="18"/>
                  </a:lnTo>
                  <a:lnTo>
                    <a:pt x="26" y="18"/>
                  </a:lnTo>
                  <a:lnTo>
                    <a:pt x="24" y="17"/>
                  </a:lnTo>
                  <a:lnTo>
                    <a:pt x="23" y="15"/>
                  </a:lnTo>
                  <a:lnTo>
                    <a:pt x="21" y="14"/>
                  </a:lnTo>
                  <a:lnTo>
                    <a:pt x="19" y="14"/>
                  </a:lnTo>
                  <a:lnTo>
                    <a:pt x="19" y="14"/>
                  </a:lnTo>
                  <a:lnTo>
                    <a:pt x="17" y="14"/>
                  </a:lnTo>
                  <a:lnTo>
                    <a:pt x="14" y="15"/>
                  </a:lnTo>
                  <a:lnTo>
                    <a:pt x="12" y="18"/>
                  </a:lnTo>
                  <a:lnTo>
                    <a:pt x="11" y="21"/>
                  </a:lnTo>
                  <a:lnTo>
                    <a:pt x="11" y="21"/>
                  </a:lnTo>
                  <a:lnTo>
                    <a:pt x="10" y="25"/>
                  </a:lnTo>
                  <a:lnTo>
                    <a:pt x="8" y="29"/>
                  </a:lnTo>
                  <a:lnTo>
                    <a:pt x="7" y="36"/>
                  </a:lnTo>
                  <a:lnTo>
                    <a:pt x="7" y="43"/>
                  </a:lnTo>
                  <a:lnTo>
                    <a:pt x="7" y="43"/>
                  </a:lnTo>
                  <a:lnTo>
                    <a:pt x="7" y="50"/>
                  </a:lnTo>
                  <a:lnTo>
                    <a:pt x="8" y="56"/>
                  </a:lnTo>
                  <a:lnTo>
                    <a:pt x="9" y="61"/>
                  </a:lnTo>
                  <a:lnTo>
                    <a:pt x="10" y="64"/>
                  </a:lnTo>
                  <a:lnTo>
                    <a:pt x="10" y="64"/>
                  </a:lnTo>
                  <a:lnTo>
                    <a:pt x="12" y="67"/>
                  </a:lnTo>
                  <a:lnTo>
                    <a:pt x="14" y="70"/>
                  </a:lnTo>
                  <a:lnTo>
                    <a:pt x="17" y="71"/>
                  </a:lnTo>
                  <a:lnTo>
                    <a:pt x="19" y="71"/>
                  </a:lnTo>
                  <a:lnTo>
                    <a:pt x="19" y="71"/>
                  </a:lnTo>
                  <a:lnTo>
                    <a:pt x="21" y="71"/>
                  </a:lnTo>
                  <a:lnTo>
                    <a:pt x="23" y="70"/>
                  </a:lnTo>
                  <a:lnTo>
                    <a:pt x="24" y="68"/>
                  </a:lnTo>
                  <a:lnTo>
                    <a:pt x="26" y="67"/>
                  </a:lnTo>
                  <a:lnTo>
                    <a:pt x="26" y="67"/>
                  </a:lnTo>
                  <a:lnTo>
                    <a:pt x="27" y="64"/>
                  </a:lnTo>
                  <a:lnTo>
                    <a:pt x="28" y="61"/>
                  </a:lnTo>
                  <a:lnTo>
                    <a:pt x="30" y="57"/>
                  </a:lnTo>
                  <a:lnTo>
                    <a:pt x="30" y="5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121"/>
            <p:cNvSpPr>
              <a:spLocks/>
            </p:cNvSpPr>
            <p:nvPr/>
          </p:nvSpPr>
          <p:spPr bwMode="auto">
            <a:xfrm>
              <a:off x="5692"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10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3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9 w 42"/>
                <a:gd name="T47" fmla="*/ 46 h 85"/>
                <a:gd name="T48" fmla="*/ 9 w 42"/>
                <a:gd name="T49" fmla="*/ 52 h 85"/>
                <a:gd name="T50" fmla="*/ 11 w 42"/>
                <a:gd name="T51" fmla="*/ 61 h 85"/>
                <a:gd name="T52" fmla="*/ 12 w 42"/>
                <a:gd name="T53" fmla="*/ 64 h 85"/>
                <a:gd name="T54" fmla="*/ 16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3" y="82"/>
                  </a:lnTo>
                  <a:lnTo>
                    <a:pt x="10"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9" y="7"/>
                  </a:lnTo>
                  <a:lnTo>
                    <a:pt x="13"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9" y="46"/>
                  </a:lnTo>
                  <a:lnTo>
                    <a:pt x="9" y="46"/>
                  </a:lnTo>
                  <a:lnTo>
                    <a:pt x="9" y="52"/>
                  </a:lnTo>
                  <a:lnTo>
                    <a:pt x="10" y="57"/>
                  </a:lnTo>
                  <a:lnTo>
                    <a:pt x="11" y="61"/>
                  </a:lnTo>
                  <a:lnTo>
                    <a:pt x="12" y="64"/>
                  </a:lnTo>
                  <a:lnTo>
                    <a:pt x="12" y="64"/>
                  </a:lnTo>
                  <a:lnTo>
                    <a:pt x="14" y="67"/>
                  </a:lnTo>
                  <a:lnTo>
                    <a:pt x="16"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122"/>
            <p:cNvSpPr>
              <a:spLocks/>
            </p:cNvSpPr>
            <p:nvPr/>
          </p:nvSpPr>
          <p:spPr bwMode="auto">
            <a:xfrm>
              <a:off x="5696" y="349"/>
              <a:ext cx="12"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123"/>
            <p:cNvSpPr>
              <a:spLocks noEditPoints="1"/>
            </p:cNvSpPr>
            <p:nvPr/>
          </p:nvSpPr>
          <p:spPr bwMode="auto">
            <a:xfrm>
              <a:off x="5088" y="29"/>
              <a:ext cx="82" cy="124"/>
            </a:xfrm>
            <a:custGeom>
              <a:avLst/>
              <a:gdLst>
                <a:gd name="T0" fmla="*/ 2 w 165"/>
                <a:gd name="T1" fmla="*/ 246 h 247"/>
                <a:gd name="T2" fmla="*/ 5 w 165"/>
                <a:gd name="T3" fmla="*/ 239 h 247"/>
                <a:gd name="T4" fmla="*/ 6 w 165"/>
                <a:gd name="T5" fmla="*/ 11 h 247"/>
                <a:gd name="T6" fmla="*/ 81 w 165"/>
                <a:gd name="T7" fmla="*/ 1 h 247"/>
                <a:gd name="T8" fmla="*/ 94 w 165"/>
                <a:gd name="T9" fmla="*/ 3 h 247"/>
                <a:gd name="T10" fmla="*/ 109 w 165"/>
                <a:gd name="T11" fmla="*/ 8 h 247"/>
                <a:gd name="T12" fmla="*/ 118 w 165"/>
                <a:gd name="T13" fmla="*/ 14 h 247"/>
                <a:gd name="T14" fmla="*/ 129 w 165"/>
                <a:gd name="T15" fmla="*/ 23 h 247"/>
                <a:gd name="T16" fmla="*/ 141 w 165"/>
                <a:gd name="T17" fmla="*/ 36 h 247"/>
                <a:gd name="T18" fmla="*/ 149 w 165"/>
                <a:gd name="T19" fmla="*/ 47 h 247"/>
                <a:gd name="T20" fmla="*/ 154 w 165"/>
                <a:gd name="T21" fmla="*/ 61 h 247"/>
                <a:gd name="T22" fmla="*/ 160 w 165"/>
                <a:gd name="T23" fmla="*/ 80 h 247"/>
                <a:gd name="T24" fmla="*/ 163 w 165"/>
                <a:gd name="T25" fmla="*/ 101 h 247"/>
                <a:gd name="T26" fmla="*/ 165 w 165"/>
                <a:gd name="T27" fmla="*/ 119 h 247"/>
                <a:gd name="T28" fmla="*/ 163 w 165"/>
                <a:gd name="T29" fmla="*/ 149 h 247"/>
                <a:gd name="T30" fmla="*/ 156 w 165"/>
                <a:gd name="T31" fmla="*/ 174 h 247"/>
                <a:gd name="T32" fmla="*/ 145 w 165"/>
                <a:gd name="T33" fmla="*/ 196 h 247"/>
                <a:gd name="T34" fmla="*/ 136 w 165"/>
                <a:gd name="T35" fmla="*/ 211 h 247"/>
                <a:gd name="T36" fmla="*/ 128 w 165"/>
                <a:gd name="T37" fmla="*/ 224 h 247"/>
                <a:gd name="T38" fmla="*/ 119 w 165"/>
                <a:gd name="T39" fmla="*/ 233 h 247"/>
                <a:gd name="T40" fmla="*/ 106 w 165"/>
                <a:gd name="T41" fmla="*/ 242 h 247"/>
                <a:gd name="T42" fmla="*/ 83 w 165"/>
                <a:gd name="T43" fmla="*/ 245 h 247"/>
                <a:gd name="T44" fmla="*/ 39 w 165"/>
                <a:gd name="T45" fmla="*/ 228 h 247"/>
                <a:gd name="T46" fmla="*/ 49 w 165"/>
                <a:gd name="T47" fmla="*/ 226 h 247"/>
                <a:gd name="T48" fmla="*/ 59 w 165"/>
                <a:gd name="T49" fmla="*/ 225 h 247"/>
                <a:gd name="T50" fmla="*/ 91 w 165"/>
                <a:gd name="T51" fmla="*/ 218 h 247"/>
                <a:gd name="T52" fmla="*/ 114 w 165"/>
                <a:gd name="T53" fmla="*/ 196 h 247"/>
                <a:gd name="T54" fmla="*/ 128 w 165"/>
                <a:gd name="T55" fmla="*/ 162 h 247"/>
                <a:gd name="T56" fmla="*/ 133 w 165"/>
                <a:gd name="T57" fmla="*/ 122 h 247"/>
                <a:gd name="T58" fmla="*/ 129 w 165"/>
                <a:gd name="T59" fmla="*/ 80 h 247"/>
                <a:gd name="T60" fmla="*/ 115 w 165"/>
                <a:gd name="T61" fmla="*/ 47 h 247"/>
                <a:gd name="T62" fmla="*/ 91 w 165"/>
                <a:gd name="T63" fmla="*/ 25 h 247"/>
                <a:gd name="T64" fmla="*/ 58 w 165"/>
                <a:gd name="T65" fmla="*/ 18 h 247"/>
                <a:gd name="T66" fmla="*/ 39 w 165"/>
                <a:gd name="T67" fmla="*/ 22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 h="247">
                  <a:moveTo>
                    <a:pt x="0" y="247"/>
                  </a:moveTo>
                  <a:lnTo>
                    <a:pt x="2" y="246"/>
                  </a:lnTo>
                  <a:lnTo>
                    <a:pt x="4" y="243"/>
                  </a:lnTo>
                  <a:lnTo>
                    <a:pt x="5" y="239"/>
                  </a:lnTo>
                  <a:lnTo>
                    <a:pt x="6" y="235"/>
                  </a:lnTo>
                  <a:lnTo>
                    <a:pt x="6" y="11"/>
                  </a:lnTo>
                  <a:lnTo>
                    <a:pt x="1" y="0"/>
                  </a:lnTo>
                  <a:lnTo>
                    <a:pt x="81" y="1"/>
                  </a:lnTo>
                  <a:lnTo>
                    <a:pt x="88" y="1"/>
                  </a:lnTo>
                  <a:lnTo>
                    <a:pt x="94" y="3"/>
                  </a:lnTo>
                  <a:lnTo>
                    <a:pt x="100" y="4"/>
                  </a:lnTo>
                  <a:lnTo>
                    <a:pt x="109" y="8"/>
                  </a:lnTo>
                  <a:lnTo>
                    <a:pt x="113" y="11"/>
                  </a:lnTo>
                  <a:lnTo>
                    <a:pt x="118" y="14"/>
                  </a:lnTo>
                  <a:lnTo>
                    <a:pt x="123" y="19"/>
                  </a:lnTo>
                  <a:lnTo>
                    <a:pt x="129" y="23"/>
                  </a:lnTo>
                  <a:lnTo>
                    <a:pt x="135" y="30"/>
                  </a:lnTo>
                  <a:lnTo>
                    <a:pt x="141" y="36"/>
                  </a:lnTo>
                  <a:lnTo>
                    <a:pt x="145" y="42"/>
                  </a:lnTo>
                  <a:lnTo>
                    <a:pt x="149" y="47"/>
                  </a:lnTo>
                  <a:lnTo>
                    <a:pt x="152" y="53"/>
                  </a:lnTo>
                  <a:lnTo>
                    <a:pt x="154" y="61"/>
                  </a:lnTo>
                  <a:lnTo>
                    <a:pt x="157" y="71"/>
                  </a:lnTo>
                  <a:lnTo>
                    <a:pt x="160" y="80"/>
                  </a:lnTo>
                  <a:lnTo>
                    <a:pt x="162" y="90"/>
                  </a:lnTo>
                  <a:lnTo>
                    <a:pt x="163" y="101"/>
                  </a:lnTo>
                  <a:lnTo>
                    <a:pt x="165" y="111"/>
                  </a:lnTo>
                  <a:lnTo>
                    <a:pt x="165" y="119"/>
                  </a:lnTo>
                  <a:lnTo>
                    <a:pt x="165" y="133"/>
                  </a:lnTo>
                  <a:lnTo>
                    <a:pt x="163" y="149"/>
                  </a:lnTo>
                  <a:lnTo>
                    <a:pt x="160" y="161"/>
                  </a:lnTo>
                  <a:lnTo>
                    <a:pt x="156" y="174"/>
                  </a:lnTo>
                  <a:lnTo>
                    <a:pt x="151" y="186"/>
                  </a:lnTo>
                  <a:lnTo>
                    <a:pt x="145" y="196"/>
                  </a:lnTo>
                  <a:lnTo>
                    <a:pt x="140" y="204"/>
                  </a:lnTo>
                  <a:lnTo>
                    <a:pt x="136" y="211"/>
                  </a:lnTo>
                  <a:lnTo>
                    <a:pt x="132" y="217"/>
                  </a:lnTo>
                  <a:lnTo>
                    <a:pt x="128" y="224"/>
                  </a:lnTo>
                  <a:lnTo>
                    <a:pt x="124" y="229"/>
                  </a:lnTo>
                  <a:lnTo>
                    <a:pt x="119" y="233"/>
                  </a:lnTo>
                  <a:lnTo>
                    <a:pt x="113" y="239"/>
                  </a:lnTo>
                  <a:lnTo>
                    <a:pt x="106" y="242"/>
                  </a:lnTo>
                  <a:lnTo>
                    <a:pt x="96" y="243"/>
                  </a:lnTo>
                  <a:lnTo>
                    <a:pt x="83" y="245"/>
                  </a:lnTo>
                  <a:lnTo>
                    <a:pt x="0" y="247"/>
                  </a:lnTo>
                  <a:close/>
                  <a:moveTo>
                    <a:pt x="39" y="228"/>
                  </a:moveTo>
                  <a:lnTo>
                    <a:pt x="45" y="228"/>
                  </a:lnTo>
                  <a:lnTo>
                    <a:pt x="49" y="226"/>
                  </a:lnTo>
                  <a:lnTo>
                    <a:pt x="53" y="225"/>
                  </a:lnTo>
                  <a:lnTo>
                    <a:pt x="59" y="225"/>
                  </a:lnTo>
                  <a:lnTo>
                    <a:pt x="75" y="224"/>
                  </a:lnTo>
                  <a:lnTo>
                    <a:pt x="91" y="218"/>
                  </a:lnTo>
                  <a:lnTo>
                    <a:pt x="103" y="208"/>
                  </a:lnTo>
                  <a:lnTo>
                    <a:pt x="114" y="196"/>
                  </a:lnTo>
                  <a:lnTo>
                    <a:pt x="122" y="181"/>
                  </a:lnTo>
                  <a:lnTo>
                    <a:pt x="128" y="162"/>
                  </a:lnTo>
                  <a:lnTo>
                    <a:pt x="132" y="143"/>
                  </a:lnTo>
                  <a:lnTo>
                    <a:pt x="133" y="122"/>
                  </a:lnTo>
                  <a:lnTo>
                    <a:pt x="132" y="101"/>
                  </a:lnTo>
                  <a:lnTo>
                    <a:pt x="129" y="80"/>
                  </a:lnTo>
                  <a:lnTo>
                    <a:pt x="123" y="64"/>
                  </a:lnTo>
                  <a:lnTo>
                    <a:pt x="115" y="47"/>
                  </a:lnTo>
                  <a:lnTo>
                    <a:pt x="104" y="35"/>
                  </a:lnTo>
                  <a:lnTo>
                    <a:pt x="91" y="25"/>
                  </a:lnTo>
                  <a:lnTo>
                    <a:pt x="75" y="19"/>
                  </a:lnTo>
                  <a:lnTo>
                    <a:pt x="58" y="18"/>
                  </a:lnTo>
                  <a:lnTo>
                    <a:pt x="39" y="19"/>
                  </a:lnTo>
                  <a:lnTo>
                    <a:pt x="39" y="228"/>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124"/>
            <p:cNvSpPr>
              <a:spLocks/>
            </p:cNvSpPr>
            <p:nvPr/>
          </p:nvSpPr>
          <p:spPr bwMode="auto">
            <a:xfrm>
              <a:off x="5088" y="29"/>
              <a:ext cx="82" cy="124"/>
            </a:xfrm>
            <a:custGeom>
              <a:avLst/>
              <a:gdLst>
                <a:gd name="T0" fmla="*/ 0 w 165"/>
                <a:gd name="T1" fmla="*/ 247 h 247"/>
                <a:gd name="T2" fmla="*/ 0 w 165"/>
                <a:gd name="T3" fmla="*/ 247 h 247"/>
                <a:gd name="T4" fmla="*/ 2 w 165"/>
                <a:gd name="T5" fmla="*/ 246 h 247"/>
                <a:gd name="T6" fmla="*/ 4 w 165"/>
                <a:gd name="T7" fmla="*/ 243 h 247"/>
                <a:gd name="T8" fmla="*/ 5 w 165"/>
                <a:gd name="T9" fmla="*/ 239 h 247"/>
                <a:gd name="T10" fmla="*/ 6 w 165"/>
                <a:gd name="T11" fmla="*/ 235 h 247"/>
                <a:gd name="T12" fmla="*/ 6 w 165"/>
                <a:gd name="T13" fmla="*/ 11 h 247"/>
                <a:gd name="T14" fmla="*/ 1 w 165"/>
                <a:gd name="T15" fmla="*/ 0 h 247"/>
                <a:gd name="T16" fmla="*/ 81 w 165"/>
                <a:gd name="T17" fmla="*/ 1 h 247"/>
                <a:gd name="T18" fmla="*/ 81 w 165"/>
                <a:gd name="T19" fmla="*/ 1 h 247"/>
                <a:gd name="T20" fmla="*/ 88 w 165"/>
                <a:gd name="T21" fmla="*/ 1 h 247"/>
                <a:gd name="T22" fmla="*/ 94 w 165"/>
                <a:gd name="T23" fmla="*/ 3 h 247"/>
                <a:gd name="T24" fmla="*/ 100 w 165"/>
                <a:gd name="T25" fmla="*/ 4 h 247"/>
                <a:gd name="T26" fmla="*/ 109 w 165"/>
                <a:gd name="T27" fmla="*/ 8 h 247"/>
                <a:gd name="T28" fmla="*/ 109 w 165"/>
                <a:gd name="T29" fmla="*/ 8 h 247"/>
                <a:gd name="T30" fmla="*/ 113 w 165"/>
                <a:gd name="T31" fmla="*/ 11 h 247"/>
                <a:gd name="T32" fmla="*/ 118 w 165"/>
                <a:gd name="T33" fmla="*/ 14 h 247"/>
                <a:gd name="T34" fmla="*/ 123 w 165"/>
                <a:gd name="T35" fmla="*/ 19 h 247"/>
                <a:gd name="T36" fmla="*/ 129 w 165"/>
                <a:gd name="T37" fmla="*/ 23 h 247"/>
                <a:gd name="T38" fmla="*/ 135 w 165"/>
                <a:gd name="T39" fmla="*/ 30 h 247"/>
                <a:gd name="T40" fmla="*/ 141 w 165"/>
                <a:gd name="T41" fmla="*/ 36 h 247"/>
                <a:gd name="T42" fmla="*/ 145 w 165"/>
                <a:gd name="T43" fmla="*/ 42 h 247"/>
                <a:gd name="T44" fmla="*/ 149 w 165"/>
                <a:gd name="T45" fmla="*/ 47 h 247"/>
                <a:gd name="T46" fmla="*/ 149 w 165"/>
                <a:gd name="T47" fmla="*/ 47 h 247"/>
                <a:gd name="T48" fmla="*/ 152 w 165"/>
                <a:gd name="T49" fmla="*/ 53 h 247"/>
                <a:gd name="T50" fmla="*/ 154 w 165"/>
                <a:gd name="T51" fmla="*/ 61 h 247"/>
                <a:gd name="T52" fmla="*/ 157 w 165"/>
                <a:gd name="T53" fmla="*/ 71 h 247"/>
                <a:gd name="T54" fmla="*/ 160 w 165"/>
                <a:gd name="T55" fmla="*/ 80 h 247"/>
                <a:gd name="T56" fmla="*/ 162 w 165"/>
                <a:gd name="T57" fmla="*/ 90 h 247"/>
                <a:gd name="T58" fmla="*/ 163 w 165"/>
                <a:gd name="T59" fmla="*/ 101 h 247"/>
                <a:gd name="T60" fmla="*/ 165 w 165"/>
                <a:gd name="T61" fmla="*/ 111 h 247"/>
                <a:gd name="T62" fmla="*/ 165 w 165"/>
                <a:gd name="T63" fmla="*/ 119 h 247"/>
                <a:gd name="T64" fmla="*/ 165 w 165"/>
                <a:gd name="T65" fmla="*/ 119 h 247"/>
                <a:gd name="T66" fmla="*/ 165 w 165"/>
                <a:gd name="T67" fmla="*/ 133 h 247"/>
                <a:gd name="T68" fmla="*/ 163 w 165"/>
                <a:gd name="T69" fmla="*/ 149 h 247"/>
                <a:gd name="T70" fmla="*/ 160 w 165"/>
                <a:gd name="T71" fmla="*/ 161 h 247"/>
                <a:gd name="T72" fmla="*/ 156 w 165"/>
                <a:gd name="T73" fmla="*/ 174 h 247"/>
                <a:gd name="T74" fmla="*/ 151 w 165"/>
                <a:gd name="T75" fmla="*/ 186 h 247"/>
                <a:gd name="T76" fmla="*/ 145 w 165"/>
                <a:gd name="T77" fmla="*/ 196 h 247"/>
                <a:gd name="T78" fmla="*/ 140 w 165"/>
                <a:gd name="T79" fmla="*/ 204 h 247"/>
                <a:gd name="T80" fmla="*/ 136 w 165"/>
                <a:gd name="T81" fmla="*/ 211 h 247"/>
                <a:gd name="T82" fmla="*/ 136 w 165"/>
                <a:gd name="T83" fmla="*/ 211 h 247"/>
                <a:gd name="T84" fmla="*/ 132 w 165"/>
                <a:gd name="T85" fmla="*/ 217 h 247"/>
                <a:gd name="T86" fmla="*/ 128 w 165"/>
                <a:gd name="T87" fmla="*/ 224 h 247"/>
                <a:gd name="T88" fmla="*/ 124 w 165"/>
                <a:gd name="T89" fmla="*/ 229 h 247"/>
                <a:gd name="T90" fmla="*/ 119 w 165"/>
                <a:gd name="T91" fmla="*/ 233 h 247"/>
                <a:gd name="T92" fmla="*/ 113 w 165"/>
                <a:gd name="T93" fmla="*/ 239 h 247"/>
                <a:gd name="T94" fmla="*/ 106 w 165"/>
                <a:gd name="T95" fmla="*/ 242 h 247"/>
                <a:gd name="T96" fmla="*/ 96 w 165"/>
                <a:gd name="T97" fmla="*/ 243 h 247"/>
                <a:gd name="T98" fmla="*/ 83 w 165"/>
                <a:gd name="T99" fmla="*/ 245 h 247"/>
                <a:gd name="T100" fmla="*/ 0 w 165"/>
                <a:gd name="T101"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247">
                  <a:moveTo>
                    <a:pt x="0" y="247"/>
                  </a:moveTo>
                  <a:lnTo>
                    <a:pt x="0" y="247"/>
                  </a:lnTo>
                  <a:lnTo>
                    <a:pt x="2" y="246"/>
                  </a:lnTo>
                  <a:lnTo>
                    <a:pt x="4" y="243"/>
                  </a:lnTo>
                  <a:lnTo>
                    <a:pt x="5" y="239"/>
                  </a:lnTo>
                  <a:lnTo>
                    <a:pt x="6" y="235"/>
                  </a:lnTo>
                  <a:lnTo>
                    <a:pt x="6" y="11"/>
                  </a:lnTo>
                  <a:lnTo>
                    <a:pt x="1" y="0"/>
                  </a:lnTo>
                  <a:lnTo>
                    <a:pt x="81" y="1"/>
                  </a:lnTo>
                  <a:lnTo>
                    <a:pt x="81" y="1"/>
                  </a:lnTo>
                  <a:lnTo>
                    <a:pt x="88" y="1"/>
                  </a:lnTo>
                  <a:lnTo>
                    <a:pt x="94" y="3"/>
                  </a:lnTo>
                  <a:lnTo>
                    <a:pt x="100" y="4"/>
                  </a:lnTo>
                  <a:lnTo>
                    <a:pt x="109" y="8"/>
                  </a:lnTo>
                  <a:lnTo>
                    <a:pt x="109" y="8"/>
                  </a:lnTo>
                  <a:lnTo>
                    <a:pt x="113" y="11"/>
                  </a:lnTo>
                  <a:lnTo>
                    <a:pt x="118" y="14"/>
                  </a:lnTo>
                  <a:lnTo>
                    <a:pt x="123" y="19"/>
                  </a:lnTo>
                  <a:lnTo>
                    <a:pt x="129" y="23"/>
                  </a:lnTo>
                  <a:lnTo>
                    <a:pt x="135" y="30"/>
                  </a:lnTo>
                  <a:lnTo>
                    <a:pt x="141" y="36"/>
                  </a:lnTo>
                  <a:lnTo>
                    <a:pt x="145" y="42"/>
                  </a:lnTo>
                  <a:lnTo>
                    <a:pt x="149" y="47"/>
                  </a:lnTo>
                  <a:lnTo>
                    <a:pt x="149" y="47"/>
                  </a:lnTo>
                  <a:lnTo>
                    <a:pt x="152" y="53"/>
                  </a:lnTo>
                  <a:lnTo>
                    <a:pt x="154" y="61"/>
                  </a:lnTo>
                  <a:lnTo>
                    <a:pt x="157" y="71"/>
                  </a:lnTo>
                  <a:lnTo>
                    <a:pt x="160" y="80"/>
                  </a:lnTo>
                  <a:lnTo>
                    <a:pt x="162" y="90"/>
                  </a:lnTo>
                  <a:lnTo>
                    <a:pt x="163" y="101"/>
                  </a:lnTo>
                  <a:lnTo>
                    <a:pt x="165" y="111"/>
                  </a:lnTo>
                  <a:lnTo>
                    <a:pt x="165" y="119"/>
                  </a:lnTo>
                  <a:lnTo>
                    <a:pt x="165" y="119"/>
                  </a:lnTo>
                  <a:lnTo>
                    <a:pt x="165" y="133"/>
                  </a:lnTo>
                  <a:lnTo>
                    <a:pt x="163" y="149"/>
                  </a:lnTo>
                  <a:lnTo>
                    <a:pt x="160" y="161"/>
                  </a:lnTo>
                  <a:lnTo>
                    <a:pt x="156" y="174"/>
                  </a:lnTo>
                  <a:lnTo>
                    <a:pt x="151" y="186"/>
                  </a:lnTo>
                  <a:lnTo>
                    <a:pt x="145" y="196"/>
                  </a:lnTo>
                  <a:lnTo>
                    <a:pt x="140" y="204"/>
                  </a:lnTo>
                  <a:lnTo>
                    <a:pt x="136" y="211"/>
                  </a:lnTo>
                  <a:lnTo>
                    <a:pt x="136" y="211"/>
                  </a:lnTo>
                  <a:lnTo>
                    <a:pt x="132" y="217"/>
                  </a:lnTo>
                  <a:lnTo>
                    <a:pt x="128" y="224"/>
                  </a:lnTo>
                  <a:lnTo>
                    <a:pt x="124" y="229"/>
                  </a:lnTo>
                  <a:lnTo>
                    <a:pt x="119" y="233"/>
                  </a:lnTo>
                  <a:lnTo>
                    <a:pt x="113" y="239"/>
                  </a:lnTo>
                  <a:lnTo>
                    <a:pt x="106" y="242"/>
                  </a:lnTo>
                  <a:lnTo>
                    <a:pt x="96" y="243"/>
                  </a:lnTo>
                  <a:lnTo>
                    <a:pt x="83" y="245"/>
                  </a:lnTo>
                  <a:lnTo>
                    <a:pt x="0" y="24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25"/>
            <p:cNvSpPr>
              <a:spLocks/>
            </p:cNvSpPr>
            <p:nvPr/>
          </p:nvSpPr>
          <p:spPr bwMode="auto">
            <a:xfrm>
              <a:off x="5107" y="38"/>
              <a:ext cx="47" cy="105"/>
            </a:xfrm>
            <a:custGeom>
              <a:avLst/>
              <a:gdLst>
                <a:gd name="T0" fmla="*/ 0 w 94"/>
                <a:gd name="T1" fmla="*/ 210 h 210"/>
                <a:gd name="T2" fmla="*/ 0 w 94"/>
                <a:gd name="T3" fmla="*/ 210 h 210"/>
                <a:gd name="T4" fmla="*/ 6 w 94"/>
                <a:gd name="T5" fmla="*/ 210 h 210"/>
                <a:gd name="T6" fmla="*/ 10 w 94"/>
                <a:gd name="T7" fmla="*/ 208 h 210"/>
                <a:gd name="T8" fmla="*/ 14 w 94"/>
                <a:gd name="T9" fmla="*/ 207 h 210"/>
                <a:gd name="T10" fmla="*/ 20 w 94"/>
                <a:gd name="T11" fmla="*/ 207 h 210"/>
                <a:gd name="T12" fmla="*/ 20 w 94"/>
                <a:gd name="T13" fmla="*/ 207 h 210"/>
                <a:gd name="T14" fmla="*/ 36 w 94"/>
                <a:gd name="T15" fmla="*/ 206 h 210"/>
                <a:gd name="T16" fmla="*/ 52 w 94"/>
                <a:gd name="T17" fmla="*/ 200 h 210"/>
                <a:gd name="T18" fmla="*/ 64 w 94"/>
                <a:gd name="T19" fmla="*/ 190 h 210"/>
                <a:gd name="T20" fmla="*/ 75 w 94"/>
                <a:gd name="T21" fmla="*/ 178 h 210"/>
                <a:gd name="T22" fmla="*/ 83 w 94"/>
                <a:gd name="T23" fmla="*/ 163 h 210"/>
                <a:gd name="T24" fmla="*/ 89 w 94"/>
                <a:gd name="T25" fmla="*/ 144 h 210"/>
                <a:gd name="T26" fmla="*/ 93 w 94"/>
                <a:gd name="T27" fmla="*/ 125 h 210"/>
                <a:gd name="T28" fmla="*/ 94 w 94"/>
                <a:gd name="T29" fmla="*/ 104 h 210"/>
                <a:gd name="T30" fmla="*/ 94 w 94"/>
                <a:gd name="T31" fmla="*/ 104 h 210"/>
                <a:gd name="T32" fmla="*/ 93 w 94"/>
                <a:gd name="T33" fmla="*/ 83 h 210"/>
                <a:gd name="T34" fmla="*/ 90 w 94"/>
                <a:gd name="T35" fmla="*/ 62 h 210"/>
                <a:gd name="T36" fmla="*/ 84 w 94"/>
                <a:gd name="T37" fmla="*/ 46 h 210"/>
                <a:gd name="T38" fmla="*/ 76 w 94"/>
                <a:gd name="T39" fmla="*/ 29 h 210"/>
                <a:gd name="T40" fmla="*/ 65 w 94"/>
                <a:gd name="T41" fmla="*/ 17 h 210"/>
                <a:gd name="T42" fmla="*/ 52 w 94"/>
                <a:gd name="T43" fmla="*/ 7 h 210"/>
                <a:gd name="T44" fmla="*/ 36 w 94"/>
                <a:gd name="T45" fmla="*/ 1 h 210"/>
                <a:gd name="T46" fmla="*/ 19 w 94"/>
                <a:gd name="T47" fmla="*/ 0 h 210"/>
                <a:gd name="T48" fmla="*/ 0 w 94"/>
                <a:gd name="T49" fmla="*/ 1 h 210"/>
                <a:gd name="T50" fmla="*/ 0 w 94"/>
                <a:gd name="T5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210">
                  <a:moveTo>
                    <a:pt x="0" y="210"/>
                  </a:moveTo>
                  <a:lnTo>
                    <a:pt x="0" y="210"/>
                  </a:lnTo>
                  <a:lnTo>
                    <a:pt x="6" y="210"/>
                  </a:lnTo>
                  <a:lnTo>
                    <a:pt x="10" y="208"/>
                  </a:lnTo>
                  <a:lnTo>
                    <a:pt x="14" y="207"/>
                  </a:lnTo>
                  <a:lnTo>
                    <a:pt x="20" y="207"/>
                  </a:lnTo>
                  <a:lnTo>
                    <a:pt x="20" y="207"/>
                  </a:lnTo>
                  <a:lnTo>
                    <a:pt x="36" y="206"/>
                  </a:lnTo>
                  <a:lnTo>
                    <a:pt x="52" y="200"/>
                  </a:lnTo>
                  <a:lnTo>
                    <a:pt x="64" y="190"/>
                  </a:lnTo>
                  <a:lnTo>
                    <a:pt x="75" y="178"/>
                  </a:lnTo>
                  <a:lnTo>
                    <a:pt x="83" y="163"/>
                  </a:lnTo>
                  <a:lnTo>
                    <a:pt x="89" y="144"/>
                  </a:lnTo>
                  <a:lnTo>
                    <a:pt x="93" y="125"/>
                  </a:lnTo>
                  <a:lnTo>
                    <a:pt x="94" y="104"/>
                  </a:lnTo>
                  <a:lnTo>
                    <a:pt x="94" y="104"/>
                  </a:lnTo>
                  <a:lnTo>
                    <a:pt x="93" y="83"/>
                  </a:lnTo>
                  <a:lnTo>
                    <a:pt x="90" y="62"/>
                  </a:lnTo>
                  <a:lnTo>
                    <a:pt x="84" y="46"/>
                  </a:lnTo>
                  <a:lnTo>
                    <a:pt x="76" y="29"/>
                  </a:lnTo>
                  <a:lnTo>
                    <a:pt x="65" y="17"/>
                  </a:lnTo>
                  <a:lnTo>
                    <a:pt x="52" y="7"/>
                  </a:lnTo>
                  <a:lnTo>
                    <a:pt x="36" y="1"/>
                  </a:lnTo>
                  <a:lnTo>
                    <a:pt x="19" y="0"/>
                  </a:lnTo>
                  <a:lnTo>
                    <a:pt x="0" y="1"/>
                  </a:lnTo>
                  <a:lnTo>
                    <a:pt x="0" y="210"/>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126"/>
            <p:cNvSpPr>
              <a:spLocks noEditPoints="1"/>
            </p:cNvSpPr>
            <p:nvPr/>
          </p:nvSpPr>
          <p:spPr bwMode="auto">
            <a:xfrm>
              <a:off x="5164" y="28"/>
              <a:ext cx="82" cy="124"/>
            </a:xfrm>
            <a:custGeom>
              <a:avLst/>
              <a:gdLst>
                <a:gd name="T0" fmla="*/ 105 w 163"/>
                <a:gd name="T1" fmla="*/ 181 h 249"/>
                <a:gd name="T2" fmla="*/ 43 w 163"/>
                <a:gd name="T3" fmla="*/ 181 h 249"/>
                <a:gd name="T4" fmla="*/ 41 w 163"/>
                <a:gd name="T5" fmla="*/ 189 h 249"/>
                <a:gd name="T6" fmla="*/ 38 w 163"/>
                <a:gd name="T7" fmla="*/ 197 h 249"/>
                <a:gd name="T8" fmla="*/ 36 w 163"/>
                <a:gd name="T9" fmla="*/ 206 h 249"/>
                <a:gd name="T10" fmla="*/ 34 w 163"/>
                <a:gd name="T11" fmla="*/ 213 h 249"/>
                <a:gd name="T12" fmla="*/ 32 w 163"/>
                <a:gd name="T13" fmla="*/ 221 h 249"/>
                <a:gd name="T14" fmla="*/ 30 w 163"/>
                <a:gd name="T15" fmla="*/ 228 h 249"/>
                <a:gd name="T16" fmla="*/ 28 w 163"/>
                <a:gd name="T17" fmla="*/ 235 h 249"/>
                <a:gd name="T18" fmla="*/ 26 w 163"/>
                <a:gd name="T19" fmla="*/ 241 h 249"/>
                <a:gd name="T20" fmla="*/ 27 w 163"/>
                <a:gd name="T21" fmla="*/ 242 h 249"/>
                <a:gd name="T22" fmla="*/ 28 w 163"/>
                <a:gd name="T23" fmla="*/ 243 h 249"/>
                <a:gd name="T24" fmla="*/ 31 w 163"/>
                <a:gd name="T25" fmla="*/ 246 h 249"/>
                <a:gd name="T26" fmla="*/ 33 w 163"/>
                <a:gd name="T27" fmla="*/ 248 h 249"/>
                <a:gd name="T28" fmla="*/ 0 w 163"/>
                <a:gd name="T29" fmla="*/ 248 h 249"/>
                <a:gd name="T30" fmla="*/ 3 w 163"/>
                <a:gd name="T31" fmla="*/ 246 h 249"/>
                <a:gd name="T32" fmla="*/ 6 w 163"/>
                <a:gd name="T33" fmla="*/ 245 h 249"/>
                <a:gd name="T34" fmla="*/ 7 w 163"/>
                <a:gd name="T35" fmla="*/ 242 h 249"/>
                <a:gd name="T36" fmla="*/ 9 w 163"/>
                <a:gd name="T37" fmla="*/ 239 h 249"/>
                <a:gd name="T38" fmla="*/ 22 w 163"/>
                <a:gd name="T39" fmla="*/ 197 h 249"/>
                <a:gd name="T40" fmla="*/ 83 w 163"/>
                <a:gd name="T41" fmla="*/ 0 h 249"/>
                <a:gd name="T42" fmla="*/ 149 w 163"/>
                <a:gd name="T43" fmla="*/ 228 h 249"/>
                <a:gd name="T44" fmla="*/ 150 w 163"/>
                <a:gd name="T45" fmla="*/ 229 h 249"/>
                <a:gd name="T46" fmla="*/ 152 w 163"/>
                <a:gd name="T47" fmla="*/ 234 h 249"/>
                <a:gd name="T48" fmla="*/ 154 w 163"/>
                <a:gd name="T49" fmla="*/ 238 h 249"/>
                <a:gd name="T50" fmla="*/ 157 w 163"/>
                <a:gd name="T51" fmla="*/ 242 h 249"/>
                <a:gd name="T52" fmla="*/ 163 w 163"/>
                <a:gd name="T53" fmla="*/ 248 h 249"/>
                <a:gd name="T54" fmla="*/ 117 w 163"/>
                <a:gd name="T55" fmla="*/ 249 h 249"/>
                <a:gd name="T56" fmla="*/ 118 w 163"/>
                <a:gd name="T57" fmla="*/ 248 h 249"/>
                <a:gd name="T58" fmla="*/ 120 w 163"/>
                <a:gd name="T59" fmla="*/ 245 h 249"/>
                <a:gd name="T60" fmla="*/ 122 w 163"/>
                <a:gd name="T61" fmla="*/ 243 h 249"/>
                <a:gd name="T62" fmla="*/ 123 w 163"/>
                <a:gd name="T63" fmla="*/ 242 h 249"/>
                <a:gd name="T64" fmla="*/ 105 w 163"/>
                <a:gd name="T65" fmla="*/ 181 h 249"/>
                <a:gd name="T66" fmla="*/ 101 w 163"/>
                <a:gd name="T67" fmla="*/ 156 h 249"/>
                <a:gd name="T68" fmla="*/ 74 w 163"/>
                <a:gd name="T69" fmla="*/ 68 h 249"/>
                <a:gd name="T70" fmla="*/ 48 w 163"/>
                <a:gd name="T71" fmla="*/ 157 h 249"/>
                <a:gd name="T72" fmla="*/ 101 w 163"/>
                <a:gd name="T73" fmla="*/ 15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3" h="249">
                  <a:moveTo>
                    <a:pt x="105" y="181"/>
                  </a:moveTo>
                  <a:lnTo>
                    <a:pt x="43" y="181"/>
                  </a:lnTo>
                  <a:lnTo>
                    <a:pt x="41" y="189"/>
                  </a:lnTo>
                  <a:lnTo>
                    <a:pt x="38" y="197"/>
                  </a:lnTo>
                  <a:lnTo>
                    <a:pt x="36" y="206"/>
                  </a:lnTo>
                  <a:lnTo>
                    <a:pt x="34" y="213"/>
                  </a:lnTo>
                  <a:lnTo>
                    <a:pt x="32" y="221"/>
                  </a:lnTo>
                  <a:lnTo>
                    <a:pt x="30" y="228"/>
                  </a:lnTo>
                  <a:lnTo>
                    <a:pt x="28" y="235"/>
                  </a:lnTo>
                  <a:lnTo>
                    <a:pt x="26" y="241"/>
                  </a:lnTo>
                  <a:lnTo>
                    <a:pt x="27" y="242"/>
                  </a:lnTo>
                  <a:lnTo>
                    <a:pt x="28" y="243"/>
                  </a:lnTo>
                  <a:lnTo>
                    <a:pt x="31" y="246"/>
                  </a:lnTo>
                  <a:lnTo>
                    <a:pt x="33" y="248"/>
                  </a:lnTo>
                  <a:lnTo>
                    <a:pt x="0" y="248"/>
                  </a:lnTo>
                  <a:lnTo>
                    <a:pt x="3" y="246"/>
                  </a:lnTo>
                  <a:lnTo>
                    <a:pt x="6" y="245"/>
                  </a:lnTo>
                  <a:lnTo>
                    <a:pt x="7" y="242"/>
                  </a:lnTo>
                  <a:lnTo>
                    <a:pt x="9" y="239"/>
                  </a:lnTo>
                  <a:lnTo>
                    <a:pt x="22" y="197"/>
                  </a:lnTo>
                  <a:lnTo>
                    <a:pt x="83" y="0"/>
                  </a:lnTo>
                  <a:lnTo>
                    <a:pt x="149" y="228"/>
                  </a:lnTo>
                  <a:lnTo>
                    <a:pt x="150" y="229"/>
                  </a:lnTo>
                  <a:lnTo>
                    <a:pt x="152" y="234"/>
                  </a:lnTo>
                  <a:lnTo>
                    <a:pt x="154" y="238"/>
                  </a:lnTo>
                  <a:lnTo>
                    <a:pt x="157" y="242"/>
                  </a:lnTo>
                  <a:lnTo>
                    <a:pt x="163" y="248"/>
                  </a:lnTo>
                  <a:lnTo>
                    <a:pt x="117" y="249"/>
                  </a:lnTo>
                  <a:lnTo>
                    <a:pt x="118" y="248"/>
                  </a:lnTo>
                  <a:lnTo>
                    <a:pt x="120" y="245"/>
                  </a:lnTo>
                  <a:lnTo>
                    <a:pt x="122" y="243"/>
                  </a:lnTo>
                  <a:lnTo>
                    <a:pt x="123" y="242"/>
                  </a:lnTo>
                  <a:lnTo>
                    <a:pt x="105" y="181"/>
                  </a:lnTo>
                  <a:close/>
                  <a:moveTo>
                    <a:pt x="101" y="156"/>
                  </a:moveTo>
                  <a:lnTo>
                    <a:pt x="74" y="68"/>
                  </a:lnTo>
                  <a:lnTo>
                    <a:pt x="48" y="157"/>
                  </a:lnTo>
                  <a:lnTo>
                    <a:pt x="101" y="156"/>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127"/>
            <p:cNvSpPr>
              <a:spLocks/>
            </p:cNvSpPr>
            <p:nvPr/>
          </p:nvSpPr>
          <p:spPr bwMode="auto">
            <a:xfrm>
              <a:off x="5164" y="28"/>
              <a:ext cx="82" cy="124"/>
            </a:xfrm>
            <a:custGeom>
              <a:avLst/>
              <a:gdLst>
                <a:gd name="T0" fmla="*/ 105 w 163"/>
                <a:gd name="T1" fmla="*/ 181 h 249"/>
                <a:gd name="T2" fmla="*/ 43 w 163"/>
                <a:gd name="T3" fmla="*/ 181 h 249"/>
                <a:gd name="T4" fmla="*/ 43 w 163"/>
                <a:gd name="T5" fmla="*/ 181 h 249"/>
                <a:gd name="T6" fmla="*/ 41 w 163"/>
                <a:gd name="T7" fmla="*/ 189 h 249"/>
                <a:gd name="T8" fmla="*/ 38 w 163"/>
                <a:gd name="T9" fmla="*/ 197 h 249"/>
                <a:gd name="T10" fmla="*/ 36 w 163"/>
                <a:gd name="T11" fmla="*/ 206 h 249"/>
                <a:gd name="T12" fmla="*/ 34 w 163"/>
                <a:gd name="T13" fmla="*/ 213 h 249"/>
                <a:gd name="T14" fmla="*/ 32 w 163"/>
                <a:gd name="T15" fmla="*/ 221 h 249"/>
                <a:gd name="T16" fmla="*/ 30 w 163"/>
                <a:gd name="T17" fmla="*/ 228 h 249"/>
                <a:gd name="T18" fmla="*/ 28 w 163"/>
                <a:gd name="T19" fmla="*/ 235 h 249"/>
                <a:gd name="T20" fmla="*/ 26 w 163"/>
                <a:gd name="T21" fmla="*/ 241 h 249"/>
                <a:gd name="T22" fmla="*/ 26 w 163"/>
                <a:gd name="T23" fmla="*/ 241 h 249"/>
                <a:gd name="T24" fmla="*/ 27 w 163"/>
                <a:gd name="T25" fmla="*/ 242 h 249"/>
                <a:gd name="T26" fmla="*/ 28 w 163"/>
                <a:gd name="T27" fmla="*/ 243 h 249"/>
                <a:gd name="T28" fmla="*/ 31 w 163"/>
                <a:gd name="T29" fmla="*/ 246 h 249"/>
                <a:gd name="T30" fmla="*/ 33 w 163"/>
                <a:gd name="T31" fmla="*/ 248 h 249"/>
                <a:gd name="T32" fmla="*/ 0 w 163"/>
                <a:gd name="T33" fmla="*/ 248 h 249"/>
                <a:gd name="T34" fmla="*/ 0 w 163"/>
                <a:gd name="T35" fmla="*/ 248 h 249"/>
                <a:gd name="T36" fmla="*/ 3 w 163"/>
                <a:gd name="T37" fmla="*/ 246 h 249"/>
                <a:gd name="T38" fmla="*/ 6 w 163"/>
                <a:gd name="T39" fmla="*/ 245 h 249"/>
                <a:gd name="T40" fmla="*/ 7 w 163"/>
                <a:gd name="T41" fmla="*/ 242 h 249"/>
                <a:gd name="T42" fmla="*/ 9 w 163"/>
                <a:gd name="T43" fmla="*/ 239 h 249"/>
                <a:gd name="T44" fmla="*/ 22 w 163"/>
                <a:gd name="T45" fmla="*/ 197 h 249"/>
                <a:gd name="T46" fmla="*/ 83 w 163"/>
                <a:gd name="T47" fmla="*/ 0 h 249"/>
                <a:gd name="T48" fmla="*/ 149 w 163"/>
                <a:gd name="T49" fmla="*/ 228 h 249"/>
                <a:gd name="T50" fmla="*/ 149 w 163"/>
                <a:gd name="T51" fmla="*/ 228 h 249"/>
                <a:gd name="T52" fmla="*/ 150 w 163"/>
                <a:gd name="T53" fmla="*/ 229 h 249"/>
                <a:gd name="T54" fmla="*/ 152 w 163"/>
                <a:gd name="T55" fmla="*/ 234 h 249"/>
                <a:gd name="T56" fmla="*/ 154 w 163"/>
                <a:gd name="T57" fmla="*/ 238 h 249"/>
                <a:gd name="T58" fmla="*/ 157 w 163"/>
                <a:gd name="T59" fmla="*/ 242 h 249"/>
                <a:gd name="T60" fmla="*/ 163 w 163"/>
                <a:gd name="T61" fmla="*/ 248 h 249"/>
                <a:gd name="T62" fmla="*/ 117 w 163"/>
                <a:gd name="T63" fmla="*/ 249 h 249"/>
                <a:gd name="T64" fmla="*/ 117 w 163"/>
                <a:gd name="T65" fmla="*/ 249 h 249"/>
                <a:gd name="T66" fmla="*/ 118 w 163"/>
                <a:gd name="T67" fmla="*/ 248 h 249"/>
                <a:gd name="T68" fmla="*/ 120 w 163"/>
                <a:gd name="T69" fmla="*/ 245 h 249"/>
                <a:gd name="T70" fmla="*/ 122 w 163"/>
                <a:gd name="T71" fmla="*/ 243 h 249"/>
                <a:gd name="T72" fmla="*/ 123 w 163"/>
                <a:gd name="T73" fmla="*/ 242 h 249"/>
                <a:gd name="T74" fmla="*/ 105 w 163"/>
                <a:gd name="T75" fmla="*/ 1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49">
                  <a:moveTo>
                    <a:pt x="105" y="181"/>
                  </a:moveTo>
                  <a:lnTo>
                    <a:pt x="43" y="181"/>
                  </a:lnTo>
                  <a:lnTo>
                    <a:pt x="43" y="181"/>
                  </a:lnTo>
                  <a:lnTo>
                    <a:pt x="41" y="189"/>
                  </a:lnTo>
                  <a:lnTo>
                    <a:pt x="38" y="197"/>
                  </a:lnTo>
                  <a:lnTo>
                    <a:pt x="36" y="206"/>
                  </a:lnTo>
                  <a:lnTo>
                    <a:pt x="34" y="213"/>
                  </a:lnTo>
                  <a:lnTo>
                    <a:pt x="32" y="221"/>
                  </a:lnTo>
                  <a:lnTo>
                    <a:pt x="30" y="228"/>
                  </a:lnTo>
                  <a:lnTo>
                    <a:pt x="28" y="235"/>
                  </a:lnTo>
                  <a:lnTo>
                    <a:pt x="26" y="241"/>
                  </a:lnTo>
                  <a:lnTo>
                    <a:pt x="26" y="241"/>
                  </a:lnTo>
                  <a:lnTo>
                    <a:pt x="27" y="242"/>
                  </a:lnTo>
                  <a:lnTo>
                    <a:pt x="28" y="243"/>
                  </a:lnTo>
                  <a:lnTo>
                    <a:pt x="31" y="246"/>
                  </a:lnTo>
                  <a:lnTo>
                    <a:pt x="33" y="248"/>
                  </a:lnTo>
                  <a:lnTo>
                    <a:pt x="0" y="248"/>
                  </a:lnTo>
                  <a:lnTo>
                    <a:pt x="0" y="248"/>
                  </a:lnTo>
                  <a:lnTo>
                    <a:pt x="3" y="246"/>
                  </a:lnTo>
                  <a:lnTo>
                    <a:pt x="6" y="245"/>
                  </a:lnTo>
                  <a:lnTo>
                    <a:pt x="7" y="242"/>
                  </a:lnTo>
                  <a:lnTo>
                    <a:pt x="9" y="239"/>
                  </a:lnTo>
                  <a:lnTo>
                    <a:pt x="22" y="197"/>
                  </a:lnTo>
                  <a:lnTo>
                    <a:pt x="83" y="0"/>
                  </a:lnTo>
                  <a:lnTo>
                    <a:pt x="149" y="228"/>
                  </a:lnTo>
                  <a:lnTo>
                    <a:pt x="149" y="228"/>
                  </a:lnTo>
                  <a:lnTo>
                    <a:pt x="150" y="229"/>
                  </a:lnTo>
                  <a:lnTo>
                    <a:pt x="152" y="234"/>
                  </a:lnTo>
                  <a:lnTo>
                    <a:pt x="154" y="238"/>
                  </a:lnTo>
                  <a:lnTo>
                    <a:pt x="157" y="242"/>
                  </a:lnTo>
                  <a:lnTo>
                    <a:pt x="163" y="248"/>
                  </a:lnTo>
                  <a:lnTo>
                    <a:pt x="117" y="249"/>
                  </a:lnTo>
                  <a:lnTo>
                    <a:pt x="117" y="249"/>
                  </a:lnTo>
                  <a:lnTo>
                    <a:pt x="118" y="248"/>
                  </a:lnTo>
                  <a:lnTo>
                    <a:pt x="120" y="245"/>
                  </a:lnTo>
                  <a:lnTo>
                    <a:pt x="122" y="243"/>
                  </a:lnTo>
                  <a:lnTo>
                    <a:pt x="123" y="242"/>
                  </a:lnTo>
                  <a:lnTo>
                    <a:pt x="105" y="181"/>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128"/>
            <p:cNvSpPr>
              <a:spLocks/>
            </p:cNvSpPr>
            <p:nvPr/>
          </p:nvSpPr>
          <p:spPr bwMode="auto">
            <a:xfrm>
              <a:off x="5188" y="62"/>
              <a:ext cx="27" cy="45"/>
            </a:xfrm>
            <a:custGeom>
              <a:avLst/>
              <a:gdLst>
                <a:gd name="T0" fmla="*/ 53 w 53"/>
                <a:gd name="T1" fmla="*/ 88 h 89"/>
                <a:gd name="T2" fmla="*/ 26 w 53"/>
                <a:gd name="T3" fmla="*/ 0 h 89"/>
                <a:gd name="T4" fmla="*/ 0 w 53"/>
                <a:gd name="T5" fmla="*/ 89 h 89"/>
                <a:gd name="T6" fmla="*/ 53 w 53"/>
                <a:gd name="T7" fmla="*/ 88 h 89"/>
              </a:gdLst>
              <a:ahLst/>
              <a:cxnLst>
                <a:cxn ang="0">
                  <a:pos x="T0" y="T1"/>
                </a:cxn>
                <a:cxn ang="0">
                  <a:pos x="T2" y="T3"/>
                </a:cxn>
                <a:cxn ang="0">
                  <a:pos x="T4" y="T5"/>
                </a:cxn>
                <a:cxn ang="0">
                  <a:pos x="T6" y="T7"/>
                </a:cxn>
              </a:cxnLst>
              <a:rect l="0" t="0" r="r" b="b"/>
              <a:pathLst>
                <a:path w="53" h="89">
                  <a:moveTo>
                    <a:pt x="53" y="88"/>
                  </a:moveTo>
                  <a:lnTo>
                    <a:pt x="26" y="0"/>
                  </a:lnTo>
                  <a:lnTo>
                    <a:pt x="0" y="89"/>
                  </a:lnTo>
                  <a:lnTo>
                    <a:pt x="53" y="88"/>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129"/>
            <p:cNvSpPr>
              <a:spLocks/>
            </p:cNvSpPr>
            <p:nvPr/>
          </p:nvSpPr>
          <p:spPr bwMode="auto">
            <a:xfrm>
              <a:off x="5026" y="29"/>
              <a:ext cx="53" cy="124"/>
            </a:xfrm>
            <a:custGeom>
              <a:avLst/>
              <a:gdLst>
                <a:gd name="T0" fmla="*/ 85 w 107"/>
                <a:gd name="T1" fmla="*/ 37 h 247"/>
                <a:gd name="T2" fmla="*/ 64 w 107"/>
                <a:gd name="T3" fmla="*/ 19 h 247"/>
                <a:gd name="T4" fmla="*/ 49 w 107"/>
                <a:gd name="T5" fmla="*/ 16 h 247"/>
                <a:gd name="T6" fmla="*/ 35 w 107"/>
                <a:gd name="T7" fmla="*/ 22 h 247"/>
                <a:gd name="T8" fmla="*/ 27 w 107"/>
                <a:gd name="T9" fmla="*/ 36 h 247"/>
                <a:gd name="T10" fmla="*/ 26 w 107"/>
                <a:gd name="T11" fmla="*/ 55 h 247"/>
                <a:gd name="T12" fmla="*/ 29 w 107"/>
                <a:gd name="T13" fmla="*/ 68 h 247"/>
                <a:gd name="T14" fmla="*/ 37 w 107"/>
                <a:gd name="T15" fmla="*/ 76 h 247"/>
                <a:gd name="T16" fmla="*/ 55 w 107"/>
                <a:gd name="T17" fmla="*/ 90 h 247"/>
                <a:gd name="T18" fmla="*/ 70 w 107"/>
                <a:gd name="T19" fmla="*/ 101 h 247"/>
                <a:gd name="T20" fmla="*/ 85 w 107"/>
                <a:gd name="T21" fmla="*/ 112 h 247"/>
                <a:gd name="T22" fmla="*/ 96 w 107"/>
                <a:gd name="T23" fmla="*/ 122 h 247"/>
                <a:gd name="T24" fmla="*/ 103 w 107"/>
                <a:gd name="T25" fmla="*/ 136 h 247"/>
                <a:gd name="T26" fmla="*/ 107 w 107"/>
                <a:gd name="T27" fmla="*/ 156 h 247"/>
                <a:gd name="T28" fmla="*/ 107 w 107"/>
                <a:gd name="T29" fmla="*/ 179 h 247"/>
                <a:gd name="T30" fmla="*/ 104 w 107"/>
                <a:gd name="T31" fmla="*/ 200 h 247"/>
                <a:gd name="T32" fmla="*/ 97 w 107"/>
                <a:gd name="T33" fmla="*/ 217 h 247"/>
                <a:gd name="T34" fmla="*/ 90 w 107"/>
                <a:gd name="T35" fmla="*/ 226 h 247"/>
                <a:gd name="T36" fmla="*/ 78 w 107"/>
                <a:gd name="T37" fmla="*/ 239 h 247"/>
                <a:gd name="T38" fmla="*/ 61 w 107"/>
                <a:gd name="T39" fmla="*/ 247 h 247"/>
                <a:gd name="T40" fmla="*/ 42 w 107"/>
                <a:gd name="T41" fmla="*/ 247 h 247"/>
                <a:gd name="T42" fmla="*/ 26 w 107"/>
                <a:gd name="T43" fmla="*/ 247 h 247"/>
                <a:gd name="T44" fmla="*/ 11 w 107"/>
                <a:gd name="T45" fmla="*/ 240 h 247"/>
                <a:gd name="T46" fmla="*/ 0 w 107"/>
                <a:gd name="T47" fmla="*/ 229 h 247"/>
                <a:gd name="T48" fmla="*/ 0 w 107"/>
                <a:gd name="T49" fmla="*/ 211 h 247"/>
                <a:gd name="T50" fmla="*/ 0 w 107"/>
                <a:gd name="T51" fmla="*/ 182 h 247"/>
                <a:gd name="T52" fmla="*/ 9 w 107"/>
                <a:gd name="T53" fmla="*/ 204 h 247"/>
                <a:gd name="T54" fmla="*/ 20 w 107"/>
                <a:gd name="T55" fmla="*/ 217 h 247"/>
                <a:gd name="T56" fmla="*/ 35 w 107"/>
                <a:gd name="T57" fmla="*/ 224 h 247"/>
                <a:gd name="T58" fmla="*/ 50 w 107"/>
                <a:gd name="T59" fmla="*/ 228 h 247"/>
                <a:gd name="T60" fmla="*/ 67 w 107"/>
                <a:gd name="T61" fmla="*/ 217 h 247"/>
                <a:gd name="T62" fmla="*/ 78 w 107"/>
                <a:gd name="T63" fmla="*/ 197 h 247"/>
                <a:gd name="T64" fmla="*/ 73 w 107"/>
                <a:gd name="T65" fmla="*/ 164 h 247"/>
                <a:gd name="T66" fmla="*/ 47 w 107"/>
                <a:gd name="T67" fmla="*/ 140 h 247"/>
                <a:gd name="T68" fmla="*/ 33 w 107"/>
                <a:gd name="T69" fmla="*/ 131 h 247"/>
                <a:gd name="T70" fmla="*/ 20 w 107"/>
                <a:gd name="T71" fmla="*/ 119 h 247"/>
                <a:gd name="T72" fmla="*/ 13 w 107"/>
                <a:gd name="T73" fmla="*/ 111 h 247"/>
                <a:gd name="T74" fmla="*/ 2 w 107"/>
                <a:gd name="T75" fmla="*/ 92 h 247"/>
                <a:gd name="T76" fmla="*/ 0 w 107"/>
                <a:gd name="T77" fmla="*/ 69 h 247"/>
                <a:gd name="T78" fmla="*/ 1 w 107"/>
                <a:gd name="T79" fmla="*/ 50 h 247"/>
                <a:gd name="T80" fmla="*/ 7 w 107"/>
                <a:gd name="T81" fmla="*/ 32 h 247"/>
                <a:gd name="T82" fmla="*/ 14 w 107"/>
                <a:gd name="T83" fmla="*/ 18 h 247"/>
                <a:gd name="T84" fmla="*/ 25 w 107"/>
                <a:gd name="T85" fmla="*/ 7 h 247"/>
                <a:gd name="T86" fmla="*/ 39 w 107"/>
                <a:gd name="T87" fmla="*/ 1 h 247"/>
                <a:gd name="T88" fmla="*/ 55 w 107"/>
                <a:gd name="T89" fmla="*/ 0 h 247"/>
                <a:gd name="T90" fmla="*/ 72 w 107"/>
                <a:gd name="T91" fmla="*/ 3 h 247"/>
                <a:gd name="T92" fmla="*/ 88 w 107"/>
                <a:gd name="T93"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247">
                  <a:moveTo>
                    <a:pt x="93" y="55"/>
                  </a:moveTo>
                  <a:lnTo>
                    <a:pt x="89" y="47"/>
                  </a:lnTo>
                  <a:lnTo>
                    <a:pt x="85" y="37"/>
                  </a:lnTo>
                  <a:lnTo>
                    <a:pt x="79" y="28"/>
                  </a:lnTo>
                  <a:lnTo>
                    <a:pt x="68" y="21"/>
                  </a:lnTo>
                  <a:lnTo>
                    <a:pt x="64" y="19"/>
                  </a:lnTo>
                  <a:lnTo>
                    <a:pt x="59" y="18"/>
                  </a:lnTo>
                  <a:lnTo>
                    <a:pt x="54" y="16"/>
                  </a:lnTo>
                  <a:lnTo>
                    <a:pt x="49" y="16"/>
                  </a:lnTo>
                  <a:lnTo>
                    <a:pt x="44" y="18"/>
                  </a:lnTo>
                  <a:lnTo>
                    <a:pt x="39" y="19"/>
                  </a:lnTo>
                  <a:lnTo>
                    <a:pt x="35" y="22"/>
                  </a:lnTo>
                  <a:lnTo>
                    <a:pt x="31" y="26"/>
                  </a:lnTo>
                  <a:lnTo>
                    <a:pt x="29" y="30"/>
                  </a:lnTo>
                  <a:lnTo>
                    <a:pt x="27" y="36"/>
                  </a:lnTo>
                  <a:lnTo>
                    <a:pt x="26" y="42"/>
                  </a:lnTo>
                  <a:lnTo>
                    <a:pt x="25" y="50"/>
                  </a:lnTo>
                  <a:lnTo>
                    <a:pt x="26" y="55"/>
                  </a:lnTo>
                  <a:lnTo>
                    <a:pt x="27" y="61"/>
                  </a:lnTo>
                  <a:lnTo>
                    <a:pt x="28" y="67"/>
                  </a:lnTo>
                  <a:lnTo>
                    <a:pt x="29" y="68"/>
                  </a:lnTo>
                  <a:lnTo>
                    <a:pt x="30" y="71"/>
                  </a:lnTo>
                  <a:lnTo>
                    <a:pt x="33" y="73"/>
                  </a:lnTo>
                  <a:lnTo>
                    <a:pt x="37" y="76"/>
                  </a:lnTo>
                  <a:lnTo>
                    <a:pt x="43" y="80"/>
                  </a:lnTo>
                  <a:lnTo>
                    <a:pt x="49" y="86"/>
                  </a:lnTo>
                  <a:lnTo>
                    <a:pt x="55" y="90"/>
                  </a:lnTo>
                  <a:lnTo>
                    <a:pt x="61" y="94"/>
                  </a:lnTo>
                  <a:lnTo>
                    <a:pt x="66" y="99"/>
                  </a:lnTo>
                  <a:lnTo>
                    <a:pt x="70" y="101"/>
                  </a:lnTo>
                  <a:lnTo>
                    <a:pt x="76" y="105"/>
                  </a:lnTo>
                  <a:lnTo>
                    <a:pt x="81" y="110"/>
                  </a:lnTo>
                  <a:lnTo>
                    <a:pt x="85" y="112"/>
                  </a:lnTo>
                  <a:lnTo>
                    <a:pt x="90" y="117"/>
                  </a:lnTo>
                  <a:lnTo>
                    <a:pt x="93" y="119"/>
                  </a:lnTo>
                  <a:lnTo>
                    <a:pt x="96" y="122"/>
                  </a:lnTo>
                  <a:lnTo>
                    <a:pt x="97" y="124"/>
                  </a:lnTo>
                  <a:lnTo>
                    <a:pt x="99" y="128"/>
                  </a:lnTo>
                  <a:lnTo>
                    <a:pt x="103" y="136"/>
                  </a:lnTo>
                  <a:lnTo>
                    <a:pt x="106" y="146"/>
                  </a:lnTo>
                  <a:lnTo>
                    <a:pt x="107" y="151"/>
                  </a:lnTo>
                  <a:lnTo>
                    <a:pt x="107" y="156"/>
                  </a:lnTo>
                  <a:lnTo>
                    <a:pt x="107" y="162"/>
                  </a:lnTo>
                  <a:lnTo>
                    <a:pt x="107" y="171"/>
                  </a:lnTo>
                  <a:lnTo>
                    <a:pt x="107" y="179"/>
                  </a:lnTo>
                  <a:lnTo>
                    <a:pt x="107" y="186"/>
                  </a:lnTo>
                  <a:lnTo>
                    <a:pt x="106" y="193"/>
                  </a:lnTo>
                  <a:lnTo>
                    <a:pt x="104" y="200"/>
                  </a:lnTo>
                  <a:lnTo>
                    <a:pt x="102" y="206"/>
                  </a:lnTo>
                  <a:lnTo>
                    <a:pt x="100" y="211"/>
                  </a:lnTo>
                  <a:lnTo>
                    <a:pt x="97" y="217"/>
                  </a:lnTo>
                  <a:lnTo>
                    <a:pt x="95" y="221"/>
                  </a:lnTo>
                  <a:lnTo>
                    <a:pt x="93" y="224"/>
                  </a:lnTo>
                  <a:lnTo>
                    <a:pt x="90" y="226"/>
                  </a:lnTo>
                  <a:lnTo>
                    <a:pt x="87" y="231"/>
                  </a:lnTo>
                  <a:lnTo>
                    <a:pt x="83" y="235"/>
                  </a:lnTo>
                  <a:lnTo>
                    <a:pt x="78" y="239"/>
                  </a:lnTo>
                  <a:lnTo>
                    <a:pt x="73" y="242"/>
                  </a:lnTo>
                  <a:lnTo>
                    <a:pt x="67" y="245"/>
                  </a:lnTo>
                  <a:lnTo>
                    <a:pt x="61" y="247"/>
                  </a:lnTo>
                  <a:lnTo>
                    <a:pt x="56" y="247"/>
                  </a:lnTo>
                  <a:lnTo>
                    <a:pt x="51" y="247"/>
                  </a:lnTo>
                  <a:lnTo>
                    <a:pt x="42" y="247"/>
                  </a:lnTo>
                  <a:lnTo>
                    <a:pt x="34" y="247"/>
                  </a:lnTo>
                  <a:lnTo>
                    <a:pt x="29" y="247"/>
                  </a:lnTo>
                  <a:lnTo>
                    <a:pt x="26" y="247"/>
                  </a:lnTo>
                  <a:lnTo>
                    <a:pt x="21" y="246"/>
                  </a:lnTo>
                  <a:lnTo>
                    <a:pt x="16" y="243"/>
                  </a:lnTo>
                  <a:lnTo>
                    <a:pt x="11" y="240"/>
                  </a:lnTo>
                  <a:lnTo>
                    <a:pt x="0" y="232"/>
                  </a:lnTo>
                  <a:lnTo>
                    <a:pt x="0" y="231"/>
                  </a:lnTo>
                  <a:lnTo>
                    <a:pt x="0" y="229"/>
                  </a:lnTo>
                  <a:lnTo>
                    <a:pt x="0" y="225"/>
                  </a:lnTo>
                  <a:lnTo>
                    <a:pt x="0" y="220"/>
                  </a:lnTo>
                  <a:lnTo>
                    <a:pt x="0" y="211"/>
                  </a:lnTo>
                  <a:lnTo>
                    <a:pt x="0" y="203"/>
                  </a:lnTo>
                  <a:lnTo>
                    <a:pt x="0" y="193"/>
                  </a:lnTo>
                  <a:lnTo>
                    <a:pt x="0" y="182"/>
                  </a:lnTo>
                  <a:lnTo>
                    <a:pt x="3" y="190"/>
                  </a:lnTo>
                  <a:lnTo>
                    <a:pt x="7" y="197"/>
                  </a:lnTo>
                  <a:lnTo>
                    <a:pt x="9" y="204"/>
                  </a:lnTo>
                  <a:lnTo>
                    <a:pt x="11" y="210"/>
                  </a:lnTo>
                  <a:lnTo>
                    <a:pt x="14" y="213"/>
                  </a:lnTo>
                  <a:lnTo>
                    <a:pt x="20" y="217"/>
                  </a:lnTo>
                  <a:lnTo>
                    <a:pt x="27" y="222"/>
                  </a:lnTo>
                  <a:lnTo>
                    <a:pt x="31" y="224"/>
                  </a:lnTo>
                  <a:lnTo>
                    <a:pt x="35" y="224"/>
                  </a:lnTo>
                  <a:lnTo>
                    <a:pt x="39" y="225"/>
                  </a:lnTo>
                  <a:lnTo>
                    <a:pt x="45" y="228"/>
                  </a:lnTo>
                  <a:lnTo>
                    <a:pt x="50" y="228"/>
                  </a:lnTo>
                  <a:lnTo>
                    <a:pt x="57" y="226"/>
                  </a:lnTo>
                  <a:lnTo>
                    <a:pt x="63" y="221"/>
                  </a:lnTo>
                  <a:lnTo>
                    <a:pt x="67" y="217"/>
                  </a:lnTo>
                  <a:lnTo>
                    <a:pt x="69" y="213"/>
                  </a:lnTo>
                  <a:lnTo>
                    <a:pt x="75" y="206"/>
                  </a:lnTo>
                  <a:lnTo>
                    <a:pt x="78" y="197"/>
                  </a:lnTo>
                  <a:lnTo>
                    <a:pt x="78" y="189"/>
                  </a:lnTo>
                  <a:lnTo>
                    <a:pt x="77" y="178"/>
                  </a:lnTo>
                  <a:lnTo>
                    <a:pt x="73" y="164"/>
                  </a:lnTo>
                  <a:lnTo>
                    <a:pt x="66" y="154"/>
                  </a:lnTo>
                  <a:lnTo>
                    <a:pt x="57" y="147"/>
                  </a:lnTo>
                  <a:lnTo>
                    <a:pt x="47" y="140"/>
                  </a:lnTo>
                  <a:lnTo>
                    <a:pt x="43" y="137"/>
                  </a:lnTo>
                  <a:lnTo>
                    <a:pt x="38" y="135"/>
                  </a:lnTo>
                  <a:lnTo>
                    <a:pt x="33" y="131"/>
                  </a:lnTo>
                  <a:lnTo>
                    <a:pt x="29" y="126"/>
                  </a:lnTo>
                  <a:lnTo>
                    <a:pt x="24" y="122"/>
                  </a:lnTo>
                  <a:lnTo>
                    <a:pt x="20" y="119"/>
                  </a:lnTo>
                  <a:lnTo>
                    <a:pt x="17" y="117"/>
                  </a:lnTo>
                  <a:lnTo>
                    <a:pt x="16" y="115"/>
                  </a:lnTo>
                  <a:lnTo>
                    <a:pt x="13" y="111"/>
                  </a:lnTo>
                  <a:lnTo>
                    <a:pt x="9" y="105"/>
                  </a:lnTo>
                  <a:lnTo>
                    <a:pt x="5" y="97"/>
                  </a:lnTo>
                  <a:lnTo>
                    <a:pt x="2" y="92"/>
                  </a:lnTo>
                  <a:lnTo>
                    <a:pt x="2" y="86"/>
                  </a:lnTo>
                  <a:lnTo>
                    <a:pt x="1" y="79"/>
                  </a:lnTo>
                  <a:lnTo>
                    <a:pt x="0" y="69"/>
                  </a:lnTo>
                  <a:lnTo>
                    <a:pt x="0" y="62"/>
                  </a:lnTo>
                  <a:lnTo>
                    <a:pt x="0" y="55"/>
                  </a:lnTo>
                  <a:lnTo>
                    <a:pt x="1" y="50"/>
                  </a:lnTo>
                  <a:lnTo>
                    <a:pt x="2" y="43"/>
                  </a:lnTo>
                  <a:lnTo>
                    <a:pt x="5" y="37"/>
                  </a:lnTo>
                  <a:lnTo>
                    <a:pt x="7" y="32"/>
                  </a:lnTo>
                  <a:lnTo>
                    <a:pt x="9" y="28"/>
                  </a:lnTo>
                  <a:lnTo>
                    <a:pt x="11" y="22"/>
                  </a:lnTo>
                  <a:lnTo>
                    <a:pt x="14" y="18"/>
                  </a:lnTo>
                  <a:lnTo>
                    <a:pt x="18" y="14"/>
                  </a:lnTo>
                  <a:lnTo>
                    <a:pt x="21" y="10"/>
                  </a:lnTo>
                  <a:lnTo>
                    <a:pt x="25" y="7"/>
                  </a:lnTo>
                  <a:lnTo>
                    <a:pt x="30" y="4"/>
                  </a:lnTo>
                  <a:lnTo>
                    <a:pt x="34" y="3"/>
                  </a:lnTo>
                  <a:lnTo>
                    <a:pt x="39" y="1"/>
                  </a:lnTo>
                  <a:lnTo>
                    <a:pt x="45" y="0"/>
                  </a:lnTo>
                  <a:lnTo>
                    <a:pt x="50" y="0"/>
                  </a:lnTo>
                  <a:lnTo>
                    <a:pt x="55" y="0"/>
                  </a:lnTo>
                  <a:lnTo>
                    <a:pt x="60" y="1"/>
                  </a:lnTo>
                  <a:lnTo>
                    <a:pt x="65" y="1"/>
                  </a:lnTo>
                  <a:lnTo>
                    <a:pt x="72" y="3"/>
                  </a:lnTo>
                  <a:lnTo>
                    <a:pt x="78" y="4"/>
                  </a:lnTo>
                  <a:lnTo>
                    <a:pt x="83" y="5"/>
                  </a:lnTo>
                  <a:lnTo>
                    <a:pt x="88" y="8"/>
                  </a:lnTo>
                  <a:lnTo>
                    <a:pt x="93" y="10"/>
                  </a:lnTo>
                  <a:lnTo>
                    <a:pt x="93" y="55"/>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130"/>
            <p:cNvSpPr>
              <a:spLocks/>
            </p:cNvSpPr>
            <p:nvPr/>
          </p:nvSpPr>
          <p:spPr bwMode="auto">
            <a:xfrm>
              <a:off x="5026" y="29"/>
              <a:ext cx="53" cy="124"/>
            </a:xfrm>
            <a:custGeom>
              <a:avLst/>
              <a:gdLst>
                <a:gd name="T0" fmla="*/ 89 w 107"/>
                <a:gd name="T1" fmla="*/ 47 h 247"/>
                <a:gd name="T2" fmla="*/ 68 w 107"/>
                <a:gd name="T3" fmla="*/ 21 h 247"/>
                <a:gd name="T4" fmla="*/ 59 w 107"/>
                <a:gd name="T5" fmla="*/ 18 h 247"/>
                <a:gd name="T6" fmla="*/ 44 w 107"/>
                <a:gd name="T7" fmla="*/ 18 h 247"/>
                <a:gd name="T8" fmla="*/ 31 w 107"/>
                <a:gd name="T9" fmla="*/ 26 h 247"/>
                <a:gd name="T10" fmla="*/ 27 w 107"/>
                <a:gd name="T11" fmla="*/ 36 h 247"/>
                <a:gd name="T12" fmla="*/ 25 w 107"/>
                <a:gd name="T13" fmla="*/ 50 h 247"/>
                <a:gd name="T14" fmla="*/ 28 w 107"/>
                <a:gd name="T15" fmla="*/ 67 h 247"/>
                <a:gd name="T16" fmla="*/ 30 w 107"/>
                <a:gd name="T17" fmla="*/ 71 h 247"/>
                <a:gd name="T18" fmla="*/ 43 w 107"/>
                <a:gd name="T19" fmla="*/ 80 h 247"/>
                <a:gd name="T20" fmla="*/ 61 w 107"/>
                <a:gd name="T21" fmla="*/ 94 h 247"/>
                <a:gd name="T22" fmla="*/ 70 w 107"/>
                <a:gd name="T23" fmla="*/ 101 h 247"/>
                <a:gd name="T24" fmla="*/ 85 w 107"/>
                <a:gd name="T25" fmla="*/ 112 h 247"/>
                <a:gd name="T26" fmla="*/ 96 w 107"/>
                <a:gd name="T27" fmla="*/ 122 h 247"/>
                <a:gd name="T28" fmla="*/ 99 w 107"/>
                <a:gd name="T29" fmla="*/ 128 h 247"/>
                <a:gd name="T30" fmla="*/ 107 w 107"/>
                <a:gd name="T31" fmla="*/ 151 h 247"/>
                <a:gd name="T32" fmla="*/ 107 w 107"/>
                <a:gd name="T33" fmla="*/ 162 h 247"/>
                <a:gd name="T34" fmla="*/ 107 w 107"/>
                <a:gd name="T35" fmla="*/ 179 h 247"/>
                <a:gd name="T36" fmla="*/ 104 w 107"/>
                <a:gd name="T37" fmla="*/ 200 h 247"/>
                <a:gd name="T38" fmla="*/ 97 w 107"/>
                <a:gd name="T39" fmla="*/ 217 h 247"/>
                <a:gd name="T40" fmla="*/ 93 w 107"/>
                <a:gd name="T41" fmla="*/ 224 h 247"/>
                <a:gd name="T42" fmla="*/ 83 w 107"/>
                <a:gd name="T43" fmla="*/ 235 h 247"/>
                <a:gd name="T44" fmla="*/ 67 w 107"/>
                <a:gd name="T45" fmla="*/ 245 h 247"/>
                <a:gd name="T46" fmla="*/ 56 w 107"/>
                <a:gd name="T47" fmla="*/ 247 h 247"/>
                <a:gd name="T48" fmla="*/ 34 w 107"/>
                <a:gd name="T49" fmla="*/ 247 h 247"/>
                <a:gd name="T50" fmla="*/ 26 w 107"/>
                <a:gd name="T51" fmla="*/ 247 h 247"/>
                <a:gd name="T52" fmla="*/ 11 w 107"/>
                <a:gd name="T53" fmla="*/ 240 h 247"/>
                <a:gd name="T54" fmla="*/ 0 w 107"/>
                <a:gd name="T55" fmla="*/ 231 h 247"/>
                <a:gd name="T56" fmla="*/ 0 w 107"/>
                <a:gd name="T57" fmla="*/ 220 h 247"/>
                <a:gd name="T58" fmla="*/ 0 w 107"/>
                <a:gd name="T59" fmla="*/ 193 h 247"/>
                <a:gd name="T60" fmla="*/ 3 w 107"/>
                <a:gd name="T61" fmla="*/ 190 h 247"/>
                <a:gd name="T62" fmla="*/ 11 w 107"/>
                <a:gd name="T63" fmla="*/ 210 h 247"/>
                <a:gd name="T64" fmla="*/ 20 w 107"/>
                <a:gd name="T65" fmla="*/ 217 h 247"/>
                <a:gd name="T66" fmla="*/ 31 w 107"/>
                <a:gd name="T67" fmla="*/ 224 h 247"/>
                <a:gd name="T68" fmla="*/ 45 w 107"/>
                <a:gd name="T69" fmla="*/ 228 h 247"/>
                <a:gd name="T70" fmla="*/ 57 w 107"/>
                <a:gd name="T71" fmla="*/ 226 h 247"/>
                <a:gd name="T72" fmla="*/ 69 w 107"/>
                <a:gd name="T73" fmla="*/ 213 h 247"/>
                <a:gd name="T74" fmla="*/ 78 w 107"/>
                <a:gd name="T75" fmla="*/ 197 h 247"/>
                <a:gd name="T76" fmla="*/ 77 w 107"/>
                <a:gd name="T77" fmla="*/ 178 h 247"/>
                <a:gd name="T78" fmla="*/ 57 w 107"/>
                <a:gd name="T79" fmla="*/ 147 h 247"/>
                <a:gd name="T80" fmla="*/ 43 w 107"/>
                <a:gd name="T81" fmla="*/ 137 h 247"/>
                <a:gd name="T82" fmla="*/ 29 w 107"/>
                <a:gd name="T83" fmla="*/ 126 h 247"/>
                <a:gd name="T84" fmla="*/ 17 w 107"/>
                <a:gd name="T85" fmla="*/ 117 h 247"/>
                <a:gd name="T86" fmla="*/ 13 w 107"/>
                <a:gd name="T87" fmla="*/ 111 h 247"/>
                <a:gd name="T88" fmla="*/ 2 w 107"/>
                <a:gd name="T89" fmla="*/ 92 h 247"/>
                <a:gd name="T90" fmla="*/ 1 w 107"/>
                <a:gd name="T91" fmla="*/ 79 h 247"/>
                <a:gd name="T92" fmla="*/ 0 w 107"/>
                <a:gd name="T93" fmla="*/ 62 h 247"/>
                <a:gd name="T94" fmla="*/ 2 w 107"/>
                <a:gd name="T95" fmla="*/ 43 h 247"/>
                <a:gd name="T96" fmla="*/ 9 w 107"/>
                <a:gd name="T97" fmla="*/ 28 h 247"/>
                <a:gd name="T98" fmla="*/ 14 w 107"/>
                <a:gd name="T99" fmla="*/ 18 h 247"/>
                <a:gd name="T100" fmla="*/ 25 w 107"/>
                <a:gd name="T101" fmla="*/ 7 h 247"/>
                <a:gd name="T102" fmla="*/ 39 w 107"/>
                <a:gd name="T103" fmla="*/ 1 h 247"/>
                <a:gd name="T104" fmla="*/ 50 w 107"/>
                <a:gd name="T105" fmla="*/ 0 h 247"/>
                <a:gd name="T106" fmla="*/ 65 w 107"/>
                <a:gd name="T107" fmla="*/ 1 h 247"/>
                <a:gd name="T108" fmla="*/ 83 w 107"/>
                <a:gd name="T109" fmla="*/ 5 h 247"/>
                <a:gd name="T110" fmla="*/ 93 w 107"/>
                <a:gd name="T111" fmla="*/ 5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247">
                  <a:moveTo>
                    <a:pt x="93" y="55"/>
                  </a:moveTo>
                  <a:lnTo>
                    <a:pt x="93" y="55"/>
                  </a:lnTo>
                  <a:lnTo>
                    <a:pt x="89" y="47"/>
                  </a:lnTo>
                  <a:lnTo>
                    <a:pt x="85" y="37"/>
                  </a:lnTo>
                  <a:lnTo>
                    <a:pt x="79" y="28"/>
                  </a:lnTo>
                  <a:lnTo>
                    <a:pt x="68" y="21"/>
                  </a:lnTo>
                  <a:lnTo>
                    <a:pt x="68" y="21"/>
                  </a:lnTo>
                  <a:lnTo>
                    <a:pt x="64" y="19"/>
                  </a:lnTo>
                  <a:lnTo>
                    <a:pt x="59" y="18"/>
                  </a:lnTo>
                  <a:lnTo>
                    <a:pt x="54" y="16"/>
                  </a:lnTo>
                  <a:lnTo>
                    <a:pt x="49" y="16"/>
                  </a:lnTo>
                  <a:lnTo>
                    <a:pt x="44" y="18"/>
                  </a:lnTo>
                  <a:lnTo>
                    <a:pt x="39" y="19"/>
                  </a:lnTo>
                  <a:lnTo>
                    <a:pt x="35" y="22"/>
                  </a:lnTo>
                  <a:lnTo>
                    <a:pt x="31" y="26"/>
                  </a:lnTo>
                  <a:lnTo>
                    <a:pt x="31" y="26"/>
                  </a:lnTo>
                  <a:lnTo>
                    <a:pt x="29" y="30"/>
                  </a:lnTo>
                  <a:lnTo>
                    <a:pt x="27" y="36"/>
                  </a:lnTo>
                  <a:lnTo>
                    <a:pt x="26" y="42"/>
                  </a:lnTo>
                  <a:lnTo>
                    <a:pt x="25" y="50"/>
                  </a:lnTo>
                  <a:lnTo>
                    <a:pt x="25" y="50"/>
                  </a:lnTo>
                  <a:lnTo>
                    <a:pt x="26" y="55"/>
                  </a:lnTo>
                  <a:lnTo>
                    <a:pt x="27" y="61"/>
                  </a:lnTo>
                  <a:lnTo>
                    <a:pt x="28" y="67"/>
                  </a:lnTo>
                  <a:lnTo>
                    <a:pt x="29" y="68"/>
                  </a:lnTo>
                  <a:lnTo>
                    <a:pt x="29" y="68"/>
                  </a:lnTo>
                  <a:lnTo>
                    <a:pt x="30" y="71"/>
                  </a:lnTo>
                  <a:lnTo>
                    <a:pt x="33" y="73"/>
                  </a:lnTo>
                  <a:lnTo>
                    <a:pt x="37" y="76"/>
                  </a:lnTo>
                  <a:lnTo>
                    <a:pt x="43" y="80"/>
                  </a:lnTo>
                  <a:lnTo>
                    <a:pt x="49" y="86"/>
                  </a:lnTo>
                  <a:lnTo>
                    <a:pt x="55" y="90"/>
                  </a:lnTo>
                  <a:lnTo>
                    <a:pt x="61" y="94"/>
                  </a:lnTo>
                  <a:lnTo>
                    <a:pt x="66" y="99"/>
                  </a:lnTo>
                  <a:lnTo>
                    <a:pt x="66" y="99"/>
                  </a:lnTo>
                  <a:lnTo>
                    <a:pt x="70" y="101"/>
                  </a:lnTo>
                  <a:lnTo>
                    <a:pt x="76" y="105"/>
                  </a:lnTo>
                  <a:lnTo>
                    <a:pt x="81" y="110"/>
                  </a:lnTo>
                  <a:lnTo>
                    <a:pt x="85" y="112"/>
                  </a:lnTo>
                  <a:lnTo>
                    <a:pt x="90" y="117"/>
                  </a:lnTo>
                  <a:lnTo>
                    <a:pt x="93" y="119"/>
                  </a:lnTo>
                  <a:lnTo>
                    <a:pt x="96" y="122"/>
                  </a:lnTo>
                  <a:lnTo>
                    <a:pt x="97" y="124"/>
                  </a:lnTo>
                  <a:lnTo>
                    <a:pt x="97" y="124"/>
                  </a:lnTo>
                  <a:lnTo>
                    <a:pt x="99" y="128"/>
                  </a:lnTo>
                  <a:lnTo>
                    <a:pt x="103" y="136"/>
                  </a:lnTo>
                  <a:lnTo>
                    <a:pt x="106" y="146"/>
                  </a:lnTo>
                  <a:lnTo>
                    <a:pt x="107" y="151"/>
                  </a:lnTo>
                  <a:lnTo>
                    <a:pt x="107" y="151"/>
                  </a:lnTo>
                  <a:lnTo>
                    <a:pt x="107" y="156"/>
                  </a:lnTo>
                  <a:lnTo>
                    <a:pt x="107" y="162"/>
                  </a:lnTo>
                  <a:lnTo>
                    <a:pt x="107" y="171"/>
                  </a:lnTo>
                  <a:lnTo>
                    <a:pt x="107" y="179"/>
                  </a:lnTo>
                  <a:lnTo>
                    <a:pt x="107" y="179"/>
                  </a:lnTo>
                  <a:lnTo>
                    <a:pt x="107" y="186"/>
                  </a:lnTo>
                  <a:lnTo>
                    <a:pt x="106" y="193"/>
                  </a:lnTo>
                  <a:lnTo>
                    <a:pt x="104" y="200"/>
                  </a:lnTo>
                  <a:lnTo>
                    <a:pt x="102" y="206"/>
                  </a:lnTo>
                  <a:lnTo>
                    <a:pt x="100" y="211"/>
                  </a:lnTo>
                  <a:lnTo>
                    <a:pt x="97" y="217"/>
                  </a:lnTo>
                  <a:lnTo>
                    <a:pt x="95" y="221"/>
                  </a:lnTo>
                  <a:lnTo>
                    <a:pt x="93" y="224"/>
                  </a:lnTo>
                  <a:lnTo>
                    <a:pt x="93" y="224"/>
                  </a:lnTo>
                  <a:lnTo>
                    <a:pt x="90" y="226"/>
                  </a:lnTo>
                  <a:lnTo>
                    <a:pt x="87" y="231"/>
                  </a:lnTo>
                  <a:lnTo>
                    <a:pt x="83" y="235"/>
                  </a:lnTo>
                  <a:lnTo>
                    <a:pt x="78" y="239"/>
                  </a:lnTo>
                  <a:lnTo>
                    <a:pt x="73" y="242"/>
                  </a:lnTo>
                  <a:lnTo>
                    <a:pt x="67" y="245"/>
                  </a:lnTo>
                  <a:lnTo>
                    <a:pt x="61" y="247"/>
                  </a:lnTo>
                  <a:lnTo>
                    <a:pt x="56" y="247"/>
                  </a:lnTo>
                  <a:lnTo>
                    <a:pt x="56" y="247"/>
                  </a:lnTo>
                  <a:lnTo>
                    <a:pt x="51" y="247"/>
                  </a:lnTo>
                  <a:lnTo>
                    <a:pt x="42" y="247"/>
                  </a:lnTo>
                  <a:lnTo>
                    <a:pt x="34" y="247"/>
                  </a:lnTo>
                  <a:lnTo>
                    <a:pt x="29" y="247"/>
                  </a:lnTo>
                  <a:lnTo>
                    <a:pt x="29" y="247"/>
                  </a:lnTo>
                  <a:lnTo>
                    <a:pt x="26" y="247"/>
                  </a:lnTo>
                  <a:lnTo>
                    <a:pt x="21" y="246"/>
                  </a:lnTo>
                  <a:lnTo>
                    <a:pt x="16" y="243"/>
                  </a:lnTo>
                  <a:lnTo>
                    <a:pt x="11" y="240"/>
                  </a:lnTo>
                  <a:lnTo>
                    <a:pt x="0" y="232"/>
                  </a:lnTo>
                  <a:lnTo>
                    <a:pt x="0" y="232"/>
                  </a:lnTo>
                  <a:lnTo>
                    <a:pt x="0" y="231"/>
                  </a:lnTo>
                  <a:lnTo>
                    <a:pt x="0" y="229"/>
                  </a:lnTo>
                  <a:lnTo>
                    <a:pt x="0" y="225"/>
                  </a:lnTo>
                  <a:lnTo>
                    <a:pt x="0" y="220"/>
                  </a:lnTo>
                  <a:lnTo>
                    <a:pt x="0" y="211"/>
                  </a:lnTo>
                  <a:lnTo>
                    <a:pt x="0" y="203"/>
                  </a:lnTo>
                  <a:lnTo>
                    <a:pt x="0" y="193"/>
                  </a:lnTo>
                  <a:lnTo>
                    <a:pt x="0" y="182"/>
                  </a:lnTo>
                  <a:lnTo>
                    <a:pt x="0" y="182"/>
                  </a:lnTo>
                  <a:lnTo>
                    <a:pt x="3" y="190"/>
                  </a:lnTo>
                  <a:lnTo>
                    <a:pt x="7" y="197"/>
                  </a:lnTo>
                  <a:lnTo>
                    <a:pt x="9" y="204"/>
                  </a:lnTo>
                  <a:lnTo>
                    <a:pt x="11" y="210"/>
                  </a:lnTo>
                  <a:lnTo>
                    <a:pt x="11" y="210"/>
                  </a:lnTo>
                  <a:lnTo>
                    <a:pt x="14" y="213"/>
                  </a:lnTo>
                  <a:lnTo>
                    <a:pt x="20" y="217"/>
                  </a:lnTo>
                  <a:lnTo>
                    <a:pt x="27" y="222"/>
                  </a:lnTo>
                  <a:lnTo>
                    <a:pt x="31" y="224"/>
                  </a:lnTo>
                  <a:lnTo>
                    <a:pt x="31" y="224"/>
                  </a:lnTo>
                  <a:lnTo>
                    <a:pt x="35" y="224"/>
                  </a:lnTo>
                  <a:lnTo>
                    <a:pt x="39" y="225"/>
                  </a:lnTo>
                  <a:lnTo>
                    <a:pt x="45" y="228"/>
                  </a:lnTo>
                  <a:lnTo>
                    <a:pt x="50" y="228"/>
                  </a:lnTo>
                  <a:lnTo>
                    <a:pt x="50" y="228"/>
                  </a:lnTo>
                  <a:lnTo>
                    <a:pt x="57" y="226"/>
                  </a:lnTo>
                  <a:lnTo>
                    <a:pt x="63" y="221"/>
                  </a:lnTo>
                  <a:lnTo>
                    <a:pt x="67" y="217"/>
                  </a:lnTo>
                  <a:lnTo>
                    <a:pt x="69" y="213"/>
                  </a:lnTo>
                  <a:lnTo>
                    <a:pt x="69" y="213"/>
                  </a:lnTo>
                  <a:lnTo>
                    <a:pt x="75" y="206"/>
                  </a:lnTo>
                  <a:lnTo>
                    <a:pt x="78" y="197"/>
                  </a:lnTo>
                  <a:lnTo>
                    <a:pt x="78" y="189"/>
                  </a:lnTo>
                  <a:lnTo>
                    <a:pt x="77" y="178"/>
                  </a:lnTo>
                  <a:lnTo>
                    <a:pt x="77" y="178"/>
                  </a:lnTo>
                  <a:lnTo>
                    <a:pt x="73" y="164"/>
                  </a:lnTo>
                  <a:lnTo>
                    <a:pt x="66" y="154"/>
                  </a:lnTo>
                  <a:lnTo>
                    <a:pt x="57" y="147"/>
                  </a:lnTo>
                  <a:lnTo>
                    <a:pt x="47" y="140"/>
                  </a:lnTo>
                  <a:lnTo>
                    <a:pt x="47" y="140"/>
                  </a:lnTo>
                  <a:lnTo>
                    <a:pt x="43" y="137"/>
                  </a:lnTo>
                  <a:lnTo>
                    <a:pt x="38" y="135"/>
                  </a:lnTo>
                  <a:lnTo>
                    <a:pt x="33" y="131"/>
                  </a:lnTo>
                  <a:lnTo>
                    <a:pt x="29" y="126"/>
                  </a:lnTo>
                  <a:lnTo>
                    <a:pt x="24" y="122"/>
                  </a:lnTo>
                  <a:lnTo>
                    <a:pt x="20" y="119"/>
                  </a:lnTo>
                  <a:lnTo>
                    <a:pt x="17" y="117"/>
                  </a:lnTo>
                  <a:lnTo>
                    <a:pt x="16" y="115"/>
                  </a:lnTo>
                  <a:lnTo>
                    <a:pt x="16" y="115"/>
                  </a:lnTo>
                  <a:lnTo>
                    <a:pt x="13" y="111"/>
                  </a:lnTo>
                  <a:lnTo>
                    <a:pt x="9" y="105"/>
                  </a:lnTo>
                  <a:lnTo>
                    <a:pt x="5" y="97"/>
                  </a:lnTo>
                  <a:lnTo>
                    <a:pt x="2" y="92"/>
                  </a:lnTo>
                  <a:lnTo>
                    <a:pt x="2" y="92"/>
                  </a:lnTo>
                  <a:lnTo>
                    <a:pt x="2" y="86"/>
                  </a:lnTo>
                  <a:lnTo>
                    <a:pt x="1" y="79"/>
                  </a:lnTo>
                  <a:lnTo>
                    <a:pt x="0" y="69"/>
                  </a:lnTo>
                  <a:lnTo>
                    <a:pt x="0" y="62"/>
                  </a:lnTo>
                  <a:lnTo>
                    <a:pt x="0" y="62"/>
                  </a:lnTo>
                  <a:lnTo>
                    <a:pt x="0" y="55"/>
                  </a:lnTo>
                  <a:lnTo>
                    <a:pt x="1" y="50"/>
                  </a:lnTo>
                  <a:lnTo>
                    <a:pt x="2" y="43"/>
                  </a:lnTo>
                  <a:lnTo>
                    <a:pt x="5" y="37"/>
                  </a:lnTo>
                  <a:lnTo>
                    <a:pt x="7" y="32"/>
                  </a:lnTo>
                  <a:lnTo>
                    <a:pt x="9" y="28"/>
                  </a:lnTo>
                  <a:lnTo>
                    <a:pt x="11" y="22"/>
                  </a:lnTo>
                  <a:lnTo>
                    <a:pt x="14" y="18"/>
                  </a:lnTo>
                  <a:lnTo>
                    <a:pt x="14" y="18"/>
                  </a:lnTo>
                  <a:lnTo>
                    <a:pt x="18" y="14"/>
                  </a:lnTo>
                  <a:lnTo>
                    <a:pt x="21" y="10"/>
                  </a:lnTo>
                  <a:lnTo>
                    <a:pt x="25" y="7"/>
                  </a:lnTo>
                  <a:lnTo>
                    <a:pt x="30" y="4"/>
                  </a:lnTo>
                  <a:lnTo>
                    <a:pt x="34" y="3"/>
                  </a:lnTo>
                  <a:lnTo>
                    <a:pt x="39" y="1"/>
                  </a:lnTo>
                  <a:lnTo>
                    <a:pt x="45" y="0"/>
                  </a:lnTo>
                  <a:lnTo>
                    <a:pt x="50" y="0"/>
                  </a:lnTo>
                  <a:lnTo>
                    <a:pt x="50" y="0"/>
                  </a:lnTo>
                  <a:lnTo>
                    <a:pt x="55" y="0"/>
                  </a:lnTo>
                  <a:lnTo>
                    <a:pt x="60" y="1"/>
                  </a:lnTo>
                  <a:lnTo>
                    <a:pt x="65" y="1"/>
                  </a:lnTo>
                  <a:lnTo>
                    <a:pt x="72" y="3"/>
                  </a:lnTo>
                  <a:lnTo>
                    <a:pt x="78" y="4"/>
                  </a:lnTo>
                  <a:lnTo>
                    <a:pt x="83" y="5"/>
                  </a:lnTo>
                  <a:lnTo>
                    <a:pt x="88" y="8"/>
                  </a:lnTo>
                  <a:lnTo>
                    <a:pt x="93" y="10"/>
                  </a:lnTo>
                  <a:lnTo>
                    <a:pt x="93" y="55"/>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131"/>
            <p:cNvSpPr>
              <a:spLocks/>
            </p:cNvSpPr>
            <p:nvPr/>
          </p:nvSpPr>
          <p:spPr bwMode="auto">
            <a:xfrm>
              <a:off x="4957" y="29"/>
              <a:ext cx="66" cy="123"/>
            </a:xfrm>
            <a:custGeom>
              <a:avLst/>
              <a:gdLst>
                <a:gd name="T0" fmla="*/ 115 w 132"/>
                <a:gd name="T1" fmla="*/ 0 h 248"/>
                <a:gd name="T2" fmla="*/ 127 w 132"/>
                <a:gd name="T3" fmla="*/ 0 h 248"/>
                <a:gd name="T4" fmla="*/ 131 w 132"/>
                <a:gd name="T5" fmla="*/ 3 h 248"/>
                <a:gd name="T6" fmla="*/ 129 w 132"/>
                <a:gd name="T7" fmla="*/ 7 h 248"/>
                <a:gd name="T8" fmla="*/ 128 w 132"/>
                <a:gd name="T9" fmla="*/ 16 h 248"/>
                <a:gd name="T10" fmla="*/ 128 w 132"/>
                <a:gd name="T11" fmla="*/ 42 h 248"/>
                <a:gd name="T12" fmla="*/ 128 w 132"/>
                <a:gd name="T13" fmla="*/ 60 h 248"/>
                <a:gd name="T14" fmla="*/ 128 w 132"/>
                <a:gd name="T15" fmla="*/ 84 h 248"/>
                <a:gd name="T16" fmla="*/ 128 w 132"/>
                <a:gd name="T17" fmla="*/ 109 h 248"/>
                <a:gd name="T18" fmla="*/ 128 w 132"/>
                <a:gd name="T19" fmla="*/ 133 h 248"/>
                <a:gd name="T20" fmla="*/ 128 w 132"/>
                <a:gd name="T21" fmla="*/ 151 h 248"/>
                <a:gd name="T22" fmla="*/ 128 w 132"/>
                <a:gd name="T23" fmla="*/ 164 h 248"/>
                <a:gd name="T24" fmla="*/ 128 w 132"/>
                <a:gd name="T25" fmla="*/ 178 h 248"/>
                <a:gd name="T26" fmla="*/ 127 w 132"/>
                <a:gd name="T27" fmla="*/ 191 h 248"/>
                <a:gd name="T28" fmla="*/ 125 w 132"/>
                <a:gd name="T29" fmla="*/ 203 h 248"/>
                <a:gd name="T30" fmla="*/ 116 w 132"/>
                <a:gd name="T31" fmla="*/ 226 h 248"/>
                <a:gd name="T32" fmla="*/ 109 w 132"/>
                <a:gd name="T33" fmla="*/ 233 h 248"/>
                <a:gd name="T34" fmla="*/ 100 w 132"/>
                <a:gd name="T35" fmla="*/ 238 h 248"/>
                <a:gd name="T36" fmla="*/ 89 w 132"/>
                <a:gd name="T37" fmla="*/ 244 h 248"/>
                <a:gd name="T38" fmla="*/ 77 w 132"/>
                <a:gd name="T39" fmla="*/ 248 h 248"/>
                <a:gd name="T40" fmla="*/ 64 w 132"/>
                <a:gd name="T41" fmla="*/ 248 h 248"/>
                <a:gd name="T42" fmla="*/ 52 w 132"/>
                <a:gd name="T43" fmla="*/ 245 h 248"/>
                <a:gd name="T44" fmla="*/ 41 w 132"/>
                <a:gd name="T45" fmla="*/ 242 h 248"/>
                <a:gd name="T46" fmla="*/ 33 w 132"/>
                <a:gd name="T47" fmla="*/ 238 h 248"/>
                <a:gd name="T48" fmla="*/ 19 w 132"/>
                <a:gd name="T49" fmla="*/ 228 h 248"/>
                <a:gd name="T50" fmla="*/ 6 w 132"/>
                <a:gd name="T51" fmla="*/ 206 h 248"/>
                <a:gd name="T52" fmla="*/ 3 w 132"/>
                <a:gd name="T53" fmla="*/ 194 h 248"/>
                <a:gd name="T54" fmla="*/ 3 w 132"/>
                <a:gd name="T55" fmla="*/ 181 h 248"/>
                <a:gd name="T56" fmla="*/ 3 w 132"/>
                <a:gd name="T57" fmla="*/ 166 h 248"/>
                <a:gd name="T58" fmla="*/ 4 w 132"/>
                <a:gd name="T59" fmla="*/ 146 h 248"/>
                <a:gd name="T60" fmla="*/ 4 w 132"/>
                <a:gd name="T61" fmla="*/ 44 h 248"/>
                <a:gd name="T62" fmla="*/ 0 w 132"/>
                <a:gd name="T63" fmla="*/ 0 h 248"/>
                <a:gd name="T64" fmla="*/ 36 w 132"/>
                <a:gd name="T65" fmla="*/ 10 h 248"/>
                <a:gd name="T66" fmla="*/ 36 w 132"/>
                <a:gd name="T67" fmla="*/ 146 h 248"/>
                <a:gd name="T68" fmla="*/ 36 w 132"/>
                <a:gd name="T69" fmla="*/ 160 h 248"/>
                <a:gd name="T70" fmla="*/ 36 w 132"/>
                <a:gd name="T71" fmla="*/ 181 h 248"/>
                <a:gd name="T72" fmla="*/ 37 w 132"/>
                <a:gd name="T73" fmla="*/ 195 h 248"/>
                <a:gd name="T74" fmla="*/ 39 w 132"/>
                <a:gd name="T75" fmla="*/ 206 h 248"/>
                <a:gd name="T76" fmla="*/ 43 w 132"/>
                <a:gd name="T77" fmla="*/ 215 h 248"/>
                <a:gd name="T78" fmla="*/ 50 w 132"/>
                <a:gd name="T79" fmla="*/ 222 h 248"/>
                <a:gd name="T80" fmla="*/ 59 w 132"/>
                <a:gd name="T81" fmla="*/ 227 h 248"/>
                <a:gd name="T82" fmla="*/ 71 w 132"/>
                <a:gd name="T83" fmla="*/ 228 h 248"/>
                <a:gd name="T84" fmla="*/ 88 w 132"/>
                <a:gd name="T85" fmla="*/ 226 h 248"/>
                <a:gd name="T86" fmla="*/ 101 w 132"/>
                <a:gd name="T87" fmla="*/ 219 h 248"/>
                <a:gd name="T88" fmla="*/ 107 w 132"/>
                <a:gd name="T89" fmla="*/ 208 h 248"/>
                <a:gd name="T90" fmla="*/ 113 w 132"/>
                <a:gd name="T91" fmla="*/ 194 h 248"/>
                <a:gd name="T92" fmla="*/ 113 w 132"/>
                <a:gd name="T93" fmla="*/ 164 h 248"/>
                <a:gd name="T94" fmla="*/ 113 w 132"/>
                <a:gd name="T95" fmla="*/ 135 h 248"/>
                <a:gd name="T96" fmla="*/ 113 w 132"/>
                <a:gd name="T97" fmla="*/ 106 h 248"/>
                <a:gd name="T98" fmla="*/ 113 w 132"/>
                <a:gd name="T99" fmla="*/ 77 h 248"/>
                <a:gd name="T100" fmla="*/ 113 w 132"/>
                <a:gd name="T101" fmla="*/ 60 h 248"/>
                <a:gd name="T102" fmla="*/ 113 w 132"/>
                <a:gd name="T103" fmla="*/ 44 h 248"/>
                <a:gd name="T104" fmla="*/ 113 w 132"/>
                <a:gd name="T105" fmla="*/ 27 h 248"/>
                <a:gd name="T106" fmla="*/ 112 w 132"/>
                <a:gd name="T107" fmla="*/ 10 h 248"/>
                <a:gd name="T108" fmla="*/ 111 w 132"/>
                <a:gd name="T109" fmla="*/ 5 h 248"/>
                <a:gd name="T110" fmla="*/ 110 w 132"/>
                <a:gd name="T111"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 h="248">
                  <a:moveTo>
                    <a:pt x="110" y="0"/>
                  </a:moveTo>
                  <a:lnTo>
                    <a:pt x="115" y="0"/>
                  </a:lnTo>
                  <a:lnTo>
                    <a:pt x="121" y="0"/>
                  </a:lnTo>
                  <a:lnTo>
                    <a:pt x="127" y="0"/>
                  </a:lnTo>
                  <a:lnTo>
                    <a:pt x="132" y="0"/>
                  </a:lnTo>
                  <a:lnTo>
                    <a:pt x="131" y="3"/>
                  </a:lnTo>
                  <a:lnTo>
                    <a:pt x="130" y="5"/>
                  </a:lnTo>
                  <a:lnTo>
                    <a:pt x="129" y="7"/>
                  </a:lnTo>
                  <a:lnTo>
                    <a:pt x="128" y="10"/>
                  </a:lnTo>
                  <a:lnTo>
                    <a:pt x="128" y="16"/>
                  </a:lnTo>
                  <a:lnTo>
                    <a:pt x="128" y="28"/>
                  </a:lnTo>
                  <a:lnTo>
                    <a:pt x="128" y="42"/>
                  </a:lnTo>
                  <a:lnTo>
                    <a:pt x="128" y="48"/>
                  </a:lnTo>
                  <a:lnTo>
                    <a:pt x="128" y="60"/>
                  </a:lnTo>
                  <a:lnTo>
                    <a:pt x="128" y="71"/>
                  </a:lnTo>
                  <a:lnTo>
                    <a:pt x="128" y="84"/>
                  </a:lnTo>
                  <a:lnTo>
                    <a:pt x="128" y="96"/>
                  </a:lnTo>
                  <a:lnTo>
                    <a:pt x="128" y="109"/>
                  </a:lnTo>
                  <a:lnTo>
                    <a:pt x="128" y="121"/>
                  </a:lnTo>
                  <a:lnTo>
                    <a:pt x="128" y="133"/>
                  </a:lnTo>
                  <a:lnTo>
                    <a:pt x="128" y="145"/>
                  </a:lnTo>
                  <a:lnTo>
                    <a:pt x="128" y="151"/>
                  </a:lnTo>
                  <a:lnTo>
                    <a:pt x="128" y="158"/>
                  </a:lnTo>
                  <a:lnTo>
                    <a:pt x="128" y="164"/>
                  </a:lnTo>
                  <a:lnTo>
                    <a:pt x="128" y="171"/>
                  </a:lnTo>
                  <a:lnTo>
                    <a:pt x="128" y="178"/>
                  </a:lnTo>
                  <a:lnTo>
                    <a:pt x="128" y="185"/>
                  </a:lnTo>
                  <a:lnTo>
                    <a:pt x="127" y="191"/>
                  </a:lnTo>
                  <a:lnTo>
                    <a:pt x="127" y="195"/>
                  </a:lnTo>
                  <a:lnTo>
                    <a:pt x="125" y="203"/>
                  </a:lnTo>
                  <a:lnTo>
                    <a:pt x="121" y="215"/>
                  </a:lnTo>
                  <a:lnTo>
                    <a:pt x="116" y="226"/>
                  </a:lnTo>
                  <a:lnTo>
                    <a:pt x="111" y="231"/>
                  </a:lnTo>
                  <a:lnTo>
                    <a:pt x="109" y="233"/>
                  </a:lnTo>
                  <a:lnTo>
                    <a:pt x="105" y="235"/>
                  </a:lnTo>
                  <a:lnTo>
                    <a:pt x="100" y="238"/>
                  </a:lnTo>
                  <a:lnTo>
                    <a:pt x="95" y="241"/>
                  </a:lnTo>
                  <a:lnTo>
                    <a:pt x="89" y="244"/>
                  </a:lnTo>
                  <a:lnTo>
                    <a:pt x="83" y="247"/>
                  </a:lnTo>
                  <a:lnTo>
                    <a:pt x="77" y="248"/>
                  </a:lnTo>
                  <a:lnTo>
                    <a:pt x="70" y="248"/>
                  </a:lnTo>
                  <a:lnTo>
                    <a:pt x="64" y="248"/>
                  </a:lnTo>
                  <a:lnTo>
                    <a:pt x="58" y="247"/>
                  </a:lnTo>
                  <a:lnTo>
                    <a:pt x="52" y="245"/>
                  </a:lnTo>
                  <a:lnTo>
                    <a:pt x="47" y="244"/>
                  </a:lnTo>
                  <a:lnTo>
                    <a:pt x="41" y="242"/>
                  </a:lnTo>
                  <a:lnTo>
                    <a:pt x="37" y="241"/>
                  </a:lnTo>
                  <a:lnTo>
                    <a:pt x="33" y="238"/>
                  </a:lnTo>
                  <a:lnTo>
                    <a:pt x="29" y="237"/>
                  </a:lnTo>
                  <a:lnTo>
                    <a:pt x="19" y="228"/>
                  </a:lnTo>
                  <a:lnTo>
                    <a:pt x="11" y="219"/>
                  </a:lnTo>
                  <a:lnTo>
                    <a:pt x="6" y="206"/>
                  </a:lnTo>
                  <a:lnTo>
                    <a:pt x="4" y="196"/>
                  </a:lnTo>
                  <a:lnTo>
                    <a:pt x="3" y="194"/>
                  </a:lnTo>
                  <a:lnTo>
                    <a:pt x="3" y="188"/>
                  </a:lnTo>
                  <a:lnTo>
                    <a:pt x="3" y="181"/>
                  </a:lnTo>
                  <a:lnTo>
                    <a:pt x="3" y="174"/>
                  </a:lnTo>
                  <a:lnTo>
                    <a:pt x="3" y="166"/>
                  </a:lnTo>
                  <a:lnTo>
                    <a:pt x="4" y="156"/>
                  </a:lnTo>
                  <a:lnTo>
                    <a:pt x="4" y="146"/>
                  </a:lnTo>
                  <a:lnTo>
                    <a:pt x="4" y="137"/>
                  </a:lnTo>
                  <a:lnTo>
                    <a:pt x="4" y="44"/>
                  </a:lnTo>
                  <a:lnTo>
                    <a:pt x="4" y="10"/>
                  </a:lnTo>
                  <a:lnTo>
                    <a:pt x="0" y="0"/>
                  </a:lnTo>
                  <a:lnTo>
                    <a:pt x="41" y="0"/>
                  </a:lnTo>
                  <a:lnTo>
                    <a:pt x="36" y="10"/>
                  </a:lnTo>
                  <a:lnTo>
                    <a:pt x="36" y="45"/>
                  </a:lnTo>
                  <a:lnTo>
                    <a:pt x="36" y="146"/>
                  </a:lnTo>
                  <a:lnTo>
                    <a:pt x="36" y="151"/>
                  </a:lnTo>
                  <a:lnTo>
                    <a:pt x="36" y="160"/>
                  </a:lnTo>
                  <a:lnTo>
                    <a:pt x="36" y="171"/>
                  </a:lnTo>
                  <a:lnTo>
                    <a:pt x="36" y="181"/>
                  </a:lnTo>
                  <a:lnTo>
                    <a:pt x="36" y="190"/>
                  </a:lnTo>
                  <a:lnTo>
                    <a:pt x="37" y="195"/>
                  </a:lnTo>
                  <a:lnTo>
                    <a:pt x="38" y="202"/>
                  </a:lnTo>
                  <a:lnTo>
                    <a:pt x="39" y="206"/>
                  </a:lnTo>
                  <a:lnTo>
                    <a:pt x="41" y="210"/>
                  </a:lnTo>
                  <a:lnTo>
                    <a:pt x="43" y="215"/>
                  </a:lnTo>
                  <a:lnTo>
                    <a:pt x="46" y="219"/>
                  </a:lnTo>
                  <a:lnTo>
                    <a:pt x="50" y="222"/>
                  </a:lnTo>
                  <a:lnTo>
                    <a:pt x="54" y="224"/>
                  </a:lnTo>
                  <a:lnTo>
                    <a:pt x="59" y="227"/>
                  </a:lnTo>
                  <a:lnTo>
                    <a:pt x="65" y="228"/>
                  </a:lnTo>
                  <a:lnTo>
                    <a:pt x="71" y="228"/>
                  </a:lnTo>
                  <a:lnTo>
                    <a:pt x="80" y="227"/>
                  </a:lnTo>
                  <a:lnTo>
                    <a:pt x="88" y="226"/>
                  </a:lnTo>
                  <a:lnTo>
                    <a:pt x="95" y="222"/>
                  </a:lnTo>
                  <a:lnTo>
                    <a:pt x="101" y="219"/>
                  </a:lnTo>
                  <a:lnTo>
                    <a:pt x="104" y="215"/>
                  </a:lnTo>
                  <a:lnTo>
                    <a:pt x="107" y="208"/>
                  </a:lnTo>
                  <a:lnTo>
                    <a:pt x="110" y="199"/>
                  </a:lnTo>
                  <a:lnTo>
                    <a:pt x="113" y="194"/>
                  </a:lnTo>
                  <a:lnTo>
                    <a:pt x="113" y="178"/>
                  </a:lnTo>
                  <a:lnTo>
                    <a:pt x="113" y="164"/>
                  </a:lnTo>
                  <a:lnTo>
                    <a:pt x="113" y="149"/>
                  </a:lnTo>
                  <a:lnTo>
                    <a:pt x="113" y="135"/>
                  </a:lnTo>
                  <a:lnTo>
                    <a:pt x="113" y="120"/>
                  </a:lnTo>
                  <a:lnTo>
                    <a:pt x="113" y="106"/>
                  </a:lnTo>
                  <a:lnTo>
                    <a:pt x="113" y="91"/>
                  </a:lnTo>
                  <a:lnTo>
                    <a:pt x="113" y="77"/>
                  </a:lnTo>
                  <a:lnTo>
                    <a:pt x="113" y="69"/>
                  </a:lnTo>
                  <a:lnTo>
                    <a:pt x="113" y="60"/>
                  </a:lnTo>
                  <a:lnTo>
                    <a:pt x="113" y="52"/>
                  </a:lnTo>
                  <a:lnTo>
                    <a:pt x="113" y="44"/>
                  </a:lnTo>
                  <a:lnTo>
                    <a:pt x="113" y="35"/>
                  </a:lnTo>
                  <a:lnTo>
                    <a:pt x="113" y="27"/>
                  </a:lnTo>
                  <a:lnTo>
                    <a:pt x="112" y="18"/>
                  </a:lnTo>
                  <a:lnTo>
                    <a:pt x="112" y="10"/>
                  </a:lnTo>
                  <a:lnTo>
                    <a:pt x="111" y="7"/>
                  </a:lnTo>
                  <a:lnTo>
                    <a:pt x="111" y="5"/>
                  </a:lnTo>
                  <a:lnTo>
                    <a:pt x="110" y="3"/>
                  </a:lnTo>
                  <a:lnTo>
                    <a:pt x="110" y="0"/>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132"/>
            <p:cNvSpPr>
              <a:spLocks/>
            </p:cNvSpPr>
            <p:nvPr/>
          </p:nvSpPr>
          <p:spPr bwMode="auto">
            <a:xfrm>
              <a:off x="4957" y="29"/>
              <a:ext cx="66" cy="123"/>
            </a:xfrm>
            <a:custGeom>
              <a:avLst/>
              <a:gdLst>
                <a:gd name="T0" fmla="*/ 115 w 132"/>
                <a:gd name="T1" fmla="*/ 0 h 248"/>
                <a:gd name="T2" fmla="*/ 132 w 132"/>
                <a:gd name="T3" fmla="*/ 0 h 248"/>
                <a:gd name="T4" fmla="*/ 130 w 132"/>
                <a:gd name="T5" fmla="*/ 5 h 248"/>
                <a:gd name="T6" fmla="*/ 128 w 132"/>
                <a:gd name="T7" fmla="*/ 10 h 248"/>
                <a:gd name="T8" fmla="*/ 128 w 132"/>
                <a:gd name="T9" fmla="*/ 42 h 248"/>
                <a:gd name="T10" fmla="*/ 128 w 132"/>
                <a:gd name="T11" fmla="*/ 60 h 248"/>
                <a:gd name="T12" fmla="*/ 128 w 132"/>
                <a:gd name="T13" fmla="*/ 96 h 248"/>
                <a:gd name="T14" fmla="*/ 128 w 132"/>
                <a:gd name="T15" fmla="*/ 133 h 248"/>
                <a:gd name="T16" fmla="*/ 128 w 132"/>
                <a:gd name="T17" fmla="*/ 151 h 248"/>
                <a:gd name="T18" fmla="*/ 128 w 132"/>
                <a:gd name="T19" fmla="*/ 171 h 248"/>
                <a:gd name="T20" fmla="*/ 127 w 132"/>
                <a:gd name="T21" fmla="*/ 191 h 248"/>
                <a:gd name="T22" fmla="*/ 125 w 132"/>
                <a:gd name="T23" fmla="*/ 203 h 248"/>
                <a:gd name="T24" fmla="*/ 111 w 132"/>
                <a:gd name="T25" fmla="*/ 231 h 248"/>
                <a:gd name="T26" fmla="*/ 105 w 132"/>
                <a:gd name="T27" fmla="*/ 235 h 248"/>
                <a:gd name="T28" fmla="*/ 89 w 132"/>
                <a:gd name="T29" fmla="*/ 244 h 248"/>
                <a:gd name="T30" fmla="*/ 70 w 132"/>
                <a:gd name="T31" fmla="*/ 248 h 248"/>
                <a:gd name="T32" fmla="*/ 58 w 132"/>
                <a:gd name="T33" fmla="*/ 247 h 248"/>
                <a:gd name="T34" fmla="*/ 41 w 132"/>
                <a:gd name="T35" fmla="*/ 242 h 248"/>
                <a:gd name="T36" fmla="*/ 29 w 132"/>
                <a:gd name="T37" fmla="*/ 237 h 248"/>
                <a:gd name="T38" fmla="*/ 11 w 132"/>
                <a:gd name="T39" fmla="*/ 219 h 248"/>
                <a:gd name="T40" fmla="*/ 4 w 132"/>
                <a:gd name="T41" fmla="*/ 196 h 248"/>
                <a:gd name="T42" fmla="*/ 3 w 132"/>
                <a:gd name="T43" fmla="*/ 181 h 248"/>
                <a:gd name="T44" fmla="*/ 4 w 132"/>
                <a:gd name="T45" fmla="*/ 156 h 248"/>
                <a:gd name="T46" fmla="*/ 4 w 132"/>
                <a:gd name="T47" fmla="*/ 44 h 248"/>
                <a:gd name="T48" fmla="*/ 41 w 132"/>
                <a:gd name="T49" fmla="*/ 0 h 248"/>
                <a:gd name="T50" fmla="*/ 36 w 132"/>
                <a:gd name="T51" fmla="*/ 146 h 248"/>
                <a:gd name="T52" fmla="*/ 36 w 132"/>
                <a:gd name="T53" fmla="*/ 160 h 248"/>
                <a:gd name="T54" fmla="*/ 36 w 132"/>
                <a:gd name="T55" fmla="*/ 181 h 248"/>
                <a:gd name="T56" fmla="*/ 38 w 132"/>
                <a:gd name="T57" fmla="*/ 202 h 248"/>
                <a:gd name="T58" fmla="*/ 41 w 132"/>
                <a:gd name="T59" fmla="*/ 210 h 248"/>
                <a:gd name="T60" fmla="*/ 50 w 132"/>
                <a:gd name="T61" fmla="*/ 222 h 248"/>
                <a:gd name="T62" fmla="*/ 59 w 132"/>
                <a:gd name="T63" fmla="*/ 227 h 248"/>
                <a:gd name="T64" fmla="*/ 71 w 132"/>
                <a:gd name="T65" fmla="*/ 228 h 248"/>
                <a:gd name="T66" fmla="*/ 95 w 132"/>
                <a:gd name="T67" fmla="*/ 222 h 248"/>
                <a:gd name="T68" fmla="*/ 104 w 132"/>
                <a:gd name="T69" fmla="*/ 215 h 248"/>
                <a:gd name="T70" fmla="*/ 113 w 132"/>
                <a:gd name="T71" fmla="*/ 194 h 248"/>
                <a:gd name="T72" fmla="*/ 113 w 132"/>
                <a:gd name="T73" fmla="*/ 164 h 248"/>
                <a:gd name="T74" fmla="*/ 113 w 132"/>
                <a:gd name="T75" fmla="*/ 120 h 248"/>
                <a:gd name="T76" fmla="*/ 113 w 132"/>
                <a:gd name="T77" fmla="*/ 77 h 248"/>
                <a:gd name="T78" fmla="*/ 113 w 132"/>
                <a:gd name="T79" fmla="*/ 60 h 248"/>
                <a:gd name="T80" fmla="*/ 113 w 132"/>
                <a:gd name="T81" fmla="*/ 35 h 248"/>
                <a:gd name="T82" fmla="*/ 112 w 132"/>
                <a:gd name="T83" fmla="*/ 10 h 248"/>
                <a:gd name="T84" fmla="*/ 111 w 132"/>
                <a:gd name="T85" fmla="*/ 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248">
                  <a:moveTo>
                    <a:pt x="110" y="0"/>
                  </a:moveTo>
                  <a:lnTo>
                    <a:pt x="110" y="0"/>
                  </a:lnTo>
                  <a:lnTo>
                    <a:pt x="115" y="0"/>
                  </a:lnTo>
                  <a:lnTo>
                    <a:pt x="121" y="0"/>
                  </a:lnTo>
                  <a:lnTo>
                    <a:pt x="127" y="0"/>
                  </a:lnTo>
                  <a:lnTo>
                    <a:pt x="132" y="0"/>
                  </a:lnTo>
                  <a:lnTo>
                    <a:pt x="132" y="0"/>
                  </a:lnTo>
                  <a:lnTo>
                    <a:pt x="131" y="3"/>
                  </a:lnTo>
                  <a:lnTo>
                    <a:pt x="130" y="5"/>
                  </a:lnTo>
                  <a:lnTo>
                    <a:pt x="129" y="7"/>
                  </a:lnTo>
                  <a:lnTo>
                    <a:pt x="128" y="10"/>
                  </a:lnTo>
                  <a:lnTo>
                    <a:pt x="128" y="10"/>
                  </a:lnTo>
                  <a:lnTo>
                    <a:pt x="128" y="16"/>
                  </a:lnTo>
                  <a:lnTo>
                    <a:pt x="128" y="28"/>
                  </a:lnTo>
                  <a:lnTo>
                    <a:pt x="128" y="42"/>
                  </a:lnTo>
                  <a:lnTo>
                    <a:pt x="128" y="48"/>
                  </a:lnTo>
                  <a:lnTo>
                    <a:pt x="128" y="48"/>
                  </a:lnTo>
                  <a:lnTo>
                    <a:pt x="128" y="60"/>
                  </a:lnTo>
                  <a:lnTo>
                    <a:pt x="128" y="71"/>
                  </a:lnTo>
                  <a:lnTo>
                    <a:pt x="128" y="84"/>
                  </a:lnTo>
                  <a:lnTo>
                    <a:pt x="128" y="96"/>
                  </a:lnTo>
                  <a:lnTo>
                    <a:pt x="128" y="109"/>
                  </a:lnTo>
                  <a:lnTo>
                    <a:pt x="128" y="121"/>
                  </a:lnTo>
                  <a:lnTo>
                    <a:pt x="128" y="133"/>
                  </a:lnTo>
                  <a:lnTo>
                    <a:pt x="128" y="145"/>
                  </a:lnTo>
                  <a:lnTo>
                    <a:pt x="128" y="145"/>
                  </a:lnTo>
                  <a:lnTo>
                    <a:pt x="128" y="151"/>
                  </a:lnTo>
                  <a:lnTo>
                    <a:pt x="128" y="158"/>
                  </a:lnTo>
                  <a:lnTo>
                    <a:pt x="128" y="164"/>
                  </a:lnTo>
                  <a:lnTo>
                    <a:pt x="128" y="171"/>
                  </a:lnTo>
                  <a:lnTo>
                    <a:pt x="128" y="178"/>
                  </a:lnTo>
                  <a:lnTo>
                    <a:pt x="128" y="185"/>
                  </a:lnTo>
                  <a:lnTo>
                    <a:pt x="127" y="191"/>
                  </a:lnTo>
                  <a:lnTo>
                    <a:pt x="127" y="195"/>
                  </a:lnTo>
                  <a:lnTo>
                    <a:pt x="127" y="195"/>
                  </a:lnTo>
                  <a:lnTo>
                    <a:pt x="125" y="203"/>
                  </a:lnTo>
                  <a:lnTo>
                    <a:pt x="121" y="215"/>
                  </a:lnTo>
                  <a:lnTo>
                    <a:pt x="116" y="226"/>
                  </a:lnTo>
                  <a:lnTo>
                    <a:pt x="111" y="231"/>
                  </a:lnTo>
                  <a:lnTo>
                    <a:pt x="111" y="231"/>
                  </a:lnTo>
                  <a:lnTo>
                    <a:pt x="109" y="233"/>
                  </a:lnTo>
                  <a:lnTo>
                    <a:pt x="105" y="235"/>
                  </a:lnTo>
                  <a:lnTo>
                    <a:pt x="100" y="238"/>
                  </a:lnTo>
                  <a:lnTo>
                    <a:pt x="95" y="241"/>
                  </a:lnTo>
                  <a:lnTo>
                    <a:pt x="89" y="244"/>
                  </a:lnTo>
                  <a:lnTo>
                    <a:pt x="83" y="247"/>
                  </a:lnTo>
                  <a:lnTo>
                    <a:pt x="77" y="248"/>
                  </a:lnTo>
                  <a:lnTo>
                    <a:pt x="70" y="248"/>
                  </a:lnTo>
                  <a:lnTo>
                    <a:pt x="70" y="248"/>
                  </a:lnTo>
                  <a:lnTo>
                    <a:pt x="64" y="248"/>
                  </a:lnTo>
                  <a:lnTo>
                    <a:pt x="58" y="247"/>
                  </a:lnTo>
                  <a:lnTo>
                    <a:pt x="52" y="245"/>
                  </a:lnTo>
                  <a:lnTo>
                    <a:pt x="47" y="244"/>
                  </a:lnTo>
                  <a:lnTo>
                    <a:pt x="41" y="242"/>
                  </a:lnTo>
                  <a:lnTo>
                    <a:pt x="37" y="241"/>
                  </a:lnTo>
                  <a:lnTo>
                    <a:pt x="33" y="238"/>
                  </a:lnTo>
                  <a:lnTo>
                    <a:pt x="29" y="237"/>
                  </a:lnTo>
                  <a:lnTo>
                    <a:pt x="29" y="237"/>
                  </a:lnTo>
                  <a:lnTo>
                    <a:pt x="19" y="228"/>
                  </a:lnTo>
                  <a:lnTo>
                    <a:pt x="11" y="219"/>
                  </a:lnTo>
                  <a:lnTo>
                    <a:pt x="6" y="206"/>
                  </a:lnTo>
                  <a:lnTo>
                    <a:pt x="4" y="196"/>
                  </a:lnTo>
                  <a:lnTo>
                    <a:pt x="4" y="196"/>
                  </a:lnTo>
                  <a:lnTo>
                    <a:pt x="3" y="194"/>
                  </a:lnTo>
                  <a:lnTo>
                    <a:pt x="3" y="188"/>
                  </a:lnTo>
                  <a:lnTo>
                    <a:pt x="3" y="181"/>
                  </a:lnTo>
                  <a:lnTo>
                    <a:pt x="3" y="174"/>
                  </a:lnTo>
                  <a:lnTo>
                    <a:pt x="3" y="166"/>
                  </a:lnTo>
                  <a:lnTo>
                    <a:pt x="4" y="156"/>
                  </a:lnTo>
                  <a:lnTo>
                    <a:pt x="4" y="146"/>
                  </a:lnTo>
                  <a:lnTo>
                    <a:pt x="4" y="137"/>
                  </a:lnTo>
                  <a:lnTo>
                    <a:pt x="4" y="44"/>
                  </a:lnTo>
                  <a:lnTo>
                    <a:pt x="4" y="10"/>
                  </a:lnTo>
                  <a:lnTo>
                    <a:pt x="0" y="0"/>
                  </a:lnTo>
                  <a:lnTo>
                    <a:pt x="41" y="0"/>
                  </a:lnTo>
                  <a:lnTo>
                    <a:pt x="36" y="10"/>
                  </a:lnTo>
                  <a:lnTo>
                    <a:pt x="36" y="45"/>
                  </a:lnTo>
                  <a:lnTo>
                    <a:pt x="36" y="146"/>
                  </a:lnTo>
                  <a:lnTo>
                    <a:pt x="36" y="146"/>
                  </a:lnTo>
                  <a:lnTo>
                    <a:pt x="36" y="151"/>
                  </a:lnTo>
                  <a:lnTo>
                    <a:pt x="36" y="160"/>
                  </a:lnTo>
                  <a:lnTo>
                    <a:pt x="36" y="171"/>
                  </a:lnTo>
                  <a:lnTo>
                    <a:pt x="36" y="181"/>
                  </a:lnTo>
                  <a:lnTo>
                    <a:pt x="36" y="181"/>
                  </a:lnTo>
                  <a:lnTo>
                    <a:pt x="36" y="190"/>
                  </a:lnTo>
                  <a:lnTo>
                    <a:pt x="37" y="195"/>
                  </a:lnTo>
                  <a:lnTo>
                    <a:pt x="38" y="202"/>
                  </a:lnTo>
                  <a:lnTo>
                    <a:pt x="39" y="206"/>
                  </a:lnTo>
                  <a:lnTo>
                    <a:pt x="39" y="206"/>
                  </a:lnTo>
                  <a:lnTo>
                    <a:pt x="41" y="210"/>
                  </a:lnTo>
                  <a:lnTo>
                    <a:pt x="43" y="215"/>
                  </a:lnTo>
                  <a:lnTo>
                    <a:pt x="46" y="219"/>
                  </a:lnTo>
                  <a:lnTo>
                    <a:pt x="50" y="222"/>
                  </a:lnTo>
                  <a:lnTo>
                    <a:pt x="50" y="222"/>
                  </a:lnTo>
                  <a:lnTo>
                    <a:pt x="54" y="224"/>
                  </a:lnTo>
                  <a:lnTo>
                    <a:pt x="59" y="227"/>
                  </a:lnTo>
                  <a:lnTo>
                    <a:pt x="65" y="228"/>
                  </a:lnTo>
                  <a:lnTo>
                    <a:pt x="71" y="228"/>
                  </a:lnTo>
                  <a:lnTo>
                    <a:pt x="71" y="228"/>
                  </a:lnTo>
                  <a:lnTo>
                    <a:pt x="80" y="227"/>
                  </a:lnTo>
                  <a:lnTo>
                    <a:pt x="88" y="226"/>
                  </a:lnTo>
                  <a:lnTo>
                    <a:pt x="95" y="222"/>
                  </a:lnTo>
                  <a:lnTo>
                    <a:pt x="101" y="219"/>
                  </a:lnTo>
                  <a:lnTo>
                    <a:pt x="101" y="219"/>
                  </a:lnTo>
                  <a:lnTo>
                    <a:pt x="104" y="215"/>
                  </a:lnTo>
                  <a:lnTo>
                    <a:pt x="107" y="208"/>
                  </a:lnTo>
                  <a:lnTo>
                    <a:pt x="110" y="199"/>
                  </a:lnTo>
                  <a:lnTo>
                    <a:pt x="113" y="194"/>
                  </a:lnTo>
                  <a:lnTo>
                    <a:pt x="113" y="194"/>
                  </a:lnTo>
                  <a:lnTo>
                    <a:pt x="113" y="178"/>
                  </a:lnTo>
                  <a:lnTo>
                    <a:pt x="113" y="164"/>
                  </a:lnTo>
                  <a:lnTo>
                    <a:pt x="113" y="149"/>
                  </a:lnTo>
                  <a:lnTo>
                    <a:pt x="113" y="135"/>
                  </a:lnTo>
                  <a:lnTo>
                    <a:pt x="113" y="120"/>
                  </a:lnTo>
                  <a:lnTo>
                    <a:pt x="113" y="106"/>
                  </a:lnTo>
                  <a:lnTo>
                    <a:pt x="113" y="91"/>
                  </a:lnTo>
                  <a:lnTo>
                    <a:pt x="113" y="77"/>
                  </a:lnTo>
                  <a:lnTo>
                    <a:pt x="113" y="77"/>
                  </a:lnTo>
                  <a:lnTo>
                    <a:pt x="113" y="69"/>
                  </a:lnTo>
                  <a:lnTo>
                    <a:pt x="113" y="60"/>
                  </a:lnTo>
                  <a:lnTo>
                    <a:pt x="113" y="52"/>
                  </a:lnTo>
                  <a:lnTo>
                    <a:pt x="113" y="44"/>
                  </a:lnTo>
                  <a:lnTo>
                    <a:pt x="113" y="35"/>
                  </a:lnTo>
                  <a:lnTo>
                    <a:pt x="113" y="27"/>
                  </a:lnTo>
                  <a:lnTo>
                    <a:pt x="112" y="18"/>
                  </a:lnTo>
                  <a:lnTo>
                    <a:pt x="112" y="10"/>
                  </a:lnTo>
                  <a:lnTo>
                    <a:pt x="112" y="10"/>
                  </a:lnTo>
                  <a:lnTo>
                    <a:pt x="111" y="7"/>
                  </a:lnTo>
                  <a:lnTo>
                    <a:pt x="111" y="5"/>
                  </a:lnTo>
                  <a:lnTo>
                    <a:pt x="110" y="3"/>
                  </a:lnTo>
                  <a:lnTo>
                    <a:pt x="110" y="0"/>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133"/>
            <p:cNvSpPr>
              <a:spLocks/>
            </p:cNvSpPr>
            <p:nvPr/>
          </p:nvSpPr>
          <p:spPr bwMode="auto">
            <a:xfrm>
              <a:off x="4952" y="154"/>
              <a:ext cx="99" cy="32"/>
            </a:xfrm>
            <a:custGeom>
              <a:avLst/>
              <a:gdLst>
                <a:gd name="T0" fmla="*/ 0 w 197"/>
                <a:gd name="T1" fmla="*/ 0 h 64"/>
                <a:gd name="T2" fmla="*/ 1 w 197"/>
                <a:gd name="T3" fmla="*/ 55 h 64"/>
                <a:gd name="T4" fmla="*/ 14 w 197"/>
                <a:gd name="T5" fmla="*/ 54 h 64"/>
                <a:gd name="T6" fmla="*/ 32 w 197"/>
                <a:gd name="T7" fmla="*/ 54 h 64"/>
                <a:gd name="T8" fmla="*/ 51 w 197"/>
                <a:gd name="T9" fmla="*/ 54 h 64"/>
                <a:gd name="T10" fmla="*/ 70 w 197"/>
                <a:gd name="T11" fmla="*/ 53 h 64"/>
                <a:gd name="T12" fmla="*/ 91 w 197"/>
                <a:gd name="T13" fmla="*/ 54 h 64"/>
                <a:gd name="T14" fmla="*/ 110 w 197"/>
                <a:gd name="T15" fmla="*/ 54 h 64"/>
                <a:gd name="T16" fmla="*/ 126 w 197"/>
                <a:gd name="T17" fmla="*/ 54 h 64"/>
                <a:gd name="T18" fmla="*/ 139 w 197"/>
                <a:gd name="T19" fmla="*/ 55 h 64"/>
                <a:gd name="T20" fmla="*/ 197 w 197"/>
                <a:gd name="T21" fmla="*/ 64 h 64"/>
                <a:gd name="T22" fmla="*/ 191 w 197"/>
                <a:gd name="T23" fmla="*/ 60 h 64"/>
                <a:gd name="T24" fmla="*/ 181 w 197"/>
                <a:gd name="T25" fmla="*/ 55 h 64"/>
                <a:gd name="T26" fmla="*/ 168 w 197"/>
                <a:gd name="T27" fmla="*/ 51 h 64"/>
                <a:gd name="T28" fmla="*/ 155 w 197"/>
                <a:gd name="T29" fmla="*/ 46 h 64"/>
                <a:gd name="T30" fmla="*/ 142 w 197"/>
                <a:gd name="T31" fmla="*/ 41 h 64"/>
                <a:gd name="T32" fmla="*/ 134 w 197"/>
                <a:gd name="T33" fmla="*/ 39 h 64"/>
                <a:gd name="T34" fmla="*/ 130 w 197"/>
                <a:gd name="T35" fmla="*/ 37 h 64"/>
                <a:gd name="T36" fmla="*/ 132 w 197"/>
                <a:gd name="T37" fmla="*/ 37 h 64"/>
                <a:gd name="T38" fmla="*/ 0 w 197"/>
                <a:gd name="T3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64">
                  <a:moveTo>
                    <a:pt x="0" y="0"/>
                  </a:moveTo>
                  <a:lnTo>
                    <a:pt x="1" y="55"/>
                  </a:lnTo>
                  <a:lnTo>
                    <a:pt x="14" y="54"/>
                  </a:lnTo>
                  <a:lnTo>
                    <a:pt x="32" y="54"/>
                  </a:lnTo>
                  <a:lnTo>
                    <a:pt x="51" y="54"/>
                  </a:lnTo>
                  <a:lnTo>
                    <a:pt x="70" y="53"/>
                  </a:lnTo>
                  <a:lnTo>
                    <a:pt x="91" y="54"/>
                  </a:lnTo>
                  <a:lnTo>
                    <a:pt x="110" y="54"/>
                  </a:lnTo>
                  <a:lnTo>
                    <a:pt x="126" y="54"/>
                  </a:lnTo>
                  <a:lnTo>
                    <a:pt x="139" y="55"/>
                  </a:lnTo>
                  <a:lnTo>
                    <a:pt x="197" y="64"/>
                  </a:lnTo>
                  <a:lnTo>
                    <a:pt x="191" y="60"/>
                  </a:lnTo>
                  <a:lnTo>
                    <a:pt x="181" y="55"/>
                  </a:lnTo>
                  <a:lnTo>
                    <a:pt x="168" y="51"/>
                  </a:lnTo>
                  <a:lnTo>
                    <a:pt x="155" y="46"/>
                  </a:lnTo>
                  <a:lnTo>
                    <a:pt x="142" y="41"/>
                  </a:lnTo>
                  <a:lnTo>
                    <a:pt x="134" y="39"/>
                  </a:lnTo>
                  <a:lnTo>
                    <a:pt x="130" y="37"/>
                  </a:lnTo>
                  <a:lnTo>
                    <a:pt x="132" y="37"/>
                  </a:lnTo>
                  <a:lnTo>
                    <a:pt x="0"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134"/>
            <p:cNvSpPr>
              <a:spLocks/>
            </p:cNvSpPr>
            <p:nvPr/>
          </p:nvSpPr>
          <p:spPr bwMode="auto">
            <a:xfrm>
              <a:off x="4952" y="191"/>
              <a:ext cx="67" cy="16"/>
            </a:xfrm>
            <a:custGeom>
              <a:avLst/>
              <a:gdLst>
                <a:gd name="T0" fmla="*/ 1 w 133"/>
                <a:gd name="T1" fmla="*/ 2 h 34"/>
                <a:gd name="T2" fmla="*/ 0 w 133"/>
                <a:gd name="T3" fmla="*/ 34 h 34"/>
                <a:gd name="T4" fmla="*/ 18 w 133"/>
                <a:gd name="T5" fmla="*/ 28 h 34"/>
                <a:gd name="T6" fmla="*/ 34 w 133"/>
                <a:gd name="T7" fmla="*/ 24 h 34"/>
                <a:gd name="T8" fmla="*/ 50 w 133"/>
                <a:gd name="T9" fmla="*/ 20 h 34"/>
                <a:gd name="T10" fmla="*/ 67 w 133"/>
                <a:gd name="T11" fmla="*/ 17 h 34"/>
                <a:gd name="T12" fmla="*/ 83 w 133"/>
                <a:gd name="T13" fmla="*/ 14 h 34"/>
                <a:gd name="T14" fmla="*/ 100 w 133"/>
                <a:gd name="T15" fmla="*/ 12 h 34"/>
                <a:gd name="T16" fmla="*/ 116 w 133"/>
                <a:gd name="T17" fmla="*/ 9 h 34"/>
                <a:gd name="T18" fmla="*/ 133 w 133"/>
                <a:gd name="T19" fmla="*/ 7 h 34"/>
                <a:gd name="T20" fmla="*/ 105 w 133"/>
                <a:gd name="T21" fmla="*/ 3 h 34"/>
                <a:gd name="T22" fmla="*/ 80 w 133"/>
                <a:gd name="T23" fmla="*/ 2 h 34"/>
                <a:gd name="T24" fmla="*/ 58 w 133"/>
                <a:gd name="T25" fmla="*/ 0 h 34"/>
                <a:gd name="T26" fmla="*/ 40 w 133"/>
                <a:gd name="T27" fmla="*/ 0 h 34"/>
                <a:gd name="T28" fmla="*/ 26 w 133"/>
                <a:gd name="T29" fmla="*/ 0 h 34"/>
                <a:gd name="T30" fmla="*/ 13 w 133"/>
                <a:gd name="T31" fmla="*/ 0 h 34"/>
                <a:gd name="T32" fmla="*/ 5 w 133"/>
                <a:gd name="T33" fmla="*/ 2 h 34"/>
                <a:gd name="T34" fmla="*/ 1 w 133"/>
                <a:gd name="T3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4">
                  <a:moveTo>
                    <a:pt x="1" y="2"/>
                  </a:moveTo>
                  <a:lnTo>
                    <a:pt x="0" y="34"/>
                  </a:lnTo>
                  <a:lnTo>
                    <a:pt x="18" y="28"/>
                  </a:lnTo>
                  <a:lnTo>
                    <a:pt x="34" y="24"/>
                  </a:lnTo>
                  <a:lnTo>
                    <a:pt x="50" y="20"/>
                  </a:lnTo>
                  <a:lnTo>
                    <a:pt x="67" y="17"/>
                  </a:lnTo>
                  <a:lnTo>
                    <a:pt x="83" y="14"/>
                  </a:lnTo>
                  <a:lnTo>
                    <a:pt x="100" y="12"/>
                  </a:lnTo>
                  <a:lnTo>
                    <a:pt x="116" y="9"/>
                  </a:lnTo>
                  <a:lnTo>
                    <a:pt x="133" y="7"/>
                  </a:lnTo>
                  <a:lnTo>
                    <a:pt x="105" y="3"/>
                  </a:lnTo>
                  <a:lnTo>
                    <a:pt x="80" y="2"/>
                  </a:lnTo>
                  <a:lnTo>
                    <a:pt x="58" y="0"/>
                  </a:lnTo>
                  <a:lnTo>
                    <a:pt x="40" y="0"/>
                  </a:lnTo>
                  <a:lnTo>
                    <a:pt x="26" y="0"/>
                  </a:lnTo>
                  <a:lnTo>
                    <a:pt x="13" y="0"/>
                  </a:lnTo>
                  <a:lnTo>
                    <a:pt x="5" y="2"/>
                  </a:lnTo>
                  <a:lnTo>
                    <a:pt x="1" y="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135"/>
            <p:cNvSpPr>
              <a:spLocks/>
            </p:cNvSpPr>
            <p:nvPr/>
          </p:nvSpPr>
          <p:spPr bwMode="auto">
            <a:xfrm>
              <a:off x="4953" y="163"/>
              <a:ext cx="293" cy="76"/>
            </a:xfrm>
            <a:custGeom>
              <a:avLst/>
              <a:gdLst>
                <a:gd name="T0" fmla="*/ 586 w 586"/>
                <a:gd name="T1" fmla="*/ 0 h 151"/>
                <a:gd name="T2" fmla="*/ 586 w 586"/>
                <a:gd name="T3" fmla="*/ 37 h 151"/>
                <a:gd name="T4" fmla="*/ 573 w 586"/>
                <a:gd name="T5" fmla="*/ 39 h 151"/>
                <a:gd name="T6" fmla="*/ 560 w 586"/>
                <a:gd name="T7" fmla="*/ 39 h 151"/>
                <a:gd name="T8" fmla="*/ 547 w 586"/>
                <a:gd name="T9" fmla="*/ 39 h 151"/>
                <a:gd name="T10" fmla="*/ 534 w 586"/>
                <a:gd name="T11" fmla="*/ 40 h 151"/>
                <a:gd name="T12" fmla="*/ 522 w 586"/>
                <a:gd name="T13" fmla="*/ 40 h 151"/>
                <a:gd name="T14" fmla="*/ 509 w 586"/>
                <a:gd name="T15" fmla="*/ 42 h 151"/>
                <a:gd name="T16" fmla="*/ 497 w 586"/>
                <a:gd name="T17" fmla="*/ 42 h 151"/>
                <a:gd name="T18" fmla="*/ 483 w 586"/>
                <a:gd name="T19" fmla="*/ 42 h 151"/>
                <a:gd name="T20" fmla="*/ 471 w 586"/>
                <a:gd name="T21" fmla="*/ 43 h 151"/>
                <a:gd name="T22" fmla="*/ 458 w 586"/>
                <a:gd name="T23" fmla="*/ 43 h 151"/>
                <a:gd name="T24" fmla="*/ 446 w 586"/>
                <a:gd name="T25" fmla="*/ 44 h 151"/>
                <a:gd name="T26" fmla="*/ 433 w 586"/>
                <a:gd name="T27" fmla="*/ 44 h 151"/>
                <a:gd name="T28" fmla="*/ 420 w 586"/>
                <a:gd name="T29" fmla="*/ 46 h 151"/>
                <a:gd name="T30" fmla="*/ 406 w 586"/>
                <a:gd name="T31" fmla="*/ 46 h 151"/>
                <a:gd name="T32" fmla="*/ 393 w 586"/>
                <a:gd name="T33" fmla="*/ 47 h 151"/>
                <a:gd name="T34" fmla="*/ 380 w 586"/>
                <a:gd name="T35" fmla="*/ 48 h 151"/>
                <a:gd name="T36" fmla="*/ 364 w 586"/>
                <a:gd name="T37" fmla="*/ 51 h 151"/>
                <a:gd name="T38" fmla="*/ 347 w 586"/>
                <a:gd name="T39" fmla="*/ 54 h 151"/>
                <a:gd name="T40" fmla="*/ 332 w 586"/>
                <a:gd name="T41" fmla="*/ 55 h 151"/>
                <a:gd name="T42" fmla="*/ 316 w 586"/>
                <a:gd name="T43" fmla="*/ 58 h 151"/>
                <a:gd name="T44" fmla="*/ 300 w 586"/>
                <a:gd name="T45" fmla="*/ 61 h 151"/>
                <a:gd name="T46" fmla="*/ 283 w 586"/>
                <a:gd name="T47" fmla="*/ 64 h 151"/>
                <a:gd name="T48" fmla="*/ 267 w 586"/>
                <a:gd name="T49" fmla="*/ 67 h 151"/>
                <a:gd name="T50" fmla="*/ 251 w 586"/>
                <a:gd name="T51" fmla="*/ 69 h 151"/>
                <a:gd name="T52" fmla="*/ 235 w 586"/>
                <a:gd name="T53" fmla="*/ 72 h 151"/>
                <a:gd name="T54" fmla="*/ 220 w 586"/>
                <a:gd name="T55" fmla="*/ 75 h 151"/>
                <a:gd name="T56" fmla="*/ 203 w 586"/>
                <a:gd name="T57" fmla="*/ 79 h 151"/>
                <a:gd name="T58" fmla="*/ 187 w 586"/>
                <a:gd name="T59" fmla="*/ 83 h 151"/>
                <a:gd name="T60" fmla="*/ 172 w 586"/>
                <a:gd name="T61" fmla="*/ 87 h 151"/>
                <a:gd name="T62" fmla="*/ 156 w 586"/>
                <a:gd name="T63" fmla="*/ 92 h 151"/>
                <a:gd name="T64" fmla="*/ 139 w 586"/>
                <a:gd name="T65" fmla="*/ 96 h 151"/>
                <a:gd name="T66" fmla="*/ 124 w 586"/>
                <a:gd name="T67" fmla="*/ 101 h 151"/>
                <a:gd name="T68" fmla="*/ 0 w 586"/>
                <a:gd name="T69" fmla="*/ 151 h 151"/>
                <a:gd name="T70" fmla="*/ 11 w 586"/>
                <a:gd name="T71" fmla="*/ 143 h 151"/>
                <a:gd name="T72" fmla="*/ 24 w 586"/>
                <a:gd name="T73" fmla="*/ 135 h 151"/>
                <a:gd name="T74" fmla="*/ 36 w 586"/>
                <a:gd name="T75" fmla="*/ 128 h 151"/>
                <a:gd name="T76" fmla="*/ 48 w 586"/>
                <a:gd name="T77" fmla="*/ 121 h 151"/>
                <a:gd name="T78" fmla="*/ 60 w 586"/>
                <a:gd name="T79" fmla="*/ 114 h 151"/>
                <a:gd name="T80" fmla="*/ 71 w 586"/>
                <a:gd name="T81" fmla="*/ 107 h 151"/>
                <a:gd name="T82" fmla="*/ 84 w 586"/>
                <a:gd name="T83" fmla="*/ 100 h 151"/>
                <a:gd name="T84" fmla="*/ 96 w 586"/>
                <a:gd name="T85" fmla="*/ 94 h 151"/>
                <a:gd name="T86" fmla="*/ 120 w 586"/>
                <a:gd name="T87" fmla="*/ 85 h 151"/>
                <a:gd name="T88" fmla="*/ 144 w 586"/>
                <a:gd name="T89" fmla="*/ 75 h 151"/>
                <a:gd name="T90" fmla="*/ 169 w 586"/>
                <a:gd name="T91" fmla="*/ 67 h 151"/>
                <a:gd name="T92" fmla="*/ 193 w 586"/>
                <a:gd name="T93" fmla="*/ 58 h 151"/>
                <a:gd name="T94" fmla="*/ 216 w 586"/>
                <a:gd name="T95" fmla="*/ 51 h 151"/>
                <a:gd name="T96" fmla="*/ 241 w 586"/>
                <a:gd name="T97" fmla="*/ 44 h 151"/>
                <a:gd name="T98" fmla="*/ 265 w 586"/>
                <a:gd name="T99" fmla="*/ 39 h 151"/>
                <a:gd name="T100" fmla="*/ 289 w 586"/>
                <a:gd name="T101" fmla="*/ 33 h 151"/>
                <a:gd name="T102" fmla="*/ 313 w 586"/>
                <a:gd name="T103" fmla="*/ 29 h 151"/>
                <a:gd name="T104" fmla="*/ 336 w 586"/>
                <a:gd name="T105" fmla="*/ 25 h 151"/>
                <a:gd name="T106" fmla="*/ 361 w 586"/>
                <a:gd name="T107" fmla="*/ 21 h 151"/>
                <a:gd name="T108" fmla="*/ 385 w 586"/>
                <a:gd name="T109" fmla="*/ 16 h 151"/>
                <a:gd name="T110" fmla="*/ 410 w 586"/>
                <a:gd name="T111" fmla="*/ 14 h 151"/>
                <a:gd name="T112" fmla="*/ 435 w 586"/>
                <a:gd name="T113" fmla="*/ 11 h 151"/>
                <a:gd name="T114" fmla="*/ 460 w 586"/>
                <a:gd name="T115" fmla="*/ 10 h 151"/>
                <a:gd name="T116" fmla="*/ 486 w 586"/>
                <a:gd name="T117" fmla="*/ 7 h 151"/>
                <a:gd name="T118" fmla="*/ 586 w 586"/>
                <a:gd name="T11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6" h="151">
                  <a:moveTo>
                    <a:pt x="586" y="0"/>
                  </a:moveTo>
                  <a:lnTo>
                    <a:pt x="586" y="37"/>
                  </a:lnTo>
                  <a:lnTo>
                    <a:pt x="573" y="39"/>
                  </a:lnTo>
                  <a:lnTo>
                    <a:pt x="560" y="39"/>
                  </a:lnTo>
                  <a:lnTo>
                    <a:pt x="547" y="39"/>
                  </a:lnTo>
                  <a:lnTo>
                    <a:pt x="534" y="40"/>
                  </a:lnTo>
                  <a:lnTo>
                    <a:pt x="522" y="40"/>
                  </a:lnTo>
                  <a:lnTo>
                    <a:pt x="509" y="42"/>
                  </a:lnTo>
                  <a:lnTo>
                    <a:pt x="497" y="42"/>
                  </a:lnTo>
                  <a:lnTo>
                    <a:pt x="483" y="42"/>
                  </a:lnTo>
                  <a:lnTo>
                    <a:pt x="471" y="43"/>
                  </a:lnTo>
                  <a:lnTo>
                    <a:pt x="458" y="43"/>
                  </a:lnTo>
                  <a:lnTo>
                    <a:pt x="446" y="44"/>
                  </a:lnTo>
                  <a:lnTo>
                    <a:pt x="433" y="44"/>
                  </a:lnTo>
                  <a:lnTo>
                    <a:pt x="420" y="46"/>
                  </a:lnTo>
                  <a:lnTo>
                    <a:pt x="406" y="46"/>
                  </a:lnTo>
                  <a:lnTo>
                    <a:pt x="393" y="47"/>
                  </a:lnTo>
                  <a:lnTo>
                    <a:pt x="380" y="48"/>
                  </a:lnTo>
                  <a:lnTo>
                    <a:pt x="364" y="51"/>
                  </a:lnTo>
                  <a:lnTo>
                    <a:pt x="347" y="54"/>
                  </a:lnTo>
                  <a:lnTo>
                    <a:pt x="332" y="55"/>
                  </a:lnTo>
                  <a:lnTo>
                    <a:pt x="316" y="58"/>
                  </a:lnTo>
                  <a:lnTo>
                    <a:pt x="300" y="61"/>
                  </a:lnTo>
                  <a:lnTo>
                    <a:pt x="283" y="64"/>
                  </a:lnTo>
                  <a:lnTo>
                    <a:pt x="267" y="67"/>
                  </a:lnTo>
                  <a:lnTo>
                    <a:pt x="251" y="69"/>
                  </a:lnTo>
                  <a:lnTo>
                    <a:pt x="235" y="72"/>
                  </a:lnTo>
                  <a:lnTo>
                    <a:pt x="220" y="75"/>
                  </a:lnTo>
                  <a:lnTo>
                    <a:pt x="203" y="79"/>
                  </a:lnTo>
                  <a:lnTo>
                    <a:pt x="187" y="83"/>
                  </a:lnTo>
                  <a:lnTo>
                    <a:pt x="172" y="87"/>
                  </a:lnTo>
                  <a:lnTo>
                    <a:pt x="156" y="92"/>
                  </a:lnTo>
                  <a:lnTo>
                    <a:pt x="139" y="96"/>
                  </a:lnTo>
                  <a:lnTo>
                    <a:pt x="124" y="101"/>
                  </a:lnTo>
                  <a:lnTo>
                    <a:pt x="0" y="151"/>
                  </a:lnTo>
                  <a:lnTo>
                    <a:pt x="11" y="143"/>
                  </a:lnTo>
                  <a:lnTo>
                    <a:pt x="24" y="135"/>
                  </a:lnTo>
                  <a:lnTo>
                    <a:pt x="36" y="128"/>
                  </a:lnTo>
                  <a:lnTo>
                    <a:pt x="48" y="121"/>
                  </a:lnTo>
                  <a:lnTo>
                    <a:pt x="60" y="114"/>
                  </a:lnTo>
                  <a:lnTo>
                    <a:pt x="71" y="107"/>
                  </a:lnTo>
                  <a:lnTo>
                    <a:pt x="84" y="100"/>
                  </a:lnTo>
                  <a:lnTo>
                    <a:pt x="96" y="94"/>
                  </a:lnTo>
                  <a:lnTo>
                    <a:pt x="120" y="85"/>
                  </a:lnTo>
                  <a:lnTo>
                    <a:pt x="144" y="75"/>
                  </a:lnTo>
                  <a:lnTo>
                    <a:pt x="169" y="67"/>
                  </a:lnTo>
                  <a:lnTo>
                    <a:pt x="193" y="58"/>
                  </a:lnTo>
                  <a:lnTo>
                    <a:pt x="216" y="51"/>
                  </a:lnTo>
                  <a:lnTo>
                    <a:pt x="241" y="44"/>
                  </a:lnTo>
                  <a:lnTo>
                    <a:pt x="265" y="39"/>
                  </a:lnTo>
                  <a:lnTo>
                    <a:pt x="289" y="33"/>
                  </a:lnTo>
                  <a:lnTo>
                    <a:pt x="313" y="29"/>
                  </a:lnTo>
                  <a:lnTo>
                    <a:pt x="336" y="25"/>
                  </a:lnTo>
                  <a:lnTo>
                    <a:pt x="361" y="21"/>
                  </a:lnTo>
                  <a:lnTo>
                    <a:pt x="385" y="16"/>
                  </a:lnTo>
                  <a:lnTo>
                    <a:pt x="410" y="14"/>
                  </a:lnTo>
                  <a:lnTo>
                    <a:pt x="435" y="11"/>
                  </a:lnTo>
                  <a:lnTo>
                    <a:pt x="460" y="10"/>
                  </a:lnTo>
                  <a:lnTo>
                    <a:pt x="486" y="7"/>
                  </a:lnTo>
                  <a:lnTo>
                    <a:pt x="586"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136"/>
            <p:cNvSpPr>
              <a:spLocks/>
            </p:cNvSpPr>
            <p:nvPr/>
          </p:nvSpPr>
          <p:spPr bwMode="auto">
            <a:xfrm>
              <a:off x="4953" y="193"/>
              <a:ext cx="293" cy="119"/>
            </a:xfrm>
            <a:custGeom>
              <a:avLst/>
              <a:gdLst>
                <a:gd name="T0" fmla="*/ 586 w 586"/>
                <a:gd name="T1" fmla="*/ 0 h 236"/>
                <a:gd name="T2" fmla="*/ 586 w 586"/>
                <a:gd name="T3" fmla="*/ 236 h 236"/>
                <a:gd name="T4" fmla="*/ 0 w 586"/>
                <a:gd name="T5" fmla="*/ 236 h 236"/>
                <a:gd name="T6" fmla="*/ 0 w 586"/>
                <a:gd name="T7" fmla="*/ 117 h 236"/>
                <a:gd name="T8" fmla="*/ 88 w 586"/>
                <a:gd name="T9" fmla="*/ 79 h 236"/>
                <a:gd name="T10" fmla="*/ 99 w 586"/>
                <a:gd name="T11" fmla="*/ 75 h 236"/>
                <a:gd name="T12" fmla="*/ 109 w 586"/>
                <a:gd name="T13" fmla="*/ 72 h 236"/>
                <a:gd name="T14" fmla="*/ 120 w 586"/>
                <a:gd name="T15" fmla="*/ 68 h 236"/>
                <a:gd name="T16" fmla="*/ 131 w 586"/>
                <a:gd name="T17" fmla="*/ 65 h 236"/>
                <a:gd name="T18" fmla="*/ 141 w 586"/>
                <a:gd name="T19" fmla="*/ 63 h 236"/>
                <a:gd name="T20" fmla="*/ 153 w 586"/>
                <a:gd name="T21" fmla="*/ 60 h 236"/>
                <a:gd name="T22" fmla="*/ 164 w 586"/>
                <a:gd name="T23" fmla="*/ 56 h 236"/>
                <a:gd name="T24" fmla="*/ 175 w 586"/>
                <a:gd name="T25" fmla="*/ 53 h 236"/>
                <a:gd name="T26" fmla="*/ 188 w 586"/>
                <a:gd name="T27" fmla="*/ 50 h 236"/>
                <a:gd name="T28" fmla="*/ 201 w 586"/>
                <a:gd name="T29" fmla="*/ 47 h 236"/>
                <a:gd name="T30" fmla="*/ 214 w 586"/>
                <a:gd name="T31" fmla="*/ 43 h 236"/>
                <a:gd name="T32" fmla="*/ 228 w 586"/>
                <a:gd name="T33" fmla="*/ 40 h 236"/>
                <a:gd name="T34" fmla="*/ 240 w 586"/>
                <a:gd name="T35" fmla="*/ 38 h 236"/>
                <a:gd name="T36" fmla="*/ 253 w 586"/>
                <a:gd name="T37" fmla="*/ 35 h 236"/>
                <a:gd name="T38" fmla="*/ 266 w 586"/>
                <a:gd name="T39" fmla="*/ 32 h 236"/>
                <a:gd name="T40" fmla="*/ 279 w 586"/>
                <a:gd name="T41" fmla="*/ 29 h 236"/>
                <a:gd name="T42" fmla="*/ 412 w 586"/>
                <a:gd name="T43" fmla="*/ 8 h 236"/>
                <a:gd name="T44" fmla="*/ 586 w 586"/>
                <a:gd name="T4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6" h="236">
                  <a:moveTo>
                    <a:pt x="586" y="0"/>
                  </a:moveTo>
                  <a:lnTo>
                    <a:pt x="586" y="236"/>
                  </a:lnTo>
                  <a:lnTo>
                    <a:pt x="0" y="236"/>
                  </a:lnTo>
                  <a:lnTo>
                    <a:pt x="0" y="117"/>
                  </a:lnTo>
                  <a:lnTo>
                    <a:pt x="88" y="79"/>
                  </a:lnTo>
                  <a:lnTo>
                    <a:pt x="99" y="75"/>
                  </a:lnTo>
                  <a:lnTo>
                    <a:pt x="109" y="72"/>
                  </a:lnTo>
                  <a:lnTo>
                    <a:pt x="120" y="68"/>
                  </a:lnTo>
                  <a:lnTo>
                    <a:pt x="131" y="65"/>
                  </a:lnTo>
                  <a:lnTo>
                    <a:pt x="141" y="63"/>
                  </a:lnTo>
                  <a:lnTo>
                    <a:pt x="153" y="60"/>
                  </a:lnTo>
                  <a:lnTo>
                    <a:pt x="164" y="56"/>
                  </a:lnTo>
                  <a:lnTo>
                    <a:pt x="175" y="53"/>
                  </a:lnTo>
                  <a:lnTo>
                    <a:pt x="188" y="50"/>
                  </a:lnTo>
                  <a:lnTo>
                    <a:pt x="201" y="47"/>
                  </a:lnTo>
                  <a:lnTo>
                    <a:pt x="214" y="43"/>
                  </a:lnTo>
                  <a:lnTo>
                    <a:pt x="228" y="40"/>
                  </a:lnTo>
                  <a:lnTo>
                    <a:pt x="240" y="38"/>
                  </a:lnTo>
                  <a:lnTo>
                    <a:pt x="253" y="35"/>
                  </a:lnTo>
                  <a:lnTo>
                    <a:pt x="266" y="32"/>
                  </a:lnTo>
                  <a:lnTo>
                    <a:pt x="279" y="29"/>
                  </a:lnTo>
                  <a:lnTo>
                    <a:pt x="412" y="8"/>
                  </a:lnTo>
                  <a:lnTo>
                    <a:pt x="586"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406852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80">
                                          <p:stCondLst>
                                            <p:cond delay="0"/>
                                          </p:stCondLst>
                                        </p:cTn>
                                        <p:tgtEl>
                                          <p:spTgt spid="17"/>
                                        </p:tgtEl>
                                      </p:cBhvr>
                                    </p:animEffect>
                                    <p:anim calcmode="lin" valueType="num">
                                      <p:cBhvr>
                                        <p:cTn id="1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23" dur="26">
                                          <p:stCondLst>
                                            <p:cond delay="650"/>
                                          </p:stCondLst>
                                        </p:cTn>
                                        <p:tgtEl>
                                          <p:spTgt spid="17"/>
                                        </p:tgtEl>
                                      </p:cBhvr>
                                      <p:to x="100000" y="60000"/>
                                    </p:animScale>
                                    <p:animScale>
                                      <p:cBhvr>
                                        <p:cTn id="24" dur="166" decel="50000">
                                          <p:stCondLst>
                                            <p:cond delay="676"/>
                                          </p:stCondLst>
                                        </p:cTn>
                                        <p:tgtEl>
                                          <p:spTgt spid="17"/>
                                        </p:tgtEl>
                                      </p:cBhvr>
                                      <p:to x="100000" y="100000"/>
                                    </p:animScale>
                                    <p:animScale>
                                      <p:cBhvr>
                                        <p:cTn id="25" dur="26">
                                          <p:stCondLst>
                                            <p:cond delay="1312"/>
                                          </p:stCondLst>
                                        </p:cTn>
                                        <p:tgtEl>
                                          <p:spTgt spid="17"/>
                                        </p:tgtEl>
                                      </p:cBhvr>
                                      <p:to x="100000" y="80000"/>
                                    </p:animScale>
                                    <p:animScale>
                                      <p:cBhvr>
                                        <p:cTn id="26" dur="166" decel="50000">
                                          <p:stCondLst>
                                            <p:cond delay="1338"/>
                                          </p:stCondLst>
                                        </p:cTn>
                                        <p:tgtEl>
                                          <p:spTgt spid="17"/>
                                        </p:tgtEl>
                                      </p:cBhvr>
                                      <p:to x="100000" y="100000"/>
                                    </p:animScale>
                                    <p:animScale>
                                      <p:cBhvr>
                                        <p:cTn id="27" dur="26">
                                          <p:stCondLst>
                                            <p:cond delay="1642"/>
                                          </p:stCondLst>
                                        </p:cTn>
                                        <p:tgtEl>
                                          <p:spTgt spid="17"/>
                                        </p:tgtEl>
                                      </p:cBhvr>
                                      <p:to x="100000" y="90000"/>
                                    </p:animScale>
                                    <p:animScale>
                                      <p:cBhvr>
                                        <p:cTn id="28" dur="166" decel="50000">
                                          <p:stCondLst>
                                            <p:cond delay="1668"/>
                                          </p:stCondLst>
                                        </p:cTn>
                                        <p:tgtEl>
                                          <p:spTgt spid="17"/>
                                        </p:tgtEl>
                                      </p:cBhvr>
                                      <p:to x="100000" y="100000"/>
                                    </p:animScale>
                                    <p:animScale>
                                      <p:cBhvr>
                                        <p:cTn id="29" dur="26">
                                          <p:stCondLst>
                                            <p:cond delay="1808"/>
                                          </p:stCondLst>
                                        </p:cTn>
                                        <p:tgtEl>
                                          <p:spTgt spid="17"/>
                                        </p:tgtEl>
                                      </p:cBhvr>
                                      <p:to x="100000" y="95000"/>
                                    </p:animScale>
                                    <p:animScale>
                                      <p:cBhvr>
                                        <p:cTn id="3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0" y="1978888"/>
            <a:ext cx="4110654" cy="4879112"/>
          </a:xfrm>
        </p:spPr>
      </p:pic>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359067" y="542658"/>
            <a:ext cx="4708733" cy="6315342"/>
          </a:xfrm>
          <a:prstGeom prst="rect">
            <a:avLst/>
          </a:prstGeom>
        </p:spPr>
      </p:pic>
      <p:sp>
        <p:nvSpPr>
          <p:cNvPr id="2" name="Title 1"/>
          <p:cNvSpPr>
            <a:spLocks noGrp="1"/>
          </p:cNvSpPr>
          <p:nvPr>
            <p:ph type="title"/>
          </p:nvPr>
        </p:nvSpPr>
        <p:spPr>
          <a:xfrm>
            <a:off x="152400" y="304800"/>
            <a:ext cx="3810000" cy="1143000"/>
          </a:xfrm>
        </p:spPr>
        <p:txBody>
          <a:bodyPr>
            <a:normAutofit/>
          </a:bodyPr>
          <a:lstStyle/>
          <a:p>
            <a:r>
              <a:rPr lang="en-US" sz="3200" dirty="0" smtClean="0"/>
              <a:t>How the SOI-5 were populated</a:t>
            </a:r>
            <a:endParaRPr lang="en-US" sz="3200" dirty="0"/>
          </a:p>
        </p:txBody>
      </p:sp>
      <p:sp>
        <p:nvSpPr>
          <p:cNvPr id="3" name="Rectangle 2"/>
          <p:cNvSpPr/>
          <p:nvPr/>
        </p:nvSpPr>
        <p:spPr>
          <a:xfrm>
            <a:off x="5867400" y="6324600"/>
            <a:ext cx="17526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7223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3"/>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0" y="0"/>
            <a:ext cx="3236718" cy="3569917"/>
          </a:xfrm>
        </p:spPr>
      </p:pic>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4298535" y="2003989"/>
            <a:ext cx="3802878" cy="5926508"/>
          </a:xfrm>
          <a:prstGeom prst="rect">
            <a:avLst/>
          </a:prstGeom>
        </p:spPr>
      </p:pic>
      <p:pic>
        <p:nvPicPr>
          <p:cNvPr id="14" name="Picture 1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547" y="3505201"/>
            <a:ext cx="3245265" cy="3363482"/>
          </a:xfrm>
          <a:prstGeom prst="rect">
            <a:avLst/>
          </a:prstGeom>
        </p:spPr>
      </p:pic>
      <p:sp>
        <p:nvSpPr>
          <p:cNvPr id="2" name="Title 1"/>
          <p:cNvSpPr>
            <a:spLocks noGrp="1"/>
          </p:cNvSpPr>
          <p:nvPr>
            <p:ph type="title"/>
          </p:nvPr>
        </p:nvSpPr>
        <p:spPr>
          <a:xfrm>
            <a:off x="4419600" y="333998"/>
            <a:ext cx="3429000" cy="580402"/>
          </a:xfrm>
        </p:spPr>
        <p:txBody>
          <a:bodyPr>
            <a:normAutofit fontScale="90000"/>
          </a:bodyPr>
          <a:lstStyle/>
          <a:p>
            <a:r>
              <a:rPr lang="en-US" sz="3600" dirty="0" smtClean="0"/>
              <a:t>CEC Example</a:t>
            </a:r>
            <a:endParaRPr lang="en-US" sz="3600" dirty="0"/>
          </a:p>
        </p:txBody>
      </p:sp>
      <p:sp>
        <p:nvSpPr>
          <p:cNvPr id="3" name="TextBox 2"/>
          <p:cNvSpPr txBox="1"/>
          <p:nvPr/>
        </p:nvSpPr>
        <p:spPr>
          <a:xfrm>
            <a:off x="3810000" y="1066800"/>
            <a:ext cx="4724400" cy="2031325"/>
          </a:xfrm>
          <a:prstGeom prst="rect">
            <a:avLst/>
          </a:prstGeom>
          <a:noFill/>
        </p:spPr>
        <p:txBody>
          <a:bodyPr wrap="square" rtlCol="0">
            <a:spAutoFit/>
          </a:bodyPr>
          <a:lstStyle/>
          <a:p>
            <a:r>
              <a:rPr lang="en-US" dirty="0" smtClean="0"/>
              <a:t>Rules were developed based on laboratory data and research;</a:t>
            </a:r>
          </a:p>
          <a:p>
            <a:r>
              <a:rPr lang="en-US" dirty="0" smtClean="0"/>
              <a:t>Many publications appeared in SSSJ and other Journals. </a:t>
            </a:r>
          </a:p>
          <a:p>
            <a:r>
              <a:rPr lang="en-US" dirty="0" smtClean="0"/>
              <a:t>For example: Donald et al., 1993. Correlations Between Field and Laboratory Measurements of Soil Color. In SSSA Special Publication No. 31.  </a:t>
            </a:r>
            <a:endParaRPr lang="en-US" dirty="0"/>
          </a:p>
        </p:txBody>
      </p:sp>
      <p:grpSp>
        <p:nvGrpSpPr>
          <p:cNvPr id="10" name="Group 9"/>
          <p:cNvGrpSpPr/>
          <p:nvPr/>
        </p:nvGrpSpPr>
        <p:grpSpPr>
          <a:xfrm>
            <a:off x="0" y="3124199"/>
            <a:ext cx="4495800" cy="3314702"/>
            <a:chOff x="0" y="3124199"/>
            <a:chExt cx="4495800" cy="3314702"/>
          </a:xfrm>
        </p:grpSpPr>
        <p:sp>
          <p:nvSpPr>
            <p:cNvPr id="7" name="Rectangle 6"/>
            <p:cNvSpPr/>
            <p:nvPr/>
          </p:nvSpPr>
          <p:spPr>
            <a:xfrm>
              <a:off x="0" y="3124199"/>
              <a:ext cx="3236718" cy="381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429000" y="6324601"/>
              <a:ext cx="1066800" cy="11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152400" y="5638800"/>
            <a:ext cx="28194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024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000" y="76200"/>
            <a:ext cx="8686800" cy="3239866"/>
            <a:chOff x="381000" y="76200"/>
            <a:chExt cx="8686800" cy="3239866"/>
          </a:xfrm>
        </p:grpSpPr>
        <p:sp>
          <p:nvSpPr>
            <p:cNvPr id="41" name="Flowchart: Decision 40"/>
            <p:cNvSpPr/>
            <p:nvPr/>
          </p:nvSpPr>
          <p:spPr>
            <a:xfrm>
              <a:off x="3200400" y="381000"/>
              <a:ext cx="1600200" cy="10668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SOI-5 Forms</a:t>
              </a:r>
              <a:endParaRPr lang="en-US" dirty="0"/>
            </a:p>
          </p:txBody>
        </p:sp>
        <p:sp>
          <p:nvSpPr>
            <p:cNvPr id="53" name="Rounded Rectangle 52"/>
            <p:cNvSpPr/>
            <p:nvPr/>
          </p:nvSpPr>
          <p:spPr>
            <a:xfrm>
              <a:off x="5638800" y="76200"/>
              <a:ext cx="3429000" cy="3239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Populated via different venues:</a:t>
              </a:r>
            </a:p>
            <a:p>
              <a:endParaRPr lang="en-US" sz="800" dirty="0" smtClean="0"/>
            </a:p>
            <a:p>
              <a:pPr marL="342900" indent="-342900">
                <a:buFont typeface="+mj-lt"/>
                <a:buAutoNum type="arabicPeriod"/>
              </a:pPr>
              <a:r>
                <a:rPr lang="en-US" sz="1400" dirty="0" smtClean="0"/>
                <a:t>Laboratory Data Analysis;</a:t>
              </a:r>
            </a:p>
            <a:p>
              <a:pPr marL="342900" indent="-342900">
                <a:buFont typeface="+mj-lt"/>
                <a:buAutoNum type="arabicPeriod"/>
              </a:pPr>
              <a:r>
                <a:rPr lang="en-US" sz="1400" dirty="0" smtClean="0"/>
                <a:t>Field Observations;</a:t>
              </a:r>
            </a:p>
            <a:p>
              <a:endParaRPr lang="en-US" sz="800" dirty="0" smtClean="0"/>
            </a:p>
            <a:p>
              <a:r>
                <a:rPr lang="en-US" sz="1600" dirty="0" smtClean="0"/>
                <a:t>Rules (not always followed):</a:t>
              </a:r>
            </a:p>
            <a:p>
              <a:endParaRPr lang="en-US" sz="800" dirty="0" smtClean="0"/>
            </a:p>
            <a:p>
              <a:pPr marL="285750" indent="-285750">
                <a:buFont typeface="Arial" pitchFamily="34" charset="0"/>
                <a:buChar char="•"/>
              </a:pPr>
              <a:r>
                <a:rPr lang="en-US" sz="1400" dirty="0" smtClean="0"/>
                <a:t>Within 75-80% (2St.Dev.) of Lab. data when more than one </a:t>
              </a:r>
              <a:r>
                <a:rPr lang="en-US" sz="1400" dirty="0" err="1" smtClean="0"/>
                <a:t>pedon</a:t>
              </a:r>
              <a:r>
                <a:rPr lang="en-US" sz="1400" dirty="0" smtClean="0"/>
                <a:t> available.</a:t>
              </a:r>
            </a:p>
            <a:p>
              <a:pPr marL="285750" indent="-285750">
                <a:buFont typeface="Arial" pitchFamily="34" charset="0"/>
                <a:buChar char="•"/>
              </a:pPr>
              <a:r>
                <a:rPr lang="en-US" sz="1400" dirty="0" smtClean="0"/>
                <a:t>UL and LL populated with Class Limits derived from Field Observations when less than one </a:t>
              </a:r>
              <a:r>
                <a:rPr lang="en-US" sz="1400" dirty="0" err="1" smtClean="0"/>
                <a:t>pedon</a:t>
              </a:r>
              <a:r>
                <a:rPr lang="en-US" sz="1400" dirty="0" smtClean="0"/>
                <a:t> available.</a:t>
              </a:r>
            </a:p>
            <a:p>
              <a:pPr marL="285750" indent="-285750">
                <a:buFont typeface="Arial" pitchFamily="34" charset="0"/>
                <a:buChar char="•"/>
              </a:pPr>
              <a:endParaRPr lang="en-US" sz="1400" dirty="0"/>
            </a:p>
          </p:txBody>
        </p:sp>
        <p:cxnSp>
          <p:nvCxnSpPr>
            <p:cNvPr id="55" name="Straight Connector 54"/>
            <p:cNvCxnSpPr/>
            <p:nvPr/>
          </p:nvCxnSpPr>
          <p:spPr>
            <a:xfrm>
              <a:off x="4793673" y="914400"/>
              <a:ext cx="84512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81000" y="457200"/>
              <a:ext cx="17526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Official Series Descriptions (OSDs)</a:t>
              </a:r>
              <a:endParaRPr lang="en-US" dirty="0">
                <a:solidFill>
                  <a:schemeClr val="tx1"/>
                </a:solidFill>
              </a:endParaRPr>
            </a:p>
          </p:txBody>
        </p:sp>
        <p:cxnSp>
          <p:nvCxnSpPr>
            <p:cNvPr id="72" name="Straight Arrow Connector 71"/>
            <p:cNvCxnSpPr>
              <a:stCxn id="70" idx="3"/>
              <a:endCxn id="41" idx="1"/>
            </p:cNvCxnSpPr>
            <p:nvPr/>
          </p:nvCxnSpPr>
          <p:spPr>
            <a:xfrm>
              <a:off x="2133600" y="914400"/>
              <a:ext cx="10668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2590800" y="2410599"/>
            <a:ext cx="2819400" cy="2440721"/>
            <a:chOff x="2590800" y="2410599"/>
            <a:chExt cx="2819400" cy="2440721"/>
          </a:xfrm>
        </p:grpSpPr>
        <p:cxnSp>
          <p:nvCxnSpPr>
            <p:cNvPr id="9" name="Straight Arrow Connector 8"/>
            <p:cNvCxnSpPr>
              <a:stCxn id="5" idx="2"/>
            </p:cNvCxnSpPr>
            <p:nvPr/>
          </p:nvCxnSpPr>
          <p:spPr>
            <a:xfrm>
              <a:off x="3993573" y="2410599"/>
              <a:ext cx="0" cy="21967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Flowchart: Decision 10"/>
            <p:cNvSpPr/>
            <p:nvPr/>
          </p:nvSpPr>
          <p:spPr>
            <a:xfrm>
              <a:off x="3193473" y="2630269"/>
              <a:ext cx="1600200" cy="10668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SOI-6 Forms</a:t>
              </a:r>
              <a:endParaRPr lang="en-US" dirty="0"/>
            </a:p>
          </p:txBody>
        </p:sp>
        <p:cxnSp>
          <p:nvCxnSpPr>
            <p:cNvPr id="14" name="Straight Arrow Connector 13"/>
            <p:cNvCxnSpPr>
              <a:stCxn id="11" idx="2"/>
              <a:endCxn id="15" idx="0"/>
            </p:cNvCxnSpPr>
            <p:nvPr/>
          </p:nvCxnSpPr>
          <p:spPr>
            <a:xfrm>
              <a:off x="3993573" y="3697069"/>
              <a:ext cx="6927" cy="50792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90800" y="4204989"/>
              <a:ext cx="2819400" cy="646331"/>
            </a:xfrm>
            <a:prstGeom prst="rect">
              <a:avLst/>
            </a:prstGeom>
            <a:noFill/>
            <a:ln w="25400">
              <a:solidFill>
                <a:schemeClr val="tx1"/>
              </a:solidFill>
            </a:ln>
          </p:spPr>
          <p:txBody>
            <a:bodyPr wrap="square" rtlCol="0">
              <a:spAutoFit/>
            </a:bodyPr>
            <a:lstStyle/>
            <a:p>
              <a:pPr algn="ctr"/>
              <a:r>
                <a:rPr lang="en-US" dirty="0" smtClean="0"/>
                <a:t>State Soil Survey Database</a:t>
              </a:r>
            </a:p>
            <a:p>
              <a:pPr algn="ctr"/>
              <a:r>
                <a:rPr lang="en-US" dirty="0" smtClean="0"/>
                <a:t>SSSD</a:t>
              </a:r>
              <a:endParaRPr lang="en-US" dirty="0"/>
            </a:p>
          </p:txBody>
        </p:sp>
      </p:grpSp>
      <p:grpSp>
        <p:nvGrpSpPr>
          <p:cNvPr id="10" name="Group 9"/>
          <p:cNvGrpSpPr/>
          <p:nvPr/>
        </p:nvGrpSpPr>
        <p:grpSpPr>
          <a:xfrm>
            <a:off x="76200" y="1487269"/>
            <a:ext cx="5327073" cy="1981198"/>
            <a:chOff x="76200" y="1487269"/>
            <a:chExt cx="5327073" cy="1981198"/>
          </a:xfrm>
        </p:grpSpPr>
        <p:sp>
          <p:nvSpPr>
            <p:cNvPr id="5" name="TextBox 4"/>
            <p:cNvSpPr txBox="1"/>
            <p:nvPr/>
          </p:nvSpPr>
          <p:spPr>
            <a:xfrm>
              <a:off x="2583873" y="1487269"/>
              <a:ext cx="2819400" cy="923330"/>
            </a:xfrm>
            <a:prstGeom prst="rect">
              <a:avLst/>
            </a:prstGeom>
            <a:noFill/>
            <a:ln w="25400">
              <a:solidFill>
                <a:schemeClr val="tx1"/>
              </a:solidFill>
            </a:ln>
          </p:spPr>
          <p:txBody>
            <a:bodyPr wrap="square" rtlCol="0">
              <a:spAutoFit/>
            </a:bodyPr>
            <a:lstStyle/>
            <a:p>
              <a:pPr algn="ctr"/>
              <a:r>
                <a:rPr lang="en-US" dirty="0" smtClean="0"/>
                <a:t>Soil Series Database</a:t>
              </a:r>
            </a:p>
            <a:p>
              <a:pPr algn="ctr"/>
              <a:r>
                <a:rPr lang="en-US" dirty="0" smtClean="0"/>
                <a:t>Ames, Iowa</a:t>
              </a:r>
            </a:p>
            <a:p>
              <a:pPr algn="ctr"/>
              <a:r>
                <a:rPr lang="en-US" dirty="0" smtClean="0"/>
                <a:t>Top-Down Approach</a:t>
              </a:r>
            </a:p>
          </p:txBody>
        </p:sp>
        <p:sp>
          <p:nvSpPr>
            <p:cNvPr id="26" name="TextBox 25"/>
            <p:cNvSpPr txBox="1"/>
            <p:nvPr/>
          </p:nvSpPr>
          <p:spPr>
            <a:xfrm>
              <a:off x="76200" y="2822136"/>
              <a:ext cx="2514600" cy="646331"/>
            </a:xfrm>
            <a:prstGeom prst="rect">
              <a:avLst/>
            </a:prstGeom>
            <a:noFill/>
            <a:ln w="25400">
              <a:solidFill>
                <a:schemeClr val="tx1"/>
              </a:solidFill>
            </a:ln>
          </p:spPr>
          <p:txBody>
            <a:bodyPr wrap="square" rtlCol="0">
              <a:spAutoFit/>
            </a:bodyPr>
            <a:lstStyle/>
            <a:p>
              <a:pPr algn="ctr"/>
              <a:r>
                <a:rPr lang="en-US" dirty="0" smtClean="0"/>
                <a:t>Soil Survey Report Tables</a:t>
              </a:r>
            </a:p>
            <a:p>
              <a:pPr algn="ctr"/>
              <a:r>
                <a:rPr lang="en-US" dirty="0" smtClean="0"/>
                <a:t>Published Soil Surveys</a:t>
              </a:r>
              <a:endParaRPr lang="en-US" dirty="0"/>
            </a:p>
          </p:txBody>
        </p:sp>
        <p:cxnSp>
          <p:nvCxnSpPr>
            <p:cNvPr id="28" name="Straight Arrow Connector 27"/>
            <p:cNvCxnSpPr/>
            <p:nvPr/>
          </p:nvCxnSpPr>
          <p:spPr>
            <a:xfrm>
              <a:off x="1333500" y="1948934"/>
              <a:ext cx="2598" cy="87046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33500" y="1948934"/>
              <a:ext cx="124777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2438400" y="4862847"/>
            <a:ext cx="3124200" cy="1780084"/>
            <a:chOff x="2438400" y="4862847"/>
            <a:chExt cx="3124200" cy="1780084"/>
          </a:xfrm>
        </p:grpSpPr>
        <p:cxnSp>
          <p:nvCxnSpPr>
            <p:cNvPr id="35" name="Straight Arrow Connector 34"/>
            <p:cNvCxnSpPr>
              <a:endCxn id="64" idx="0"/>
            </p:cNvCxnSpPr>
            <p:nvPr/>
          </p:nvCxnSpPr>
          <p:spPr>
            <a:xfrm>
              <a:off x="3993573" y="4862847"/>
              <a:ext cx="6927" cy="24255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438400" y="5719601"/>
              <a:ext cx="3124200" cy="923330"/>
            </a:xfrm>
            <a:prstGeom prst="rect">
              <a:avLst/>
            </a:prstGeom>
            <a:noFill/>
            <a:ln w="25400">
              <a:solidFill>
                <a:schemeClr val="tx1"/>
              </a:solidFill>
            </a:ln>
          </p:spPr>
          <p:txBody>
            <a:bodyPr wrap="square" rtlCol="0">
              <a:spAutoFit/>
            </a:bodyPr>
            <a:lstStyle/>
            <a:p>
              <a:pPr algn="ctr"/>
              <a:r>
                <a:rPr lang="en-US" dirty="0" smtClean="0"/>
                <a:t>National Soil Inventory System</a:t>
              </a:r>
            </a:p>
            <a:p>
              <a:pPr algn="ctr"/>
              <a:r>
                <a:rPr lang="en-US" dirty="0" smtClean="0"/>
                <a:t>NASIS</a:t>
              </a:r>
            </a:p>
            <a:p>
              <a:pPr algn="ctr"/>
              <a:r>
                <a:rPr lang="en-US" dirty="0" smtClean="0"/>
                <a:t>Bottom-Up Approach</a:t>
              </a:r>
            </a:p>
          </p:txBody>
        </p:sp>
        <p:sp>
          <p:nvSpPr>
            <p:cNvPr id="64" name="TextBox 63"/>
            <p:cNvSpPr txBox="1"/>
            <p:nvPr/>
          </p:nvSpPr>
          <p:spPr>
            <a:xfrm>
              <a:off x="3352800" y="5105400"/>
              <a:ext cx="1295400" cy="369332"/>
            </a:xfrm>
            <a:prstGeom prst="rect">
              <a:avLst/>
            </a:prstGeom>
            <a:noFill/>
            <a:ln>
              <a:solidFill>
                <a:schemeClr val="tx1"/>
              </a:solidFill>
            </a:ln>
          </p:spPr>
          <p:txBody>
            <a:bodyPr wrap="square" rtlCol="0">
              <a:spAutoFit/>
            </a:bodyPr>
            <a:lstStyle/>
            <a:p>
              <a:pPr algn="ctr"/>
              <a:r>
                <a:rPr lang="en-US" dirty="0" smtClean="0"/>
                <a:t>In 1994</a:t>
              </a:r>
              <a:endParaRPr lang="en-US" dirty="0"/>
            </a:p>
          </p:txBody>
        </p:sp>
        <p:cxnSp>
          <p:nvCxnSpPr>
            <p:cNvPr id="67" name="Straight Arrow Connector 66"/>
            <p:cNvCxnSpPr>
              <a:stCxn id="64" idx="2"/>
            </p:cNvCxnSpPr>
            <p:nvPr/>
          </p:nvCxnSpPr>
          <p:spPr>
            <a:xfrm>
              <a:off x="4000500" y="5474732"/>
              <a:ext cx="0" cy="2402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228600" y="3468467"/>
            <a:ext cx="2362200" cy="2483199"/>
            <a:chOff x="228600" y="3468467"/>
            <a:chExt cx="2362200" cy="2483199"/>
          </a:xfrm>
        </p:grpSpPr>
        <p:cxnSp>
          <p:nvCxnSpPr>
            <p:cNvPr id="33" name="Straight Arrow Connector 32"/>
            <p:cNvCxnSpPr>
              <a:stCxn id="60" idx="0"/>
              <a:endCxn id="26" idx="2"/>
            </p:cNvCxnSpPr>
            <p:nvPr/>
          </p:nvCxnSpPr>
          <p:spPr>
            <a:xfrm flipV="1">
              <a:off x="1333500" y="3468467"/>
              <a:ext cx="0" cy="228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60" idx="3"/>
              <a:endCxn id="15" idx="1"/>
            </p:cNvCxnSpPr>
            <p:nvPr/>
          </p:nvCxnSpPr>
          <p:spPr>
            <a:xfrm>
              <a:off x="2438400" y="4288304"/>
              <a:ext cx="152400" cy="23985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0" name="Rounded Rectangle 59"/>
            <p:cNvSpPr/>
            <p:nvPr/>
          </p:nvSpPr>
          <p:spPr>
            <a:xfrm>
              <a:off x="228600" y="3697069"/>
              <a:ext cx="2209800" cy="11824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Some States edited SSSD to match with Published Soil Surveys</a:t>
              </a:r>
              <a:endParaRPr lang="en-US" dirty="0">
                <a:solidFill>
                  <a:schemeClr val="tx1"/>
                </a:solidFill>
              </a:endParaRPr>
            </a:p>
          </p:txBody>
        </p:sp>
        <p:sp>
          <p:nvSpPr>
            <p:cNvPr id="80" name="Rounded Rectangle 79"/>
            <p:cNvSpPr/>
            <p:nvPr/>
          </p:nvSpPr>
          <p:spPr>
            <a:xfrm>
              <a:off x="228600" y="4997797"/>
              <a:ext cx="2169207" cy="9538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and/or edited SSSD to fit local conditions</a:t>
              </a:r>
              <a:endParaRPr lang="en-US" dirty="0">
                <a:solidFill>
                  <a:schemeClr val="tx1"/>
                </a:solidFill>
              </a:endParaRPr>
            </a:p>
          </p:txBody>
        </p:sp>
        <p:cxnSp>
          <p:nvCxnSpPr>
            <p:cNvPr id="25" name="Straight Arrow Connector 24"/>
            <p:cNvCxnSpPr>
              <a:stCxn id="15" idx="1"/>
              <a:endCxn id="80" idx="3"/>
            </p:cNvCxnSpPr>
            <p:nvPr/>
          </p:nvCxnSpPr>
          <p:spPr>
            <a:xfrm flipH="1">
              <a:off x="2397807" y="4528155"/>
              <a:ext cx="192993" cy="9465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313204" y="5951666"/>
            <a:ext cx="1125196" cy="229600"/>
            <a:chOff x="1313204" y="5951666"/>
            <a:chExt cx="1125196" cy="229600"/>
          </a:xfrm>
        </p:grpSpPr>
        <p:cxnSp>
          <p:nvCxnSpPr>
            <p:cNvPr id="45" name="Straight Connector 44"/>
            <p:cNvCxnSpPr>
              <a:stCxn id="80" idx="2"/>
            </p:cNvCxnSpPr>
            <p:nvPr/>
          </p:nvCxnSpPr>
          <p:spPr>
            <a:xfrm>
              <a:off x="1313204" y="5951666"/>
              <a:ext cx="0" cy="22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6" idx="1"/>
            </p:cNvCxnSpPr>
            <p:nvPr/>
          </p:nvCxnSpPr>
          <p:spPr>
            <a:xfrm>
              <a:off x="1313204" y="6181266"/>
              <a:ext cx="11251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793673" y="3160931"/>
            <a:ext cx="4274127" cy="3620869"/>
            <a:chOff x="4793673" y="3160931"/>
            <a:chExt cx="4274127" cy="3620869"/>
          </a:xfrm>
        </p:grpSpPr>
        <p:sp>
          <p:nvSpPr>
            <p:cNvPr id="56" name="Rounded Rectangle 55"/>
            <p:cNvSpPr/>
            <p:nvPr/>
          </p:nvSpPr>
          <p:spPr>
            <a:xfrm>
              <a:off x="5638800" y="3505200"/>
              <a:ext cx="3429000" cy="3276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SOI-6 (Map Unit Record) tracked which </a:t>
              </a:r>
              <a:r>
                <a:rPr lang="en-US" sz="1600" i="1" u="sng" dirty="0" smtClean="0"/>
                <a:t>phases</a:t>
              </a:r>
              <a:r>
                <a:rPr lang="en-US" sz="1600" dirty="0" smtClean="0"/>
                <a:t> on SOI-5 were used for a map unit:</a:t>
              </a:r>
            </a:p>
            <a:p>
              <a:endParaRPr lang="en-US" sz="800" dirty="0" smtClean="0"/>
            </a:p>
            <a:p>
              <a:pPr marL="342900" indent="-342900">
                <a:buFont typeface="+mj-lt"/>
                <a:buAutoNum type="arabicPeriod"/>
              </a:pPr>
              <a:r>
                <a:rPr lang="en-US" sz="1400" i="1" u="sng" dirty="0" smtClean="0"/>
                <a:t>Depths</a:t>
              </a:r>
              <a:r>
                <a:rPr lang="en-US" sz="1400" dirty="0" smtClean="0"/>
                <a:t> and number of layers were modified to reflect  local conditions.</a:t>
              </a:r>
            </a:p>
            <a:p>
              <a:pPr marL="342900" indent="-342900">
                <a:buFont typeface="+mj-lt"/>
                <a:buAutoNum type="arabicPeriod"/>
              </a:pPr>
              <a:r>
                <a:rPr lang="en-US" sz="1400" i="1" u="sng" dirty="0" smtClean="0"/>
                <a:t>Slope</a:t>
              </a:r>
              <a:r>
                <a:rPr lang="en-US" sz="1400" dirty="0" smtClean="0"/>
                <a:t>;</a:t>
              </a:r>
            </a:p>
            <a:p>
              <a:pPr marL="342900" indent="-342900">
                <a:buFont typeface="+mj-lt"/>
                <a:buAutoNum type="arabicPeriod"/>
              </a:pPr>
              <a:r>
                <a:rPr lang="en-US" sz="1400" i="1" u="sng" dirty="0" smtClean="0"/>
                <a:t>Range site </a:t>
              </a:r>
              <a:r>
                <a:rPr lang="en-US" sz="1400" dirty="0" smtClean="0"/>
                <a:t>(Ecological Site Description).</a:t>
              </a:r>
              <a:endParaRPr lang="en-US" sz="1400" dirty="0"/>
            </a:p>
          </p:txBody>
        </p:sp>
        <p:sp>
          <p:nvSpPr>
            <p:cNvPr id="58" name="Donut 57"/>
            <p:cNvSpPr/>
            <p:nvPr/>
          </p:nvSpPr>
          <p:spPr>
            <a:xfrm>
              <a:off x="6324600" y="3160931"/>
              <a:ext cx="533400" cy="496669"/>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Donut 58"/>
            <p:cNvSpPr/>
            <p:nvPr/>
          </p:nvSpPr>
          <p:spPr>
            <a:xfrm>
              <a:off x="7924800" y="3160931"/>
              <a:ext cx="533400" cy="496669"/>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 name="Straight Connector 2"/>
            <p:cNvCxnSpPr>
              <a:stCxn id="11" idx="3"/>
            </p:cNvCxnSpPr>
            <p:nvPr/>
          </p:nvCxnSpPr>
          <p:spPr>
            <a:xfrm>
              <a:off x="4793673" y="3163669"/>
              <a:ext cx="997527"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451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ircle(in)">
                                      <p:cBhvr>
                                        <p:cTn id="18" dur="2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80">
                                          <p:stCondLst>
                                            <p:cond delay="0"/>
                                          </p:stCondLst>
                                        </p:cTn>
                                        <p:tgtEl>
                                          <p:spTgt spid="6"/>
                                        </p:tgtEl>
                                      </p:cBhvr>
                                    </p:animEffect>
                                    <p:anim calcmode="lin" valueType="num">
                                      <p:cBhvr>
                                        <p:cTn id="3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1" dur="26">
                                          <p:stCondLst>
                                            <p:cond delay="650"/>
                                          </p:stCondLst>
                                        </p:cTn>
                                        <p:tgtEl>
                                          <p:spTgt spid="6"/>
                                        </p:tgtEl>
                                      </p:cBhvr>
                                      <p:to x="100000" y="60000"/>
                                    </p:animScale>
                                    <p:animScale>
                                      <p:cBhvr>
                                        <p:cTn id="42" dur="166" decel="50000">
                                          <p:stCondLst>
                                            <p:cond delay="676"/>
                                          </p:stCondLst>
                                        </p:cTn>
                                        <p:tgtEl>
                                          <p:spTgt spid="6"/>
                                        </p:tgtEl>
                                      </p:cBhvr>
                                      <p:to x="100000" y="100000"/>
                                    </p:animScale>
                                    <p:animScale>
                                      <p:cBhvr>
                                        <p:cTn id="43" dur="26">
                                          <p:stCondLst>
                                            <p:cond delay="1312"/>
                                          </p:stCondLst>
                                        </p:cTn>
                                        <p:tgtEl>
                                          <p:spTgt spid="6"/>
                                        </p:tgtEl>
                                      </p:cBhvr>
                                      <p:to x="100000" y="80000"/>
                                    </p:animScale>
                                    <p:animScale>
                                      <p:cBhvr>
                                        <p:cTn id="44" dur="166" decel="50000">
                                          <p:stCondLst>
                                            <p:cond delay="1338"/>
                                          </p:stCondLst>
                                        </p:cTn>
                                        <p:tgtEl>
                                          <p:spTgt spid="6"/>
                                        </p:tgtEl>
                                      </p:cBhvr>
                                      <p:to x="100000" y="100000"/>
                                    </p:animScale>
                                    <p:animScale>
                                      <p:cBhvr>
                                        <p:cTn id="45" dur="26">
                                          <p:stCondLst>
                                            <p:cond delay="1642"/>
                                          </p:stCondLst>
                                        </p:cTn>
                                        <p:tgtEl>
                                          <p:spTgt spid="6"/>
                                        </p:tgtEl>
                                      </p:cBhvr>
                                      <p:to x="100000" y="90000"/>
                                    </p:animScale>
                                    <p:animScale>
                                      <p:cBhvr>
                                        <p:cTn id="46" dur="166" decel="50000">
                                          <p:stCondLst>
                                            <p:cond delay="1668"/>
                                          </p:stCondLst>
                                        </p:cTn>
                                        <p:tgtEl>
                                          <p:spTgt spid="6"/>
                                        </p:tgtEl>
                                      </p:cBhvr>
                                      <p:to x="100000" y="100000"/>
                                    </p:animScale>
                                    <p:animScale>
                                      <p:cBhvr>
                                        <p:cTn id="47" dur="26">
                                          <p:stCondLst>
                                            <p:cond delay="1808"/>
                                          </p:stCondLst>
                                        </p:cTn>
                                        <p:tgtEl>
                                          <p:spTgt spid="6"/>
                                        </p:tgtEl>
                                      </p:cBhvr>
                                      <p:to x="100000" y="95000"/>
                                    </p:animScale>
                                    <p:animScale>
                                      <p:cBhvr>
                                        <p:cTn id="48"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Content Placeholder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67355"/>
            <a:ext cx="4136405" cy="2118645"/>
          </a:xfrm>
          <a:prstGeom prst="rect">
            <a:avLst/>
          </a:prstGeom>
        </p:spPr>
      </p:pic>
      <p:pic>
        <p:nvPicPr>
          <p:cNvPr id="40" name="Picture 3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2286000"/>
            <a:ext cx="4195985" cy="4324172"/>
          </a:xfrm>
          <a:prstGeom prst="rect">
            <a:avLst/>
          </a:prstGeom>
        </p:spPr>
      </p:pic>
      <p:pic>
        <p:nvPicPr>
          <p:cNvPr id="41" name="Picture 4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rot="5400000">
            <a:off x="4834784" y="2350805"/>
            <a:ext cx="3563596" cy="4841194"/>
          </a:xfrm>
          <a:prstGeom prst="rect">
            <a:avLst/>
          </a:prstGeom>
        </p:spPr>
      </p:pic>
      <p:grpSp>
        <p:nvGrpSpPr>
          <p:cNvPr id="59" name="Group 58"/>
          <p:cNvGrpSpPr/>
          <p:nvPr/>
        </p:nvGrpSpPr>
        <p:grpSpPr>
          <a:xfrm>
            <a:off x="533400" y="657135"/>
            <a:ext cx="8305800" cy="4219665"/>
            <a:chOff x="533400" y="657135"/>
            <a:chExt cx="8305800" cy="4219665"/>
          </a:xfrm>
        </p:grpSpPr>
        <p:grpSp>
          <p:nvGrpSpPr>
            <p:cNvPr id="57" name="Group 56"/>
            <p:cNvGrpSpPr/>
            <p:nvPr/>
          </p:nvGrpSpPr>
          <p:grpSpPr>
            <a:xfrm>
              <a:off x="533400" y="657135"/>
              <a:ext cx="8305800" cy="4219665"/>
              <a:chOff x="533400" y="657135"/>
              <a:chExt cx="8305800" cy="4219665"/>
            </a:xfrm>
          </p:grpSpPr>
          <p:sp>
            <p:nvSpPr>
              <p:cNvPr id="7" name="Rectangle 6"/>
              <p:cNvSpPr/>
              <p:nvPr/>
            </p:nvSpPr>
            <p:spPr>
              <a:xfrm>
                <a:off x="533400" y="1219199"/>
                <a:ext cx="914400" cy="1765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3"/>
              </p:cNvCxnSpPr>
              <p:nvPr/>
            </p:nvCxnSpPr>
            <p:spPr>
              <a:xfrm flipV="1">
                <a:off x="1447800" y="1257301"/>
                <a:ext cx="3200400" cy="5019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648200" y="657135"/>
                <a:ext cx="4191000" cy="1754326"/>
              </a:xfrm>
              <a:prstGeom prst="rect">
                <a:avLst/>
              </a:prstGeom>
              <a:noFill/>
              <a:ln w="25400">
                <a:solidFill>
                  <a:schemeClr val="tx1"/>
                </a:solidFill>
              </a:ln>
            </p:spPr>
            <p:txBody>
              <a:bodyPr wrap="square" rtlCol="0">
                <a:spAutoFit/>
              </a:bodyPr>
              <a:lstStyle/>
              <a:p>
                <a:r>
                  <a:rPr lang="en-US" dirty="0" smtClean="0"/>
                  <a:t>Select:</a:t>
                </a:r>
              </a:p>
              <a:p>
                <a:r>
                  <a:rPr lang="en-US" dirty="0" smtClean="0"/>
                  <a:t>the appropriate phases from SOI-5:</a:t>
                </a:r>
              </a:p>
              <a:p>
                <a:pPr marL="285750" indent="-285750">
                  <a:buFont typeface="Arial" pitchFamily="34" charset="0"/>
                  <a:buChar char="•"/>
                </a:pPr>
                <a:r>
                  <a:rPr lang="en-US" i="1" u="sng" dirty="0" smtClean="0"/>
                  <a:t>Surface texture</a:t>
                </a:r>
                <a:r>
                  <a:rPr lang="en-US" dirty="0" smtClean="0"/>
                  <a:t>; </a:t>
                </a:r>
              </a:p>
              <a:p>
                <a:pPr marL="285750" indent="-285750">
                  <a:buFont typeface="Arial" pitchFamily="34" charset="0"/>
                  <a:buChar char="•"/>
                </a:pPr>
                <a:r>
                  <a:rPr lang="en-US" i="1" u="sng" dirty="0" smtClean="0"/>
                  <a:t>Slope</a:t>
                </a:r>
                <a:r>
                  <a:rPr lang="en-US" dirty="0" smtClean="0"/>
                  <a:t>;</a:t>
                </a:r>
              </a:p>
              <a:p>
                <a:pPr marL="285750" indent="-285750">
                  <a:buFont typeface="Arial" pitchFamily="34" charset="0"/>
                  <a:buChar char="•"/>
                </a:pPr>
                <a:r>
                  <a:rPr lang="en-US" i="1" u="sng" dirty="0" smtClean="0"/>
                  <a:t>Range Site </a:t>
                </a:r>
                <a:r>
                  <a:rPr lang="en-US" dirty="0" smtClean="0"/>
                  <a:t>(Ecological Site Description)</a:t>
                </a:r>
              </a:p>
              <a:p>
                <a:r>
                  <a:rPr lang="en-US" dirty="0" smtClean="0"/>
                  <a:t>to populate SOI-6  </a:t>
                </a:r>
                <a:endParaRPr lang="en-US" dirty="0"/>
              </a:p>
            </p:txBody>
          </p:sp>
          <p:sp>
            <p:nvSpPr>
              <p:cNvPr id="11" name="Rectangle 10"/>
              <p:cNvSpPr/>
              <p:nvPr/>
            </p:nvSpPr>
            <p:spPr>
              <a:xfrm>
                <a:off x="533400" y="2514600"/>
                <a:ext cx="914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33400" y="4733302"/>
                <a:ext cx="914400" cy="1434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p:cNvCxnSpPr/>
              <p:nvPr/>
            </p:nvCxnSpPr>
            <p:spPr>
              <a:xfrm flipV="1">
                <a:off x="1447800" y="1514563"/>
                <a:ext cx="3200400" cy="1114338"/>
              </a:xfrm>
              <a:prstGeom prst="bentConnector3">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7" name="Elbow Connector 16"/>
            <p:cNvCxnSpPr>
              <a:stCxn id="12" idx="3"/>
              <a:endCxn id="10" idx="1"/>
            </p:cNvCxnSpPr>
            <p:nvPr/>
          </p:nvCxnSpPr>
          <p:spPr>
            <a:xfrm flipV="1">
              <a:off x="1447800" y="1534298"/>
              <a:ext cx="3200400" cy="3270753"/>
            </a:xfrm>
            <a:prstGeom prst="bentConnector3">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4787069" y="2411460"/>
            <a:ext cx="1956632" cy="3684540"/>
            <a:chOff x="4787069" y="2411460"/>
            <a:chExt cx="1956632" cy="3684540"/>
          </a:xfrm>
        </p:grpSpPr>
        <p:cxnSp>
          <p:nvCxnSpPr>
            <p:cNvPr id="29" name="Elbow Connector 28"/>
            <p:cNvCxnSpPr>
              <a:stCxn id="10" idx="2"/>
              <a:endCxn id="21" idx="0"/>
            </p:cNvCxnSpPr>
            <p:nvPr/>
          </p:nvCxnSpPr>
          <p:spPr>
            <a:xfrm rot="5400000">
              <a:off x="4920481" y="3358380"/>
              <a:ext cx="2770139" cy="876300"/>
            </a:xfrm>
            <a:prstGeom prst="bentConnector3">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0" idx="2"/>
              <a:endCxn id="22" idx="0"/>
            </p:cNvCxnSpPr>
            <p:nvPr/>
          </p:nvCxnSpPr>
          <p:spPr>
            <a:xfrm rot="5400000">
              <a:off x="4227916" y="3427815"/>
              <a:ext cx="3532139" cy="1499431"/>
            </a:xfrm>
            <a:prstGeom prst="bentConnector3">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410200" y="5181600"/>
              <a:ext cx="304800" cy="76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15000" y="5181600"/>
              <a:ext cx="304800" cy="76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787069" y="5943600"/>
              <a:ext cx="914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Elbow Connector 30"/>
            <p:cNvCxnSpPr>
              <a:stCxn id="10" idx="2"/>
              <a:endCxn id="20" idx="0"/>
            </p:cNvCxnSpPr>
            <p:nvPr/>
          </p:nvCxnSpPr>
          <p:spPr>
            <a:xfrm rot="5400000">
              <a:off x="4768081" y="3205980"/>
              <a:ext cx="2770139" cy="1181100"/>
            </a:xfrm>
            <a:prstGeom prst="bentConnector3">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3276600" y="152400"/>
            <a:ext cx="838200" cy="369332"/>
          </a:xfrm>
          <a:prstGeom prst="rect">
            <a:avLst/>
          </a:prstGeom>
          <a:solidFill>
            <a:schemeClr val="accent1"/>
          </a:solidFill>
        </p:spPr>
        <p:txBody>
          <a:bodyPr wrap="square" rtlCol="0">
            <a:spAutoFit/>
          </a:bodyPr>
          <a:lstStyle/>
          <a:p>
            <a:pPr algn="ctr"/>
            <a:r>
              <a:rPr lang="en-US" dirty="0" smtClean="0"/>
              <a:t>SOI - 5</a:t>
            </a:r>
            <a:endParaRPr lang="en-US" dirty="0"/>
          </a:p>
        </p:txBody>
      </p:sp>
      <p:sp>
        <p:nvSpPr>
          <p:cNvPr id="63" name="TextBox 62"/>
          <p:cNvSpPr txBox="1"/>
          <p:nvPr/>
        </p:nvSpPr>
        <p:spPr>
          <a:xfrm>
            <a:off x="8191500" y="2915759"/>
            <a:ext cx="838200" cy="369332"/>
          </a:xfrm>
          <a:prstGeom prst="rect">
            <a:avLst/>
          </a:prstGeom>
          <a:solidFill>
            <a:schemeClr val="accent1"/>
          </a:solidFill>
        </p:spPr>
        <p:txBody>
          <a:bodyPr wrap="square" rtlCol="0">
            <a:spAutoFit/>
          </a:bodyPr>
          <a:lstStyle/>
          <a:p>
            <a:pPr algn="ctr"/>
            <a:r>
              <a:rPr lang="en-US" dirty="0" smtClean="0"/>
              <a:t>SOI - 6</a:t>
            </a:r>
            <a:endParaRPr lang="en-US" dirty="0"/>
          </a:p>
        </p:txBody>
      </p:sp>
    </p:spTree>
    <p:extLst>
      <p:ext uri="{BB962C8B-B14F-4D97-AF65-F5344CB8AC3E}">
        <p14:creationId xmlns:p14="http://schemas.microsoft.com/office/powerpoint/2010/main" val="314530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ppt_x"/>
                                          </p:val>
                                        </p:tav>
                                        <p:tav tm="100000">
                                          <p:val>
                                            <p:strVal val="#ppt_x"/>
                                          </p:val>
                                        </p:tav>
                                      </p:tavLst>
                                    </p:anim>
                                    <p:anim calcmode="lin" valueType="num">
                                      <p:cBhvr additive="base">
                                        <p:cTn id="14" dur="500" fill="hold"/>
                                        <p:tgtEl>
                                          <p:spTgt spid="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33600" y="457200"/>
            <a:ext cx="3124200" cy="646331"/>
          </a:xfrm>
          <a:prstGeom prst="rect">
            <a:avLst/>
          </a:prstGeom>
          <a:noFill/>
          <a:ln w="25400">
            <a:solidFill>
              <a:schemeClr val="tx1"/>
            </a:solidFill>
          </a:ln>
        </p:spPr>
        <p:txBody>
          <a:bodyPr wrap="square" rtlCol="0">
            <a:spAutoFit/>
          </a:bodyPr>
          <a:lstStyle/>
          <a:p>
            <a:pPr algn="ctr"/>
            <a:r>
              <a:rPr lang="en-US" dirty="0" smtClean="0"/>
              <a:t>National Soil Inventory System</a:t>
            </a:r>
          </a:p>
          <a:p>
            <a:pPr algn="ctr"/>
            <a:r>
              <a:rPr lang="en-US" dirty="0" smtClean="0"/>
              <a:t>NASIS</a:t>
            </a:r>
            <a:endParaRPr lang="en-US" dirty="0"/>
          </a:p>
        </p:txBody>
      </p:sp>
      <p:grpSp>
        <p:nvGrpSpPr>
          <p:cNvPr id="14" name="Group 13"/>
          <p:cNvGrpSpPr/>
          <p:nvPr/>
        </p:nvGrpSpPr>
        <p:grpSpPr>
          <a:xfrm>
            <a:off x="2133600" y="1103531"/>
            <a:ext cx="3124200" cy="2096869"/>
            <a:chOff x="2133600" y="1103531"/>
            <a:chExt cx="3124200" cy="2096869"/>
          </a:xfrm>
        </p:grpSpPr>
        <p:sp>
          <p:nvSpPr>
            <p:cNvPr id="6" name="Rounded Rectangle 5"/>
            <p:cNvSpPr/>
            <p:nvPr/>
          </p:nvSpPr>
          <p:spPr>
            <a:xfrm>
              <a:off x="2133600" y="1371600"/>
              <a:ext cx="3124200" cy="182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under constant editing as data and/or observations become available</a:t>
              </a:r>
              <a:endParaRPr lang="en-US" dirty="0"/>
            </a:p>
          </p:txBody>
        </p:sp>
        <p:cxnSp>
          <p:nvCxnSpPr>
            <p:cNvPr id="3" name="Straight Arrow Connector 2"/>
            <p:cNvCxnSpPr>
              <a:endCxn id="6" idx="0"/>
            </p:cNvCxnSpPr>
            <p:nvPr/>
          </p:nvCxnSpPr>
          <p:spPr>
            <a:xfrm>
              <a:off x="3695700" y="1103531"/>
              <a:ext cx="0" cy="26806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76200" y="3200400"/>
            <a:ext cx="7315200" cy="3508177"/>
            <a:chOff x="76200" y="3200400"/>
            <a:chExt cx="7315200" cy="3508177"/>
          </a:xfrm>
        </p:grpSpPr>
        <p:sp>
          <p:nvSpPr>
            <p:cNvPr id="7" name="Rectangle 6"/>
            <p:cNvSpPr/>
            <p:nvPr/>
          </p:nvSpPr>
          <p:spPr>
            <a:xfrm>
              <a:off x="1981200" y="3429000"/>
              <a:ext cx="3429000" cy="10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Soil</a:t>
              </a:r>
              <a:r>
                <a:rPr lang="en-US" dirty="0" smtClean="0"/>
                <a:t> </a:t>
              </a:r>
              <a:r>
                <a:rPr lang="en-US" dirty="0" smtClean="0">
                  <a:solidFill>
                    <a:schemeClr val="tx1"/>
                  </a:solidFill>
                </a:rPr>
                <a:t>Data Mart (SDM)</a:t>
              </a:r>
            </a:p>
            <a:p>
              <a:pPr algn="ctr"/>
              <a:r>
                <a:rPr lang="en-US" dirty="0" smtClean="0">
                  <a:solidFill>
                    <a:schemeClr val="tx1"/>
                  </a:solidFill>
                </a:rPr>
                <a:t>Published Snapshot of NASIS</a:t>
              </a:r>
            </a:p>
            <a:p>
              <a:pPr algn="ctr"/>
              <a:r>
                <a:rPr lang="en-US" sz="1400" dirty="0">
                  <a:solidFill>
                    <a:schemeClr val="tx1"/>
                  </a:solidFill>
                  <a:hlinkClick r:id="rId3"/>
                </a:rPr>
                <a:t>http://soildatamart.nrcs.usda.gov</a:t>
              </a:r>
              <a:r>
                <a:rPr lang="en-US" sz="1400" dirty="0" smtClean="0">
                  <a:solidFill>
                    <a:schemeClr val="tx1"/>
                  </a:solidFill>
                  <a:hlinkClick r:id="rId3"/>
                </a:rPr>
                <a:t>/</a:t>
              </a:r>
              <a:endParaRPr lang="en-US" sz="1400" dirty="0">
                <a:solidFill>
                  <a:schemeClr val="tx1"/>
                </a:solidFill>
              </a:endParaRPr>
            </a:p>
          </p:txBody>
        </p:sp>
        <p:sp>
          <p:nvSpPr>
            <p:cNvPr id="8" name="Oval 7"/>
            <p:cNvSpPr/>
            <p:nvPr/>
          </p:nvSpPr>
          <p:spPr>
            <a:xfrm>
              <a:off x="1104900" y="5181600"/>
              <a:ext cx="25527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Soil Survey  Geographic Database</a:t>
              </a:r>
            </a:p>
            <a:p>
              <a:pPr algn="ctr"/>
              <a:r>
                <a:rPr lang="en-US" dirty="0" smtClean="0"/>
                <a:t>SSURGO</a:t>
              </a:r>
              <a:endParaRPr lang="en-US" dirty="0"/>
            </a:p>
          </p:txBody>
        </p:sp>
        <p:sp>
          <p:nvSpPr>
            <p:cNvPr id="10" name="Oval 9"/>
            <p:cNvSpPr/>
            <p:nvPr/>
          </p:nvSpPr>
          <p:spPr>
            <a:xfrm>
              <a:off x="3695700" y="5181600"/>
              <a:ext cx="25527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Soil  Geographic Database</a:t>
              </a:r>
            </a:p>
            <a:p>
              <a:pPr algn="ctr"/>
              <a:r>
                <a:rPr lang="en-US" dirty="0" smtClean="0"/>
                <a:t>STATSGO2</a:t>
              </a:r>
              <a:endParaRPr lang="en-US" dirty="0"/>
            </a:p>
          </p:txBody>
        </p:sp>
        <p:cxnSp>
          <p:nvCxnSpPr>
            <p:cNvPr id="11" name="Straight Arrow Connector 10"/>
            <p:cNvCxnSpPr>
              <a:stCxn id="6" idx="2"/>
              <a:endCxn id="7" idx="0"/>
            </p:cNvCxnSpPr>
            <p:nvPr/>
          </p:nvCxnSpPr>
          <p:spPr>
            <a:xfrm>
              <a:off x="3695700" y="3200400"/>
              <a:ext cx="0" cy="228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p:cNvCxnSpPr>
            <p:nvPr/>
          </p:nvCxnSpPr>
          <p:spPr>
            <a:xfrm flipH="1">
              <a:off x="2381250" y="4495800"/>
              <a:ext cx="1314450" cy="685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p:cNvCxnSpPr>
            <p:nvPr/>
          </p:nvCxnSpPr>
          <p:spPr>
            <a:xfrm>
              <a:off x="3695700" y="4495800"/>
              <a:ext cx="1276350" cy="685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6200" y="6400800"/>
              <a:ext cx="3733800" cy="307777"/>
            </a:xfrm>
            <a:prstGeom prst="rect">
              <a:avLst/>
            </a:prstGeom>
          </p:spPr>
          <p:txBody>
            <a:bodyPr wrap="square">
              <a:spAutoFit/>
            </a:bodyPr>
            <a:lstStyle/>
            <a:p>
              <a:r>
                <a:rPr lang="en-US" sz="1400" dirty="0">
                  <a:hlinkClick r:id="rId4"/>
                </a:rPr>
                <a:t>http://soils.usda.gov/survey/geography/ssurgo</a:t>
              </a:r>
              <a:r>
                <a:rPr lang="en-US" sz="1400" dirty="0" smtClean="0">
                  <a:hlinkClick r:id="rId4"/>
                </a:rPr>
                <a:t>/</a:t>
              </a:r>
              <a:endParaRPr lang="en-US" sz="1400" dirty="0"/>
            </a:p>
          </p:txBody>
        </p:sp>
        <p:sp>
          <p:nvSpPr>
            <p:cNvPr id="123" name="Rectangle 122"/>
            <p:cNvSpPr/>
            <p:nvPr/>
          </p:nvSpPr>
          <p:spPr>
            <a:xfrm>
              <a:off x="3695696" y="6400800"/>
              <a:ext cx="3695704" cy="307777"/>
            </a:xfrm>
            <a:prstGeom prst="rect">
              <a:avLst/>
            </a:prstGeom>
          </p:spPr>
          <p:txBody>
            <a:bodyPr wrap="square">
              <a:spAutoFit/>
            </a:bodyPr>
            <a:lstStyle/>
            <a:p>
              <a:r>
                <a:rPr lang="en-US" sz="1400" dirty="0">
                  <a:hlinkClick r:id="rId5"/>
                </a:rPr>
                <a:t>http://soils.usda.gov/survey/geography/statsgo</a:t>
              </a:r>
              <a:r>
                <a:rPr lang="en-US" sz="1400" dirty="0" smtClean="0">
                  <a:hlinkClick r:id="rId5"/>
                </a:rPr>
                <a:t>/</a:t>
              </a:r>
              <a:endParaRPr lang="en-US" sz="1400" dirty="0"/>
            </a:p>
          </p:txBody>
        </p:sp>
      </p:grpSp>
      <p:sp>
        <p:nvSpPr>
          <p:cNvPr id="124" name="Rounded Rectangle 123"/>
          <p:cNvSpPr/>
          <p:nvPr/>
        </p:nvSpPr>
        <p:spPr>
          <a:xfrm>
            <a:off x="6454693" y="4309217"/>
            <a:ext cx="2590800" cy="205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end result: several sources are now available with different soil property values for the same soil map units.  </a:t>
            </a:r>
            <a:endParaRPr lang="en-US" dirty="0"/>
          </a:p>
        </p:txBody>
      </p:sp>
      <p:grpSp>
        <p:nvGrpSpPr>
          <p:cNvPr id="12" name="Group 11"/>
          <p:cNvGrpSpPr/>
          <p:nvPr/>
        </p:nvGrpSpPr>
        <p:grpSpPr>
          <a:xfrm>
            <a:off x="5257800" y="434884"/>
            <a:ext cx="3787693" cy="3527516"/>
            <a:chOff x="5257800" y="434884"/>
            <a:chExt cx="3787693" cy="3527516"/>
          </a:xfrm>
        </p:grpSpPr>
        <p:sp>
          <p:nvSpPr>
            <p:cNvPr id="125" name="Rounded Rectangle 124"/>
            <p:cNvSpPr/>
            <p:nvPr/>
          </p:nvSpPr>
          <p:spPr>
            <a:xfrm>
              <a:off x="5543548" y="434884"/>
              <a:ext cx="3501945" cy="3527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lvl="1"/>
              <a:r>
                <a:rPr lang="en-US" dirty="0" smtClean="0"/>
                <a:t>NASIS Rationale:</a:t>
              </a:r>
            </a:p>
            <a:p>
              <a:pPr lvl="1"/>
              <a:endParaRPr lang="en-US" sz="1000" dirty="0" smtClean="0"/>
            </a:p>
            <a:p>
              <a:pPr lvl="1"/>
              <a:r>
                <a:rPr lang="en-US" sz="1400" dirty="0" smtClean="0"/>
                <a:t>Interpretations developed based on  </a:t>
              </a:r>
              <a:r>
                <a:rPr lang="en-US" sz="1400" dirty="0"/>
                <a:t>actual soil </a:t>
              </a:r>
              <a:r>
                <a:rPr lang="en-US" sz="1400" dirty="0" smtClean="0"/>
                <a:t>properties;</a:t>
              </a:r>
              <a:endParaRPr lang="en-US" sz="1400" dirty="0"/>
            </a:p>
            <a:p>
              <a:pPr lvl="1"/>
              <a:endParaRPr lang="en-US" sz="800" dirty="0" smtClean="0"/>
            </a:p>
            <a:p>
              <a:pPr lvl="1"/>
              <a:r>
                <a:rPr lang="en-US" sz="1400" dirty="0" smtClean="0"/>
                <a:t>Data </a:t>
              </a:r>
              <a:r>
                <a:rPr lang="en-US" sz="1400" dirty="0"/>
                <a:t>capture at field </a:t>
              </a:r>
              <a:r>
                <a:rPr lang="en-US" sz="1400" dirty="0" smtClean="0"/>
                <a:t>level; </a:t>
              </a:r>
              <a:r>
                <a:rPr lang="en-US" sz="1400" dirty="0"/>
                <a:t/>
              </a:r>
              <a:br>
                <a:rPr lang="en-US" sz="1400" dirty="0"/>
              </a:br>
              <a:r>
                <a:rPr lang="en-US" sz="1400" dirty="0"/>
                <a:t>(“bottom up” instead of “top down</a:t>
              </a:r>
              <a:r>
                <a:rPr lang="en-US" sz="1400" dirty="0" smtClean="0"/>
                <a:t>”);</a:t>
              </a:r>
              <a:endParaRPr lang="en-US" sz="1400" dirty="0"/>
            </a:p>
            <a:p>
              <a:pPr lvl="1"/>
              <a:endParaRPr lang="en-US" sz="800" dirty="0" smtClean="0"/>
            </a:p>
            <a:p>
              <a:pPr lvl="1"/>
              <a:r>
                <a:rPr lang="en-US" sz="1400" dirty="0" smtClean="0"/>
                <a:t>Multiple </a:t>
              </a:r>
              <a:r>
                <a:rPr lang="en-US" sz="1400" dirty="0"/>
                <a:t>Components (</a:t>
              </a:r>
              <a:r>
                <a:rPr lang="en-US" sz="1400" dirty="0" smtClean="0"/>
                <a:t>SOI 6 </a:t>
              </a:r>
              <a:r>
                <a:rPr lang="en-US" sz="1400" dirty="0"/>
                <a:t>limit was 3</a:t>
              </a:r>
              <a:r>
                <a:rPr lang="en-US" sz="1400" dirty="0" smtClean="0"/>
                <a:t>);</a:t>
              </a:r>
              <a:endParaRPr lang="en-US" sz="1400" dirty="0"/>
            </a:p>
            <a:p>
              <a:pPr lvl="1"/>
              <a:endParaRPr lang="en-US" sz="800" dirty="0" smtClean="0"/>
            </a:p>
            <a:p>
              <a:pPr lvl="1"/>
              <a:r>
                <a:rPr lang="en-US" sz="1400" dirty="0" smtClean="0"/>
                <a:t>Multiple </a:t>
              </a:r>
              <a:r>
                <a:rPr lang="en-US" sz="1400" dirty="0"/>
                <a:t>Horizons (</a:t>
              </a:r>
              <a:r>
                <a:rPr lang="en-US" sz="1400" dirty="0" smtClean="0"/>
                <a:t>SOI 5 </a:t>
              </a:r>
              <a:r>
                <a:rPr lang="en-US" sz="1400" dirty="0"/>
                <a:t>limit was 6</a:t>
              </a:r>
              <a:r>
                <a:rPr lang="en-US" sz="1400" dirty="0" smtClean="0"/>
                <a:t>);</a:t>
              </a:r>
            </a:p>
            <a:p>
              <a:pPr lvl="1"/>
              <a:endParaRPr lang="en-US" sz="800" dirty="0" smtClean="0"/>
            </a:p>
            <a:p>
              <a:pPr lvl="1"/>
              <a:r>
                <a:rPr lang="en-US" sz="1400" dirty="0" smtClean="0"/>
                <a:t>“RV”s - Representative </a:t>
              </a:r>
              <a:r>
                <a:rPr lang="en-US" sz="1400" dirty="0"/>
                <a:t>Values for </a:t>
              </a:r>
              <a:r>
                <a:rPr lang="en-US" sz="1400" dirty="0" smtClean="0"/>
                <a:t>Modeling.</a:t>
              </a:r>
              <a:endParaRPr lang="en-US" sz="1400" dirty="0"/>
            </a:p>
          </p:txBody>
        </p:sp>
        <p:cxnSp>
          <p:nvCxnSpPr>
            <p:cNvPr id="5" name="Straight Connector 4"/>
            <p:cNvCxnSpPr>
              <a:stCxn id="4" idx="3"/>
            </p:cNvCxnSpPr>
            <p:nvPr/>
          </p:nvCxnSpPr>
          <p:spPr>
            <a:xfrm>
              <a:off x="5257800" y="780366"/>
              <a:ext cx="285748" cy="15056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40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26"/>
                                        </p:tgtEl>
                                        <p:attrNameLst>
                                          <p:attrName>style.visibility</p:attrName>
                                        </p:attrNameLst>
                                      </p:cBhvr>
                                      <p:to>
                                        <p:strVal val="visible"/>
                                      </p:to>
                                    </p:set>
                                    <p:animEffect transition="in" filter="wipe(up)">
                                      <p:cBhvr>
                                        <p:cTn id="18" dur="500"/>
                                        <p:tgtEl>
                                          <p:spTgt spid="12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wipe(up)">
                                      <p:cBhvr>
                                        <p:cTn id="23"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1179258"/>
            <a:ext cx="9143999" cy="5678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sz="3600" b="1" dirty="0" smtClean="0"/>
              <a:t>Mapped Soil Series with &gt; 1 Million acres </a:t>
            </a:r>
            <a:endParaRPr lang="en-US" sz="3600" b="1" dirty="0"/>
          </a:p>
        </p:txBody>
      </p:sp>
      <p:graphicFrame>
        <p:nvGraphicFramePr>
          <p:cNvPr id="6" name="Content Placeholder 3"/>
          <p:cNvGraphicFramePr>
            <a:graphicFrameLocks/>
          </p:cNvGraphicFramePr>
          <p:nvPr>
            <p:extLst/>
          </p:nvPr>
        </p:nvGraphicFramePr>
        <p:xfrm>
          <a:off x="228600" y="1828800"/>
          <a:ext cx="2552700" cy="3400425"/>
        </p:xfrm>
        <a:graphic>
          <a:graphicData uri="http://schemas.openxmlformats.org/drawingml/2006/table">
            <a:tbl>
              <a:tblPr/>
              <a:tblGrid>
                <a:gridCol w="233363"/>
                <a:gridCol w="1025525"/>
                <a:gridCol w="723900"/>
                <a:gridCol w="569912"/>
              </a:tblGrid>
              <a:tr h="0">
                <a:tc>
                  <a:txBody>
                    <a:bodyPr/>
                    <a:lstStyle/>
                    <a:p>
                      <a:pPr algn="l" fontAlgn="b"/>
                      <a:r>
                        <a:rPr lang="en-US" sz="1000" b="1" i="0" u="none" strike="noStrike" dirty="0">
                          <a:solidFill>
                            <a:srgbClr val="000000"/>
                          </a:solidFill>
                          <a:effectLst/>
                          <a:latin typeface="Calibri"/>
                        </a:rPr>
                        <a:t>No.</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a:rPr>
                        <a:t>Soil Series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a:rPr>
                        <a:t>No. Counties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a:rPr>
                        <a:t>Acres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6684">
                <a:tc>
                  <a:txBody>
                    <a:bodyPr/>
                    <a:lstStyle/>
                    <a:p>
                      <a:pPr algn="ctr" fontAlgn="b"/>
                      <a:r>
                        <a:rPr lang="en-US" sz="1000" b="1" i="0" u="none" strike="noStrike" dirty="0">
                          <a:solidFill>
                            <a:srgbClr val="000000"/>
                          </a:solidFill>
                          <a:effectLst/>
                          <a:latin typeface="Calibri"/>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1" i="0" u="none" strike="noStrike">
                          <a:solidFill>
                            <a:srgbClr val="000000"/>
                          </a:solidFill>
                          <a:effectLst/>
                          <a:latin typeface="Calibri"/>
                        </a:rPr>
                        <a:t>Valentine</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1" i="0" u="none" strike="noStrike" dirty="0">
                          <a:solidFill>
                            <a:srgbClr val="000000"/>
                          </a:solidFill>
                          <a:effectLst/>
                          <a:latin typeface="Calibri"/>
                        </a:rPr>
                        <a:t>50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1" i="0" u="none" strike="noStrike" dirty="0">
                          <a:solidFill>
                            <a:srgbClr val="000000"/>
                          </a:solidFill>
                          <a:effectLst/>
                          <a:latin typeface="Calibri"/>
                        </a:rPr>
                        <a:t>8,830,725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r>
              <a:tr h="57159">
                <a:tc>
                  <a:txBody>
                    <a:bodyPr/>
                    <a:lstStyle/>
                    <a:p>
                      <a:pPr algn="ctr" fontAlgn="b"/>
                      <a:r>
                        <a:rPr lang="en-US" sz="1000" b="1" i="0" u="none" strike="noStrike" dirty="0">
                          <a:solidFill>
                            <a:srgbClr val="000000"/>
                          </a:solidFill>
                          <a:effectLst/>
                          <a:latin typeface="Calibri"/>
                        </a:rPr>
                        <a:t>2</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Pullman</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19</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2,730,955</a:t>
                      </a:r>
                    </a:p>
                  </a:txBody>
                  <a:tcPr marL="9525" marR="9525" marT="9525" marB="0" anchor="ctr">
                    <a:lnL>
                      <a:noFill/>
                    </a:lnL>
                    <a:lnR>
                      <a:noFill/>
                    </a:lnR>
                    <a:lnT>
                      <a:noFill/>
                    </a:lnT>
                    <a:lnB>
                      <a:noFill/>
                    </a:lnB>
                  </a:tcPr>
                </a:tc>
              </a:tr>
              <a:tr h="47634">
                <a:tc>
                  <a:txBody>
                    <a:bodyPr/>
                    <a:lstStyle/>
                    <a:p>
                      <a:pPr algn="ctr" fontAlgn="b"/>
                      <a:r>
                        <a:rPr lang="en-US" sz="1000" b="1" i="0" u="none" strike="noStrike" dirty="0">
                          <a:solidFill>
                            <a:srgbClr val="000000"/>
                          </a:solidFill>
                          <a:effectLst/>
                          <a:latin typeface="Calibri"/>
                        </a:rPr>
                        <a:t>3</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Richfield</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11</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2,133,203</a:t>
                      </a:r>
                    </a:p>
                  </a:txBody>
                  <a:tcPr marL="9525" marR="9525" marT="9525" marB="0" anchor="ctr">
                    <a:lnL>
                      <a:noFill/>
                    </a:lnL>
                    <a:lnR>
                      <a:noFill/>
                    </a:lnR>
                    <a:lnT>
                      <a:noFill/>
                    </a:lnT>
                    <a:lnB>
                      <a:noFill/>
                    </a:lnB>
                  </a:tcPr>
                </a:tc>
              </a:tr>
              <a:tr h="38109">
                <a:tc>
                  <a:txBody>
                    <a:bodyPr/>
                    <a:lstStyle/>
                    <a:p>
                      <a:pPr algn="ctr" fontAlgn="b"/>
                      <a:r>
                        <a:rPr lang="en-US" sz="1000" b="1" i="0" u="none" strike="noStrike" dirty="0">
                          <a:solidFill>
                            <a:srgbClr val="000000"/>
                          </a:solidFill>
                          <a:effectLst/>
                          <a:latin typeface="Calibri"/>
                        </a:rPr>
                        <a:t>4</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Williams-Bowbells</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4</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1,541,068</a:t>
                      </a:r>
                    </a:p>
                  </a:txBody>
                  <a:tcPr marL="9525" marR="9525" marT="9525" marB="0" anchor="ctr">
                    <a:lnL>
                      <a:noFill/>
                    </a:lnL>
                    <a:lnR>
                      <a:noFill/>
                    </a:lnR>
                    <a:lnT>
                      <a:noFill/>
                    </a:lnT>
                    <a:lnB>
                      <a:noFill/>
                    </a:lnB>
                  </a:tcPr>
                </a:tc>
              </a:tr>
              <a:tr h="0">
                <a:tc>
                  <a:txBody>
                    <a:bodyPr/>
                    <a:lstStyle/>
                    <a:p>
                      <a:pPr algn="ctr" fontAlgn="b"/>
                      <a:r>
                        <a:rPr lang="en-US" sz="1000" b="1" i="0" u="none" strike="noStrike" dirty="0">
                          <a:solidFill>
                            <a:srgbClr val="000000"/>
                          </a:solidFill>
                          <a:effectLst/>
                          <a:latin typeface="Calibri"/>
                        </a:rPr>
                        <a:t>5</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Holdrege</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22</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1,445,344</a:t>
                      </a:r>
                    </a:p>
                  </a:txBody>
                  <a:tcPr marL="9525" marR="9525" marT="9525" marB="0" anchor="ctr">
                    <a:lnL>
                      <a:noFill/>
                    </a:lnL>
                    <a:lnR>
                      <a:noFill/>
                    </a:lnR>
                    <a:lnT>
                      <a:noFill/>
                    </a:lnT>
                    <a:lnB>
                      <a:noFill/>
                    </a:lnB>
                  </a:tcPr>
                </a:tc>
              </a:tr>
              <a:tr h="0">
                <a:tc>
                  <a:txBody>
                    <a:bodyPr/>
                    <a:lstStyle/>
                    <a:p>
                      <a:pPr algn="ctr" fontAlgn="b"/>
                      <a:r>
                        <a:rPr lang="en-US" sz="1000" b="1" i="0" u="none" strike="noStrike" dirty="0">
                          <a:solidFill>
                            <a:srgbClr val="000000"/>
                          </a:solidFill>
                          <a:effectLst/>
                          <a:latin typeface="Calibri"/>
                        </a:rPr>
                        <a:t>6</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Amarrillo</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24</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1,391,065</a:t>
                      </a:r>
                    </a:p>
                  </a:txBody>
                  <a:tcPr marL="9525" marR="9525" marT="9525" marB="0" anchor="ctr">
                    <a:lnL>
                      <a:noFill/>
                    </a:lnL>
                    <a:lnR>
                      <a:noFill/>
                    </a:lnR>
                    <a:lnT>
                      <a:noFill/>
                    </a:lnT>
                    <a:lnB>
                      <a:noFill/>
                    </a:lnB>
                  </a:tcPr>
                </a:tc>
              </a:tr>
              <a:tr h="0">
                <a:tc>
                  <a:txBody>
                    <a:bodyPr/>
                    <a:lstStyle/>
                    <a:p>
                      <a:pPr algn="ctr" fontAlgn="b"/>
                      <a:r>
                        <a:rPr lang="en-US" sz="1000" b="1" i="0" u="none" strike="noStrike" dirty="0">
                          <a:solidFill>
                            <a:srgbClr val="000000"/>
                          </a:solidFill>
                          <a:effectLst/>
                          <a:latin typeface="Calibri"/>
                        </a:rPr>
                        <a:t>7</a:t>
                      </a:r>
                    </a:p>
                  </a:txBody>
                  <a:tcPr marL="9525" marR="9525" marT="9525" marB="0" anchor="b">
                    <a:lnL>
                      <a:noFill/>
                    </a:lnL>
                    <a:lnR>
                      <a:noFill/>
                    </a:lnR>
                    <a:lnT>
                      <a:noFill/>
                    </a:lnT>
                    <a:lnB>
                      <a:noFill/>
                    </a:lnB>
                  </a:tcPr>
                </a:tc>
                <a:tc>
                  <a:txBody>
                    <a:bodyPr/>
                    <a:lstStyle/>
                    <a:p>
                      <a:pPr algn="l" fontAlgn="b"/>
                      <a:r>
                        <a:rPr lang="en-US" sz="1000" b="1" i="0" u="none" strike="noStrike" dirty="0">
                          <a:solidFill>
                            <a:srgbClr val="000000"/>
                          </a:solidFill>
                          <a:effectLst/>
                          <a:latin typeface="Calibri"/>
                        </a:rPr>
                        <a:t>Tifton</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31</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1,364,750</a:t>
                      </a:r>
                    </a:p>
                  </a:txBody>
                  <a:tcPr marL="9525" marR="9525" marT="9525" marB="0" anchor="ctr">
                    <a:lnL>
                      <a:noFill/>
                    </a:lnL>
                    <a:lnR>
                      <a:noFill/>
                    </a:lnR>
                    <a:lnT>
                      <a:noFill/>
                    </a:lnT>
                    <a:lnB>
                      <a:noFill/>
                    </a:lnB>
                  </a:tcPr>
                </a:tc>
              </a:tr>
              <a:tr h="76209">
                <a:tc>
                  <a:txBody>
                    <a:bodyPr/>
                    <a:lstStyle/>
                    <a:p>
                      <a:pPr algn="ctr" fontAlgn="b"/>
                      <a:r>
                        <a:rPr lang="en-US" sz="1000" b="1" i="0" u="none" strike="noStrike" dirty="0">
                          <a:solidFill>
                            <a:srgbClr val="000000"/>
                          </a:solidFill>
                          <a:effectLst/>
                          <a:latin typeface="Calibri"/>
                        </a:rPr>
                        <a:t>8</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Harney</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2</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1,340,139</a:t>
                      </a:r>
                    </a:p>
                  </a:txBody>
                  <a:tcPr marL="9525" marR="9525" marT="9525" marB="0" anchor="ctr">
                    <a:lnL>
                      <a:noFill/>
                    </a:lnL>
                    <a:lnR>
                      <a:noFill/>
                    </a:lnR>
                    <a:lnT>
                      <a:noFill/>
                    </a:lnT>
                    <a:lnB>
                      <a:noFill/>
                    </a:lnB>
                  </a:tcPr>
                </a:tc>
              </a:tr>
              <a:tr h="66684">
                <a:tc>
                  <a:txBody>
                    <a:bodyPr/>
                    <a:lstStyle/>
                    <a:p>
                      <a:pPr algn="ctr" fontAlgn="b"/>
                      <a:r>
                        <a:rPr lang="en-US" sz="1000" b="1" i="0" u="none" strike="noStrike" dirty="0">
                          <a:solidFill>
                            <a:srgbClr val="000000"/>
                          </a:solidFill>
                          <a:effectLst/>
                          <a:latin typeface="Calibri"/>
                        </a:rPr>
                        <a:t>9</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Clarion</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30</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1,322,296</a:t>
                      </a:r>
                    </a:p>
                  </a:txBody>
                  <a:tcPr marL="9525" marR="9525" marT="9525" marB="0" anchor="ctr">
                    <a:lnL>
                      <a:noFill/>
                    </a:lnL>
                    <a:lnR>
                      <a:noFill/>
                    </a:lnR>
                    <a:lnT>
                      <a:noFill/>
                    </a:lnT>
                    <a:lnB>
                      <a:noFill/>
                    </a:lnB>
                  </a:tcPr>
                </a:tc>
              </a:tr>
              <a:tr h="57159">
                <a:tc>
                  <a:txBody>
                    <a:bodyPr/>
                    <a:lstStyle/>
                    <a:p>
                      <a:pPr algn="ctr" fontAlgn="b"/>
                      <a:r>
                        <a:rPr lang="en-US" sz="1000" b="1" i="0" u="none" strike="noStrike" dirty="0">
                          <a:solidFill>
                            <a:srgbClr val="000000"/>
                          </a:solidFill>
                          <a:effectLst/>
                          <a:latin typeface="Calibri"/>
                        </a:rPr>
                        <a:t>10</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Tarrant</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6</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1,301,328</a:t>
                      </a:r>
                    </a:p>
                  </a:txBody>
                  <a:tcPr marL="9525" marR="9525" marT="9525" marB="0" anchor="ctr">
                    <a:lnL>
                      <a:noFill/>
                    </a:lnL>
                    <a:lnR>
                      <a:noFill/>
                    </a:lnR>
                    <a:lnT>
                      <a:noFill/>
                    </a:lnT>
                    <a:lnB>
                      <a:noFill/>
                    </a:lnB>
                  </a:tcPr>
                </a:tc>
              </a:tr>
              <a:tr h="47634">
                <a:tc>
                  <a:txBody>
                    <a:bodyPr/>
                    <a:lstStyle/>
                    <a:p>
                      <a:pPr algn="ctr" fontAlgn="b"/>
                      <a:r>
                        <a:rPr lang="en-US" sz="1000" b="1" i="0" u="none" strike="noStrike" dirty="0">
                          <a:solidFill>
                            <a:srgbClr val="000000"/>
                          </a:solidFill>
                          <a:effectLst/>
                          <a:latin typeface="Calibri"/>
                        </a:rPr>
                        <a:t>11</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Huston Black</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29</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1,181,216</a:t>
                      </a:r>
                    </a:p>
                  </a:txBody>
                  <a:tcPr marL="9525" marR="9525" marT="9525" marB="0" anchor="ctr">
                    <a:lnL>
                      <a:noFill/>
                    </a:lnL>
                    <a:lnR>
                      <a:noFill/>
                    </a:lnR>
                    <a:lnT>
                      <a:noFill/>
                    </a:lnT>
                    <a:lnB>
                      <a:noFill/>
                    </a:lnB>
                  </a:tcPr>
                </a:tc>
              </a:tr>
              <a:tr h="38109">
                <a:tc>
                  <a:txBody>
                    <a:bodyPr/>
                    <a:lstStyle/>
                    <a:p>
                      <a:pPr algn="ctr" fontAlgn="b"/>
                      <a:r>
                        <a:rPr lang="en-US" sz="1000" b="1" i="0" u="none" strike="noStrike" dirty="0">
                          <a:solidFill>
                            <a:srgbClr val="000000"/>
                          </a:solidFill>
                          <a:effectLst/>
                          <a:latin typeface="Calibri"/>
                        </a:rPr>
                        <a:t>12</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Pewamo</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43</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1,153,697</a:t>
                      </a:r>
                    </a:p>
                  </a:txBody>
                  <a:tcPr marL="9525" marR="9525" marT="9525" marB="0" anchor="ctr">
                    <a:lnL>
                      <a:noFill/>
                    </a:lnL>
                    <a:lnR>
                      <a:noFill/>
                    </a:lnR>
                    <a:lnT>
                      <a:noFill/>
                    </a:lnT>
                    <a:lnB>
                      <a:noFill/>
                    </a:lnB>
                  </a:tcPr>
                </a:tc>
              </a:tr>
              <a:tr h="0">
                <a:tc>
                  <a:txBody>
                    <a:bodyPr/>
                    <a:lstStyle/>
                    <a:p>
                      <a:pPr algn="ctr" fontAlgn="b"/>
                      <a:r>
                        <a:rPr lang="en-US" sz="1000" b="1" i="0" u="none" strike="noStrike" dirty="0">
                          <a:solidFill>
                            <a:srgbClr val="000000"/>
                          </a:solidFill>
                          <a:effectLst/>
                          <a:latin typeface="Calibri"/>
                        </a:rPr>
                        <a:t>13</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Barnes-Svea</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6</a:t>
                      </a:r>
                    </a:p>
                  </a:txBody>
                  <a:tcPr marL="9525" marR="9525" marT="9525" marB="0" anchor="ctr">
                    <a:lnL>
                      <a:noFill/>
                    </a:lnL>
                    <a:lnR>
                      <a:noFill/>
                    </a:lnR>
                    <a:lnT>
                      <a:noFill/>
                    </a:lnT>
                    <a:lnB>
                      <a:noFill/>
                    </a:lnB>
                  </a:tcPr>
                </a:tc>
                <a:tc>
                  <a:txBody>
                    <a:bodyPr/>
                    <a:lstStyle/>
                    <a:p>
                      <a:pPr algn="r" fontAlgn="b"/>
                      <a:r>
                        <a:rPr lang="en-US" sz="1000" b="1" i="0" u="none" strike="noStrike" dirty="0">
                          <a:solidFill>
                            <a:srgbClr val="000000"/>
                          </a:solidFill>
                          <a:effectLst/>
                          <a:latin typeface="Calibri"/>
                        </a:rPr>
                        <a:t>2,165,298</a:t>
                      </a:r>
                    </a:p>
                  </a:txBody>
                  <a:tcPr marL="9525" marR="9525" marT="9525" marB="0" anchor="b">
                    <a:lnL>
                      <a:noFill/>
                    </a:lnL>
                    <a:lnR>
                      <a:noFill/>
                    </a:lnR>
                    <a:lnT>
                      <a:noFill/>
                    </a:lnT>
                    <a:lnB>
                      <a:noFill/>
                    </a:lnB>
                  </a:tcPr>
                </a:tc>
              </a:tr>
              <a:tr h="0">
                <a:tc>
                  <a:txBody>
                    <a:bodyPr/>
                    <a:lstStyle/>
                    <a:p>
                      <a:pPr algn="ctr" fontAlgn="b"/>
                      <a:r>
                        <a:rPr lang="en-US" sz="1000" b="1" i="0" u="none" strike="noStrike" dirty="0">
                          <a:solidFill>
                            <a:srgbClr val="000000"/>
                          </a:solidFill>
                          <a:effectLst/>
                          <a:latin typeface="Calibri"/>
                        </a:rPr>
                        <a:t>14</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Barnes- Buse</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4</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1,003,934</a:t>
                      </a:r>
                    </a:p>
                  </a:txBody>
                  <a:tcPr marL="9525" marR="9525" marT="9525" marB="0" anchor="ctr">
                    <a:lnL>
                      <a:noFill/>
                    </a:lnL>
                    <a:lnR>
                      <a:noFill/>
                    </a:lnR>
                    <a:lnT>
                      <a:noFill/>
                    </a:lnT>
                    <a:lnB>
                      <a:noFill/>
                    </a:lnB>
                  </a:tcPr>
                </a:tc>
              </a:tr>
              <a:tr h="0">
                <a:tc>
                  <a:txBody>
                    <a:bodyPr/>
                    <a:lstStyle/>
                    <a:p>
                      <a:pPr algn="ctr" fontAlgn="b"/>
                      <a:r>
                        <a:rPr lang="en-US" sz="1000" b="1" i="0" u="none" strike="noStrike" dirty="0">
                          <a:solidFill>
                            <a:srgbClr val="000000"/>
                          </a:solidFill>
                          <a:effectLst/>
                          <a:latin typeface="Calibri"/>
                        </a:rPr>
                        <a:t>15</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Ulysses</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9</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1,125,247</a:t>
                      </a:r>
                    </a:p>
                  </a:txBody>
                  <a:tcPr marL="9525" marR="9525" marT="9525" marB="0" anchor="ctr">
                    <a:lnL>
                      <a:noFill/>
                    </a:lnL>
                    <a:lnR>
                      <a:noFill/>
                    </a:lnR>
                    <a:lnT>
                      <a:noFill/>
                    </a:lnT>
                    <a:lnB>
                      <a:noFill/>
                    </a:lnB>
                  </a:tcPr>
                </a:tc>
              </a:tr>
              <a:tr h="0">
                <a:tc>
                  <a:txBody>
                    <a:bodyPr/>
                    <a:lstStyle/>
                    <a:p>
                      <a:pPr algn="ctr" fontAlgn="b"/>
                      <a:r>
                        <a:rPr lang="en-US" sz="1000" b="1" i="0" u="none" strike="noStrike" dirty="0">
                          <a:solidFill>
                            <a:srgbClr val="000000"/>
                          </a:solidFill>
                          <a:effectLst/>
                          <a:latin typeface="Calibri"/>
                        </a:rPr>
                        <a:t>16</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Olton</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19</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1,050,027</a:t>
                      </a:r>
                    </a:p>
                  </a:txBody>
                  <a:tcPr marL="9525" marR="9525" marT="9525" marB="0" anchor="ctr">
                    <a:lnL>
                      <a:noFill/>
                    </a:lnL>
                    <a:lnR>
                      <a:noFill/>
                    </a:lnR>
                    <a:lnT>
                      <a:noFill/>
                    </a:lnT>
                    <a:lnB>
                      <a:noFill/>
                    </a:lnB>
                  </a:tcPr>
                </a:tc>
              </a:tr>
              <a:tr h="66684">
                <a:tc>
                  <a:txBody>
                    <a:bodyPr/>
                    <a:lstStyle/>
                    <a:p>
                      <a:pPr algn="ctr" fontAlgn="b"/>
                      <a:r>
                        <a:rPr lang="en-US" sz="1000" b="1" i="0" u="none" strike="noStrike" dirty="0">
                          <a:solidFill>
                            <a:srgbClr val="000000"/>
                          </a:solidFill>
                          <a:effectLst/>
                          <a:latin typeface="Calibri"/>
                        </a:rPr>
                        <a:t>17</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Drummer</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7</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1,046,356</a:t>
                      </a:r>
                    </a:p>
                  </a:txBody>
                  <a:tcPr marL="9525" marR="9525" marT="9525" marB="0" anchor="ctr">
                    <a:lnL>
                      <a:noFill/>
                    </a:lnL>
                    <a:lnR>
                      <a:noFill/>
                    </a:lnR>
                    <a:lnT>
                      <a:noFill/>
                    </a:lnT>
                    <a:lnB>
                      <a:noFill/>
                    </a:lnB>
                  </a:tcPr>
                </a:tc>
              </a:tr>
              <a:tr h="57159">
                <a:tc>
                  <a:txBody>
                    <a:bodyPr/>
                    <a:lstStyle/>
                    <a:p>
                      <a:pPr algn="ctr" fontAlgn="b"/>
                      <a:r>
                        <a:rPr lang="en-US" sz="1000" b="1" i="0" u="none" strike="noStrike" dirty="0">
                          <a:solidFill>
                            <a:srgbClr val="000000"/>
                          </a:solidFill>
                          <a:effectLst/>
                          <a:latin typeface="Calibri"/>
                        </a:rPr>
                        <a:t>18</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Clime-Sogn</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15</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1,031,900</a:t>
                      </a:r>
                    </a:p>
                  </a:txBody>
                  <a:tcPr marL="9525" marR="9525" marT="9525" marB="0" anchor="ctr">
                    <a:lnL>
                      <a:noFill/>
                    </a:lnL>
                    <a:lnR>
                      <a:noFill/>
                    </a:lnR>
                    <a:lnT>
                      <a:noFill/>
                    </a:lnT>
                    <a:lnB>
                      <a:noFill/>
                    </a:lnB>
                  </a:tcPr>
                </a:tc>
              </a:tr>
              <a:tr h="47634">
                <a:tc>
                  <a:txBody>
                    <a:bodyPr/>
                    <a:lstStyle/>
                    <a:p>
                      <a:pPr algn="ctr" fontAlgn="b"/>
                      <a:r>
                        <a:rPr lang="en-US" sz="1000" b="1" i="0" u="none" strike="noStrike" dirty="0">
                          <a:solidFill>
                            <a:srgbClr val="000000"/>
                          </a:solidFill>
                          <a:effectLst/>
                          <a:latin typeface="Calibri"/>
                        </a:rPr>
                        <a:t>19</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Nicollet</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27</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1,029,574</a:t>
                      </a:r>
                    </a:p>
                  </a:txBody>
                  <a:tcPr marL="9525" marR="9525" marT="9525" marB="0" anchor="ctr">
                    <a:lnL>
                      <a:noFill/>
                    </a:lnL>
                    <a:lnR>
                      <a:noFill/>
                    </a:lnR>
                    <a:lnT>
                      <a:noFill/>
                    </a:lnT>
                    <a:lnB>
                      <a:noFill/>
                    </a:lnB>
                  </a:tcPr>
                </a:tc>
              </a:tr>
              <a:tr h="38109">
                <a:tc>
                  <a:txBody>
                    <a:bodyPr/>
                    <a:lstStyle/>
                    <a:p>
                      <a:pPr algn="ctr" fontAlgn="b"/>
                      <a:r>
                        <a:rPr lang="en-US" sz="1000" b="1" i="0" u="none" strike="noStrike" dirty="0">
                          <a:solidFill>
                            <a:srgbClr val="000000"/>
                          </a:solidFill>
                          <a:effectLst/>
                          <a:latin typeface="Calibri"/>
                        </a:rPr>
                        <a:t>20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Ipava</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Calibri"/>
                        </a:rPr>
                        <a:t>5</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000" b="1" i="0" u="none" strike="noStrike" dirty="0">
                          <a:solidFill>
                            <a:srgbClr val="000000"/>
                          </a:solidFill>
                          <a:effectLst/>
                          <a:latin typeface="Calibri"/>
                        </a:rPr>
                        <a:t>1,024,960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r>
            </a:tbl>
          </a:graphicData>
        </a:graphic>
      </p:graphicFrame>
      <p:pic>
        <p:nvPicPr>
          <p:cNvPr id="114"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0" y="5562600"/>
            <a:ext cx="2097742"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92984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t>Soil Series/Types</a:t>
            </a:r>
            <a:endParaRPr lang="en-US" sz="4000" b="1" dirty="0"/>
          </a:p>
        </p:txBody>
      </p:sp>
      <p:sp>
        <p:nvSpPr>
          <p:cNvPr id="3" name="Content Placeholder 2"/>
          <p:cNvSpPr>
            <a:spLocks noGrp="1"/>
          </p:cNvSpPr>
          <p:nvPr>
            <p:ph idx="1"/>
          </p:nvPr>
        </p:nvSpPr>
        <p:spPr>
          <a:xfrm>
            <a:off x="457200" y="1600200"/>
            <a:ext cx="8229600" cy="533400"/>
          </a:xfrm>
        </p:spPr>
        <p:txBody>
          <a:bodyPr>
            <a:normAutofit/>
          </a:bodyPr>
          <a:lstStyle/>
          <a:p>
            <a:r>
              <a:rPr lang="en-US" dirty="0" smtClean="0"/>
              <a:t>pH RV. vs. Arithmetic Mean by Soil Series</a:t>
            </a:r>
            <a:endParaRPr lang="en-US" dirty="0"/>
          </a:p>
        </p:txBody>
      </p:sp>
      <p:grpSp>
        <p:nvGrpSpPr>
          <p:cNvPr id="5" name="Group 4"/>
          <p:cNvGrpSpPr>
            <a:grpSpLocks noChangeAspect="1"/>
          </p:cNvGrpSpPr>
          <p:nvPr/>
        </p:nvGrpSpPr>
        <p:grpSpPr bwMode="auto">
          <a:xfrm>
            <a:off x="7920041" y="1"/>
            <a:ext cx="1220788" cy="565150"/>
            <a:chOff x="4944" y="28"/>
            <a:chExt cx="769" cy="356"/>
          </a:xfrm>
        </p:grpSpPr>
        <p:sp>
          <p:nvSpPr>
            <p:cNvPr id="6" name="AutoShape 8"/>
            <p:cNvSpPr>
              <a:spLocks noChangeAspect="1" noChangeArrowheads="1" noTextEdit="1"/>
            </p:cNvSpPr>
            <p:nvPr/>
          </p:nvSpPr>
          <p:spPr bwMode="auto">
            <a:xfrm>
              <a:off x="4944" y="28"/>
              <a:ext cx="768"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6"/>
            <p:cNvSpPr>
              <a:spLocks noEditPoints="1"/>
            </p:cNvSpPr>
            <p:nvPr/>
          </p:nvSpPr>
          <p:spPr bwMode="auto">
            <a:xfrm>
              <a:off x="5293" y="31"/>
              <a:ext cx="417" cy="287"/>
            </a:xfrm>
            <a:custGeom>
              <a:avLst/>
              <a:gdLst>
                <a:gd name="T0" fmla="*/ 31 w 835"/>
                <a:gd name="T1" fmla="*/ 139 h 573"/>
                <a:gd name="T2" fmla="*/ 347 w 835"/>
                <a:gd name="T3" fmla="*/ 12 h 573"/>
                <a:gd name="T4" fmla="*/ 381 w 835"/>
                <a:gd name="T5" fmla="*/ 54 h 573"/>
                <a:gd name="T6" fmla="*/ 398 w 835"/>
                <a:gd name="T7" fmla="*/ 138 h 573"/>
                <a:gd name="T8" fmla="*/ 387 w 835"/>
                <a:gd name="T9" fmla="*/ 253 h 573"/>
                <a:gd name="T10" fmla="*/ 336 w 835"/>
                <a:gd name="T11" fmla="*/ 311 h 573"/>
                <a:gd name="T12" fmla="*/ 369 w 835"/>
                <a:gd name="T13" fmla="*/ 384 h 573"/>
                <a:gd name="T14" fmla="*/ 343 w 835"/>
                <a:gd name="T15" fmla="*/ 416 h 573"/>
                <a:gd name="T16" fmla="*/ 316 w 835"/>
                <a:gd name="T17" fmla="*/ 336 h 573"/>
                <a:gd name="T18" fmla="*/ 254 w 835"/>
                <a:gd name="T19" fmla="*/ 318 h 573"/>
                <a:gd name="T20" fmla="*/ 336 w 835"/>
                <a:gd name="T21" fmla="*/ 247 h 573"/>
                <a:gd name="T22" fmla="*/ 365 w 835"/>
                <a:gd name="T23" fmla="*/ 199 h 573"/>
                <a:gd name="T24" fmla="*/ 367 w 835"/>
                <a:gd name="T25" fmla="*/ 138 h 573"/>
                <a:gd name="T26" fmla="*/ 343 w 835"/>
                <a:gd name="T27" fmla="*/ 83 h 573"/>
                <a:gd name="T28" fmla="*/ 630 w 835"/>
                <a:gd name="T29" fmla="*/ 407 h 573"/>
                <a:gd name="T30" fmla="*/ 586 w 835"/>
                <a:gd name="T31" fmla="*/ 545 h 573"/>
                <a:gd name="T32" fmla="*/ 516 w 835"/>
                <a:gd name="T33" fmla="*/ 569 h 573"/>
                <a:gd name="T34" fmla="*/ 462 w 835"/>
                <a:gd name="T35" fmla="*/ 495 h 573"/>
                <a:gd name="T36" fmla="*/ 439 w 835"/>
                <a:gd name="T37" fmla="*/ 343 h 573"/>
                <a:gd name="T38" fmla="*/ 443 w 835"/>
                <a:gd name="T39" fmla="*/ 168 h 573"/>
                <a:gd name="T40" fmla="*/ 481 w 835"/>
                <a:gd name="T41" fmla="*/ 43 h 573"/>
                <a:gd name="T42" fmla="*/ 541 w 835"/>
                <a:gd name="T43" fmla="*/ 0 h 573"/>
                <a:gd name="T44" fmla="*/ 600 w 835"/>
                <a:gd name="T45" fmla="*/ 53 h 573"/>
                <a:gd name="T46" fmla="*/ 596 w 835"/>
                <a:gd name="T47" fmla="*/ 170 h 573"/>
                <a:gd name="T48" fmla="*/ 569 w 835"/>
                <a:gd name="T49" fmla="*/ 85 h 573"/>
                <a:gd name="T50" fmla="*/ 522 w 835"/>
                <a:gd name="T51" fmla="*/ 72 h 573"/>
                <a:gd name="T52" fmla="*/ 483 w 835"/>
                <a:gd name="T53" fmla="*/ 136 h 573"/>
                <a:gd name="T54" fmla="*/ 467 w 835"/>
                <a:gd name="T55" fmla="*/ 243 h 573"/>
                <a:gd name="T56" fmla="*/ 472 w 835"/>
                <a:gd name="T57" fmla="*/ 378 h 573"/>
                <a:gd name="T58" fmla="*/ 495 w 835"/>
                <a:gd name="T59" fmla="*/ 474 h 573"/>
                <a:gd name="T60" fmla="*/ 538 w 835"/>
                <a:gd name="T61" fmla="*/ 506 h 573"/>
                <a:gd name="T62" fmla="*/ 582 w 835"/>
                <a:gd name="T63" fmla="*/ 463 h 573"/>
                <a:gd name="T64" fmla="*/ 660 w 835"/>
                <a:gd name="T65" fmla="*/ 378 h 573"/>
                <a:gd name="T66" fmla="*/ 697 w 835"/>
                <a:gd name="T67" fmla="*/ 446 h 573"/>
                <a:gd name="T68" fmla="*/ 739 w 835"/>
                <a:gd name="T69" fmla="*/ 503 h 573"/>
                <a:gd name="T70" fmla="*/ 790 w 835"/>
                <a:gd name="T71" fmla="*/ 480 h 573"/>
                <a:gd name="T72" fmla="*/ 806 w 835"/>
                <a:gd name="T73" fmla="*/ 417 h 573"/>
                <a:gd name="T74" fmla="*/ 800 w 835"/>
                <a:gd name="T75" fmla="*/ 367 h 573"/>
                <a:gd name="T76" fmla="*/ 762 w 835"/>
                <a:gd name="T77" fmla="*/ 324 h 573"/>
                <a:gd name="T78" fmla="*/ 707 w 835"/>
                <a:gd name="T79" fmla="*/ 285 h 573"/>
                <a:gd name="T80" fmla="*/ 678 w 835"/>
                <a:gd name="T81" fmla="*/ 232 h 573"/>
                <a:gd name="T82" fmla="*/ 669 w 835"/>
                <a:gd name="T83" fmla="*/ 153 h 573"/>
                <a:gd name="T84" fmla="*/ 680 w 835"/>
                <a:gd name="T85" fmla="*/ 71 h 573"/>
                <a:gd name="T86" fmla="*/ 713 w 835"/>
                <a:gd name="T87" fmla="*/ 12 h 573"/>
                <a:gd name="T88" fmla="*/ 763 w 835"/>
                <a:gd name="T89" fmla="*/ 3 h 573"/>
                <a:gd name="T90" fmla="*/ 806 w 835"/>
                <a:gd name="T91" fmla="*/ 46 h 573"/>
                <a:gd name="T92" fmla="*/ 828 w 835"/>
                <a:gd name="T93" fmla="*/ 131 h 573"/>
                <a:gd name="T94" fmla="*/ 793 w 835"/>
                <a:gd name="T95" fmla="*/ 117 h 573"/>
                <a:gd name="T96" fmla="*/ 759 w 835"/>
                <a:gd name="T97" fmla="*/ 69 h 573"/>
                <a:gd name="T98" fmla="*/ 712 w 835"/>
                <a:gd name="T99" fmla="*/ 85 h 573"/>
                <a:gd name="T100" fmla="*/ 698 w 835"/>
                <a:gd name="T101" fmla="*/ 150 h 573"/>
                <a:gd name="T102" fmla="*/ 708 w 835"/>
                <a:gd name="T103" fmla="*/ 204 h 573"/>
                <a:gd name="T104" fmla="*/ 765 w 835"/>
                <a:gd name="T105" fmla="*/ 249 h 573"/>
                <a:gd name="T106" fmla="*/ 810 w 835"/>
                <a:gd name="T107" fmla="*/ 292 h 573"/>
                <a:gd name="T108" fmla="*/ 832 w 835"/>
                <a:gd name="T109" fmla="*/ 366 h 573"/>
                <a:gd name="T110" fmla="*/ 830 w 835"/>
                <a:gd name="T111" fmla="*/ 463 h 573"/>
                <a:gd name="T112" fmla="*/ 806 w 835"/>
                <a:gd name="T113" fmla="*/ 540 h 573"/>
                <a:gd name="T114" fmla="*/ 759 w 835"/>
                <a:gd name="T115" fmla="*/ 573 h 573"/>
                <a:gd name="T116" fmla="*/ 703 w 835"/>
                <a:gd name="T117" fmla="*/ 551 h 573"/>
                <a:gd name="T118" fmla="*/ 669 w 835"/>
                <a:gd name="T119" fmla="*/ 4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5" h="573">
                  <a:moveTo>
                    <a:pt x="0" y="565"/>
                  </a:moveTo>
                  <a:lnTo>
                    <a:pt x="0" y="8"/>
                  </a:lnTo>
                  <a:lnTo>
                    <a:pt x="32" y="8"/>
                  </a:lnTo>
                  <a:lnTo>
                    <a:pt x="144" y="439"/>
                  </a:lnTo>
                  <a:lnTo>
                    <a:pt x="144" y="8"/>
                  </a:lnTo>
                  <a:lnTo>
                    <a:pt x="174" y="8"/>
                  </a:lnTo>
                  <a:lnTo>
                    <a:pt x="174" y="565"/>
                  </a:lnTo>
                  <a:lnTo>
                    <a:pt x="141" y="565"/>
                  </a:lnTo>
                  <a:lnTo>
                    <a:pt x="31" y="139"/>
                  </a:lnTo>
                  <a:lnTo>
                    <a:pt x="31" y="565"/>
                  </a:lnTo>
                  <a:lnTo>
                    <a:pt x="0" y="565"/>
                  </a:lnTo>
                  <a:close/>
                  <a:moveTo>
                    <a:pt x="224" y="565"/>
                  </a:moveTo>
                  <a:lnTo>
                    <a:pt x="224" y="8"/>
                  </a:lnTo>
                  <a:lnTo>
                    <a:pt x="320" y="8"/>
                  </a:lnTo>
                  <a:lnTo>
                    <a:pt x="327" y="8"/>
                  </a:lnTo>
                  <a:lnTo>
                    <a:pt x="334" y="10"/>
                  </a:lnTo>
                  <a:lnTo>
                    <a:pt x="341" y="11"/>
                  </a:lnTo>
                  <a:lnTo>
                    <a:pt x="347" y="12"/>
                  </a:lnTo>
                  <a:lnTo>
                    <a:pt x="353" y="15"/>
                  </a:lnTo>
                  <a:lnTo>
                    <a:pt x="357" y="17"/>
                  </a:lnTo>
                  <a:lnTo>
                    <a:pt x="362" y="19"/>
                  </a:lnTo>
                  <a:lnTo>
                    <a:pt x="365" y="22"/>
                  </a:lnTo>
                  <a:lnTo>
                    <a:pt x="368" y="26"/>
                  </a:lnTo>
                  <a:lnTo>
                    <a:pt x="372" y="33"/>
                  </a:lnTo>
                  <a:lnTo>
                    <a:pt x="375" y="39"/>
                  </a:lnTo>
                  <a:lnTo>
                    <a:pt x="378" y="46"/>
                  </a:lnTo>
                  <a:lnTo>
                    <a:pt x="381" y="54"/>
                  </a:lnTo>
                  <a:lnTo>
                    <a:pt x="384" y="63"/>
                  </a:lnTo>
                  <a:lnTo>
                    <a:pt x="387" y="71"/>
                  </a:lnTo>
                  <a:lnTo>
                    <a:pt x="389" y="79"/>
                  </a:lnTo>
                  <a:lnTo>
                    <a:pt x="391" y="88"/>
                  </a:lnTo>
                  <a:lnTo>
                    <a:pt x="393" y="97"/>
                  </a:lnTo>
                  <a:lnTo>
                    <a:pt x="394" y="107"/>
                  </a:lnTo>
                  <a:lnTo>
                    <a:pt x="396" y="117"/>
                  </a:lnTo>
                  <a:lnTo>
                    <a:pt x="397" y="128"/>
                  </a:lnTo>
                  <a:lnTo>
                    <a:pt x="398" y="138"/>
                  </a:lnTo>
                  <a:lnTo>
                    <a:pt x="399" y="149"/>
                  </a:lnTo>
                  <a:lnTo>
                    <a:pt x="399" y="160"/>
                  </a:lnTo>
                  <a:lnTo>
                    <a:pt x="399" y="174"/>
                  </a:lnTo>
                  <a:lnTo>
                    <a:pt x="398" y="189"/>
                  </a:lnTo>
                  <a:lnTo>
                    <a:pt x="397" y="203"/>
                  </a:lnTo>
                  <a:lnTo>
                    <a:pt x="395" y="216"/>
                  </a:lnTo>
                  <a:lnTo>
                    <a:pt x="393" y="229"/>
                  </a:lnTo>
                  <a:lnTo>
                    <a:pt x="390" y="241"/>
                  </a:lnTo>
                  <a:lnTo>
                    <a:pt x="387" y="253"/>
                  </a:lnTo>
                  <a:lnTo>
                    <a:pt x="384" y="263"/>
                  </a:lnTo>
                  <a:lnTo>
                    <a:pt x="380" y="273"/>
                  </a:lnTo>
                  <a:lnTo>
                    <a:pt x="375" y="281"/>
                  </a:lnTo>
                  <a:lnTo>
                    <a:pt x="370" y="288"/>
                  </a:lnTo>
                  <a:lnTo>
                    <a:pt x="365" y="295"/>
                  </a:lnTo>
                  <a:lnTo>
                    <a:pt x="358" y="302"/>
                  </a:lnTo>
                  <a:lnTo>
                    <a:pt x="352" y="306"/>
                  </a:lnTo>
                  <a:lnTo>
                    <a:pt x="345" y="310"/>
                  </a:lnTo>
                  <a:lnTo>
                    <a:pt x="336" y="311"/>
                  </a:lnTo>
                  <a:lnTo>
                    <a:pt x="343" y="318"/>
                  </a:lnTo>
                  <a:lnTo>
                    <a:pt x="347" y="325"/>
                  </a:lnTo>
                  <a:lnTo>
                    <a:pt x="351" y="334"/>
                  </a:lnTo>
                  <a:lnTo>
                    <a:pt x="354" y="341"/>
                  </a:lnTo>
                  <a:lnTo>
                    <a:pt x="357" y="348"/>
                  </a:lnTo>
                  <a:lnTo>
                    <a:pt x="361" y="356"/>
                  </a:lnTo>
                  <a:lnTo>
                    <a:pt x="364" y="364"/>
                  </a:lnTo>
                  <a:lnTo>
                    <a:pt x="367" y="374"/>
                  </a:lnTo>
                  <a:lnTo>
                    <a:pt x="369" y="384"/>
                  </a:lnTo>
                  <a:lnTo>
                    <a:pt x="372" y="394"/>
                  </a:lnTo>
                  <a:lnTo>
                    <a:pt x="375" y="405"/>
                  </a:lnTo>
                  <a:lnTo>
                    <a:pt x="377" y="416"/>
                  </a:lnTo>
                  <a:lnTo>
                    <a:pt x="415" y="565"/>
                  </a:lnTo>
                  <a:lnTo>
                    <a:pt x="380" y="565"/>
                  </a:lnTo>
                  <a:lnTo>
                    <a:pt x="352" y="449"/>
                  </a:lnTo>
                  <a:lnTo>
                    <a:pt x="349" y="438"/>
                  </a:lnTo>
                  <a:lnTo>
                    <a:pt x="346" y="427"/>
                  </a:lnTo>
                  <a:lnTo>
                    <a:pt x="343" y="416"/>
                  </a:lnTo>
                  <a:lnTo>
                    <a:pt x="340" y="406"/>
                  </a:lnTo>
                  <a:lnTo>
                    <a:pt x="338" y="396"/>
                  </a:lnTo>
                  <a:lnTo>
                    <a:pt x="335" y="388"/>
                  </a:lnTo>
                  <a:lnTo>
                    <a:pt x="333" y="381"/>
                  </a:lnTo>
                  <a:lnTo>
                    <a:pt x="331" y="374"/>
                  </a:lnTo>
                  <a:lnTo>
                    <a:pt x="327" y="363"/>
                  </a:lnTo>
                  <a:lnTo>
                    <a:pt x="322" y="353"/>
                  </a:lnTo>
                  <a:lnTo>
                    <a:pt x="319" y="343"/>
                  </a:lnTo>
                  <a:lnTo>
                    <a:pt x="316" y="336"/>
                  </a:lnTo>
                  <a:lnTo>
                    <a:pt x="312" y="331"/>
                  </a:lnTo>
                  <a:lnTo>
                    <a:pt x="309" y="327"/>
                  </a:lnTo>
                  <a:lnTo>
                    <a:pt x="306" y="324"/>
                  </a:lnTo>
                  <a:lnTo>
                    <a:pt x="304" y="323"/>
                  </a:lnTo>
                  <a:lnTo>
                    <a:pt x="301" y="323"/>
                  </a:lnTo>
                  <a:lnTo>
                    <a:pt x="297" y="320"/>
                  </a:lnTo>
                  <a:lnTo>
                    <a:pt x="293" y="318"/>
                  </a:lnTo>
                  <a:lnTo>
                    <a:pt x="287" y="318"/>
                  </a:lnTo>
                  <a:lnTo>
                    <a:pt x="254" y="318"/>
                  </a:lnTo>
                  <a:lnTo>
                    <a:pt x="254" y="565"/>
                  </a:lnTo>
                  <a:lnTo>
                    <a:pt x="224" y="565"/>
                  </a:lnTo>
                  <a:close/>
                  <a:moveTo>
                    <a:pt x="254" y="250"/>
                  </a:moveTo>
                  <a:lnTo>
                    <a:pt x="314" y="250"/>
                  </a:lnTo>
                  <a:lnTo>
                    <a:pt x="319" y="250"/>
                  </a:lnTo>
                  <a:lnTo>
                    <a:pt x="324" y="250"/>
                  </a:lnTo>
                  <a:lnTo>
                    <a:pt x="328" y="249"/>
                  </a:lnTo>
                  <a:lnTo>
                    <a:pt x="333" y="249"/>
                  </a:lnTo>
                  <a:lnTo>
                    <a:pt x="336" y="247"/>
                  </a:lnTo>
                  <a:lnTo>
                    <a:pt x="341" y="246"/>
                  </a:lnTo>
                  <a:lnTo>
                    <a:pt x="344" y="245"/>
                  </a:lnTo>
                  <a:lnTo>
                    <a:pt x="346" y="243"/>
                  </a:lnTo>
                  <a:lnTo>
                    <a:pt x="352" y="238"/>
                  </a:lnTo>
                  <a:lnTo>
                    <a:pt x="357" y="229"/>
                  </a:lnTo>
                  <a:lnTo>
                    <a:pt x="361" y="221"/>
                  </a:lnTo>
                  <a:lnTo>
                    <a:pt x="363" y="210"/>
                  </a:lnTo>
                  <a:lnTo>
                    <a:pt x="364" y="204"/>
                  </a:lnTo>
                  <a:lnTo>
                    <a:pt x="365" y="199"/>
                  </a:lnTo>
                  <a:lnTo>
                    <a:pt x="366" y="193"/>
                  </a:lnTo>
                  <a:lnTo>
                    <a:pt x="367" y="188"/>
                  </a:lnTo>
                  <a:lnTo>
                    <a:pt x="368" y="182"/>
                  </a:lnTo>
                  <a:lnTo>
                    <a:pt x="368" y="177"/>
                  </a:lnTo>
                  <a:lnTo>
                    <a:pt x="369" y="170"/>
                  </a:lnTo>
                  <a:lnTo>
                    <a:pt x="369" y="164"/>
                  </a:lnTo>
                  <a:lnTo>
                    <a:pt x="369" y="154"/>
                  </a:lnTo>
                  <a:lnTo>
                    <a:pt x="368" y="146"/>
                  </a:lnTo>
                  <a:lnTo>
                    <a:pt x="367" y="138"/>
                  </a:lnTo>
                  <a:lnTo>
                    <a:pt x="366" y="129"/>
                  </a:lnTo>
                  <a:lnTo>
                    <a:pt x="365" y="121"/>
                  </a:lnTo>
                  <a:lnTo>
                    <a:pt x="363" y="114"/>
                  </a:lnTo>
                  <a:lnTo>
                    <a:pt x="360" y="107"/>
                  </a:lnTo>
                  <a:lnTo>
                    <a:pt x="358" y="101"/>
                  </a:lnTo>
                  <a:lnTo>
                    <a:pt x="355" y="96"/>
                  </a:lnTo>
                  <a:lnTo>
                    <a:pt x="352" y="92"/>
                  </a:lnTo>
                  <a:lnTo>
                    <a:pt x="348" y="88"/>
                  </a:lnTo>
                  <a:lnTo>
                    <a:pt x="343" y="83"/>
                  </a:lnTo>
                  <a:lnTo>
                    <a:pt x="338" y="79"/>
                  </a:lnTo>
                  <a:lnTo>
                    <a:pt x="332" y="78"/>
                  </a:lnTo>
                  <a:lnTo>
                    <a:pt x="327" y="75"/>
                  </a:lnTo>
                  <a:lnTo>
                    <a:pt x="322" y="75"/>
                  </a:lnTo>
                  <a:lnTo>
                    <a:pt x="254" y="75"/>
                  </a:lnTo>
                  <a:lnTo>
                    <a:pt x="254" y="250"/>
                  </a:lnTo>
                  <a:close/>
                  <a:moveTo>
                    <a:pt x="603" y="367"/>
                  </a:moveTo>
                  <a:lnTo>
                    <a:pt x="633" y="385"/>
                  </a:lnTo>
                  <a:lnTo>
                    <a:pt x="630" y="407"/>
                  </a:lnTo>
                  <a:lnTo>
                    <a:pt x="627" y="428"/>
                  </a:lnTo>
                  <a:lnTo>
                    <a:pt x="624" y="448"/>
                  </a:lnTo>
                  <a:lnTo>
                    <a:pt x="619" y="467"/>
                  </a:lnTo>
                  <a:lnTo>
                    <a:pt x="615" y="484"/>
                  </a:lnTo>
                  <a:lnTo>
                    <a:pt x="610" y="499"/>
                  </a:lnTo>
                  <a:lnTo>
                    <a:pt x="605" y="512"/>
                  </a:lnTo>
                  <a:lnTo>
                    <a:pt x="598" y="524"/>
                  </a:lnTo>
                  <a:lnTo>
                    <a:pt x="592" y="535"/>
                  </a:lnTo>
                  <a:lnTo>
                    <a:pt x="586" y="545"/>
                  </a:lnTo>
                  <a:lnTo>
                    <a:pt x="580" y="553"/>
                  </a:lnTo>
                  <a:lnTo>
                    <a:pt x="573" y="560"/>
                  </a:lnTo>
                  <a:lnTo>
                    <a:pt x="565" y="566"/>
                  </a:lnTo>
                  <a:lnTo>
                    <a:pt x="557" y="570"/>
                  </a:lnTo>
                  <a:lnTo>
                    <a:pt x="549" y="572"/>
                  </a:lnTo>
                  <a:lnTo>
                    <a:pt x="541" y="573"/>
                  </a:lnTo>
                  <a:lnTo>
                    <a:pt x="532" y="573"/>
                  </a:lnTo>
                  <a:lnTo>
                    <a:pt x="524" y="570"/>
                  </a:lnTo>
                  <a:lnTo>
                    <a:pt x="516" y="569"/>
                  </a:lnTo>
                  <a:lnTo>
                    <a:pt x="509" y="565"/>
                  </a:lnTo>
                  <a:lnTo>
                    <a:pt x="502" y="560"/>
                  </a:lnTo>
                  <a:lnTo>
                    <a:pt x="495" y="553"/>
                  </a:lnTo>
                  <a:lnTo>
                    <a:pt x="489" y="548"/>
                  </a:lnTo>
                  <a:lnTo>
                    <a:pt x="483" y="540"/>
                  </a:lnTo>
                  <a:lnTo>
                    <a:pt x="478" y="530"/>
                  </a:lnTo>
                  <a:lnTo>
                    <a:pt x="473" y="520"/>
                  </a:lnTo>
                  <a:lnTo>
                    <a:pt x="467" y="508"/>
                  </a:lnTo>
                  <a:lnTo>
                    <a:pt x="462" y="495"/>
                  </a:lnTo>
                  <a:lnTo>
                    <a:pt x="458" y="481"/>
                  </a:lnTo>
                  <a:lnTo>
                    <a:pt x="454" y="467"/>
                  </a:lnTo>
                  <a:lnTo>
                    <a:pt x="451" y="452"/>
                  </a:lnTo>
                  <a:lnTo>
                    <a:pt x="448" y="435"/>
                  </a:lnTo>
                  <a:lnTo>
                    <a:pt x="446" y="417"/>
                  </a:lnTo>
                  <a:lnTo>
                    <a:pt x="443" y="399"/>
                  </a:lnTo>
                  <a:lnTo>
                    <a:pt x="441" y="381"/>
                  </a:lnTo>
                  <a:lnTo>
                    <a:pt x="440" y="362"/>
                  </a:lnTo>
                  <a:lnTo>
                    <a:pt x="439" y="343"/>
                  </a:lnTo>
                  <a:lnTo>
                    <a:pt x="438" y="324"/>
                  </a:lnTo>
                  <a:lnTo>
                    <a:pt x="437" y="305"/>
                  </a:lnTo>
                  <a:lnTo>
                    <a:pt x="437" y="285"/>
                  </a:lnTo>
                  <a:lnTo>
                    <a:pt x="437" y="264"/>
                  </a:lnTo>
                  <a:lnTo>
                    <a:pt x="438" y="243"/>
                  </a:lnTo>
                  <a:lnTo>
                    <a:pt x="439" y="224"/>
                  </a:lnTo>
                  <a:lnTo>
                    <a:pt x="440" y="204"/>
                  </a:lnTo>
                  <a:lnTo>
                    <a:pt x="441" y="186"/>
                  </a:lnTo>
                  <a:lnTo>
                    <a:pt x="443" y="168"/>
                  </a:lnTo>
                  <a:lnTo>
                    <a:pt x="446" y="152"/>
                  </a:lnTo>
                  <a:lnTo>
                    <a:pt x="448" y="135"/>
                  </a:lnTo>
                  <a:lnTo>
                    <a:pt x="452" y="118"/>
                  </a:lnTo>
                  <a:lnTo>
                    <a:pt x="456" y="103"/>
                  </a:lnTo>
                  <a:lnTo>
                    <a:pt x="460" y="89"/>
                  </a:lnTo>
                  <a:lnTo>
                    <a:pt x="465" y="76"/>
                  </a:lnTo>
                  <a:lnTo>
                    <a:pt x="470" y="64"/>
                  </a:lnTo>
                  <a:lnTo>
                    <a:pt x="476" y="53"/>
                  </a:lnTo>
                  <a:lnTo>
                    <a:pt x="481" y="43"/>
                  </a:lnTo>
                  <a:lnTo>
                    <a:pt x="486" y="33"/>
                  </a:lnTo>
                  <a:lnTo>
                    <a:pt x="492" y="26"/>
                  </a:lnTo>
                  <a:lnTo>
                    <a:pt x="499" y="19"/>
                  </a:lnTo>
                  <a:lnTo>
                    <a:pt x="505" y="14"/>
                  </a:lnTo>
                  <a:lnTo>
                    <a:pt x="512" y="8"/>
                  </a:lnTo>
                  <a:lnTo>
                    <a:pt x="519" y="6"/>
                  </a:lnTo>
                  <a:lnTo>
                    <a:pt x="526" y="3"/>
                  </a:lnTo>
                  <a:lnTo>
                    <a:pt x="533" y="0"/>
                  </a:lnTo>
                  <a:lnTo>
                    <a:pt x="541" y="0"/>
                  </a:lnTo>
                  <a:lnTo>
                    <a:pt x="549" y="1"/>
                  </a:lnTo>
                  <a:lnTo>
                    <a:pt x="556" y="3"/>
                  </a:lnTo>
                  <a:lnTo>
                    <a:pt x="564" y="6"/>
                  </a:lnTo>
                  <a:lnTo>
                    <a:pt x="571" y="11"/>
                  </a:lnTo>
                  <a:lnTo>
                    <a:pt x="577" y="17"/>
                  </a:lnTo>
                  <a:lnTo>
                    <a:pt x="584" y="24"/>
                  </a:lnTo>
                  <a:lnTo>
                    <a:pt x="590" y="32"/>
                  </a:lnTo>
                  <a:lnTo>
                    <a:pt x="595" y="42"/>
                  </a:lnTo>
                  <a:lnTo>
                    <a:pt x="600" y="53"/>
                  </a:lnTo>
                  <a:lnTo>
                    <a:pt x="607" y="65"/>
                  </a:lnTo>
                  <a:lnTo>
                    <a:pt x="611" y="79"/>
                  </a:lnTo>
                  <a:lnTo>
                    <a:pt x="616" y="95"/>
                  </a:lnTo>
                  <a:lnTo>
                    <a:pt x="620" y="110"/>
                  </a:lnTo>
                  <a:lnTo>
                    <a:pt x="623" y="128"/>
                  </a:lnTo>
                  <a:lnTo>
                    <a:pt x="626" y="145"/>
                  </a:lnTo>
                  <a:lnTo>
                    <a:pt x="629" y="164"/>
                  </a:lnTo>
                  <a:lnTo>
                    <a:pt x="598" y="184"/>
                  </a:lnTo>
                  <a:lnTo>
                    <a:pt x="596" y="170"/>
                  </a:lnTo>
                  <a:lnTo>
                    <a:pt x="593" y="156"/>
                  </a:lnTo>
                  <a:lnTo>
                    <a:pt x="591" y="143"/>
                  </a:lnTo>
                  <a:lnTo>
                    <a:pt x="588" y="132"/>
                  </a:lnTo>
                  <a:lnTo>
                    <a:pt x="585" y="121"/>
                  </a:lnTo>
                  <a:lnTo>
                    <a:pt x="582" y="113"/>
                  </a:lnTo>
                  <a:lnTo>
                    <a:pt x="579" y="104"/>
                  </a:lnTo>
                  <a:lnTo>
                    <a:pt x="576" y="97"/>
                  </a:lnTo>
                  <a:lnTo>
                    <a:pt x="572" y="90"/>
                  </a:lnTo>
                  <a:lnTo>
                    <a:pt x="569" y="85"/>
                  </a:lnTo>
                  <a:lnTo>
                    <a:pt x="565" y="79"/>
                  </a:lnTo>
                  <a:lnTo>
                    <a:pt x="560" y="75"/>
                  </a:lnTo>
                  <a:lnTo>
                    <a:pt x="556" y="72"/>
                  </a:lnTo>
                  <a:lnTo>
                    <a:pt x="551" y="69"/>
                  </a:lnTo>
                  <a:lnTo>
                    <a:pt x="545" y="67"/>
                  </a:lnTo>
                  <a:lnTo>
                    <a:pt x="540" y="67"/>
                  </a:lnTo>
                  <a:lnTo>
                    <a:pt x="533" y="67"/>
                  </a:lnTo>
                  <a:lnTo>
                    <a:pt x="527" y="69"/>
                  </a:lnTo>
                  <a:lnTo>
                    <a:pt x="522" y="72"/>
                  </a:lnTo>
                  <a:lnTo>
                    <a:pt x="516" y="75"/>
                  </a:lnTo>
                  <a:lnTo>
                    <a:pt x="511" y="79"/>
                  </a:lnTo>
                  <a:lnTo>
                    <a:pt x="506" y="85"/>
                  </a:lnTo>
                  <a:lnTo>
                    <a:pt x="502" y="90"/>
                  </a:lnTo>
                  <a:lnTo>
                    <a:pt x="498" y="97"/>
                  </a:lnTo>
                  <a:lnTo>
                    <a:pt x="494" y="106"/>
                  </a:lnTo>
                  <a:lnTo>
                    <a:pt x="490" y="115"/>
                  </a:lnTo>
                  <a:lnTo>
                    <a:pt x="486" y="125"/>
                  </a:lnTo>
                  <a:lnTo>
                    <a:pt x="483" y="136"/>
                  </a:lnTo>
                  <a:lnTo>
                    <a:pt x="480" y="147"/>
                  </a:lnTo>
                  <a:lnTo>
                    <a:pt x="478" y="158"/>
                  </a:lnTo>
                  <a:lnTo>
                    <a:pt x="476" y="170"/>
                  </a:lnTo>
                  <a:lnTo>
                    <a:pt x="475" y="181"/>
                  </a:lnTo>
                  <a:lnTo>
                    <a:pt x="473" y="192"/>
                  </a:lnTo>
                  <a:lnTo>
                    <a:pt x="472" y="204"/>
                  </a:lnTo>
                  <a:lnTo>
                    <a:pt x="469" y="217"/>
                  </a:lnTo>
                  <a:lnTo>
                    <a:pt x="468" y="229"/>
                  </a:lnTo>
                  <a:lnTo>
                    <a:pt x="467" y="243"/>
                  </a:lnTo>
                  <a:lnTo>
                    <a:pt x="467" y="257"/>
                  </a:lnTo>
                  <a:lnTo>
                    <a:pt x="466" y="271"/>
                  </a:lnTo>
                  <a:lnTo>
                    <a:pt x="466" y="285"/>
                  </a:lnTo>
                  <a:lnTo>
                    <a:pt x="466" y="302"/>
                  </a:lnTo>
                  <a:lnTo>
                    <a:pt x="467" y="318"/>
                  </a:lnTo>
                  <a:lnTo>
                    <a:pt x="467" y="334"/>
                  </a:lnTo>
                  <a:lnTo>
                    <a:pt x="468" y="349"/>
                  </a:lnTo>
                  <a:lnTo>
                    <a:pt x="469" y="364"/>
                  </a:lnTo>
                  <a:lnTo>
                    <a:pt x="472" y="378"/>
                  </a:lnTo>
                  <a:lnTo>
                    <a:pt x="473" y="392"/>
                  </a:lnTo>
                  <a:lnTo>
                    <a:pt x="475" y="405"/>
                  </a:lnTo>
                  <a:lnTo>
                    <a:pt x="477" y="417"/>
                  </a:lnTo>
                  <a:lnTo>
                    <a:pt x="479" y="428"/>
                  </a:lnTo>
                  <a:lnTo>
                    <a:pt x="482" y="439"/>
                  </a:lnTo>
                  <a:lnTo>
                    <a:pt x="485" y="449"/>
                  </a:lnTo>
                  <a:lnTo>
                    <a:pt x="488" y="459"/>
                  </a:lnTo>
                  <a:lnTo>
                    <a:pt x="492" y="466"/>
                  </a:lnTo>
                  <a:lnTo>
                    <a:pt x="495" y="474"/>
                  </a:lnTo>
                  <a:lnTo>
                    <a:pt x="499" y="480"/>
                  </a:lnTo>
                  <a:lnTo>
                    <a:pt x="504" y="485"/>
                  </a:lnTo>
                  <a:lnTo>
                    <a:pt x="508" y="491"/>
                  </a:lnTo>
                  <a:lnTo>
                    <a:pt x="513" y="495"/>
                  </a:lnTo>
                  <a:lnTo>
                    <a:pt x="518" y="499"/>
                  </a:lnTo>
                  <a:lnTo>
                    <a:pt x="522" y="502"/>
                  </a:lnTo>
                  <a:lnTo>
                    <a:pt x="527" y="505"/>
                  </a:lnTo>
                  <a:lnTo>
                    <a:pt x="532" y="506"/>
                  </a:lnTo>
                  <a:lnTo>
                    <a:pt x="538" y="506"/>
                  </a:lnTo>
                  <a:lnTo>
                    <a:pt x="544" y="506"/>
                  </a:lnTo>
                  <a:lnTo>
                    <a:pt x="549" y="503"/>
                  </a:lnTo>
                  <a:lnTo>
                    <a:pt x="554" y="502"/>
                  </a:lnTo>
                  <a:lnTo>
                    <a:pt x="560" y="498"/>
                  </a:lnTo>
                  <a:lnTo>
                    <a:pt x="564" y="492"/>
                  </a:lnTo>
                  <a:lnTo>
                    <a:pt x="569" y="487"/>
                  </a:lnTo>
                  <a:lnTo>
                    <a:pt x="574" y="480"/>
                  </a:lnTo>
                  <a:lnTo>
                    <a:pt x="578" y="471"/>
                  </a:lnTo>
                  <a:lnTo>
                    <a:pt x="582" y="463"/>
                  </a:lnTo>
                  <a:lnTo>
                    <a:pt x="586" y="452"/>
                  </a:lnTo>
                  <a:lnTo>
                    <a:pt x="590" y="442"/>
                  </a:lnTo>
                  <a:lnTo>
                    <a:pt x="593" y="430"/>
                  </a:lnTo>
                  <a:lnTo>
                    <a:pt x="596" y="417"/>
                  </a:lnTo>
                  <a:lnTo>
                    <a:pt x="599" y="402"/>
                  </a:lnTo>
                  <a:lnTo>
                    <a:pt x="601" y="388"/>
                  </a:lnTo>
                  <a:lnTo>
                    <a:pt x="603" y="371"/>
                  </a:lnTo>
                  <a:lnTo>
                    <a:pt x="603" y="367"/>
                  </a:lnTo>
                  <a:close/>
                  <a:moveTo>
                    <a:pt x="660" y="378"/>
                  </a:moveTo>
                  <a:lnTo>
                    <a:pt x="689" y="374"/>
                  </a:lnTo>
                  <a:lnTo>
                    <a:pt x="689" y="385"/>
                  </a:lnTo>
                  <a:lnTo>
                    <a:pt x="690" y="396"/>
                  </a:lnTo>
                  <a:lnTo>
                    <a:pt x="691" y="406"/>
                  </a:lnTo>
                  <a:lnTo>
                    <a:pt x="692" y="416"/>
                  </a:lnTo>
                  <a:lnTo>
                    <a:pt x="693" y="425"/>
                  </a:lnTo>
                  <a:lnTo>
                    <a:pt x="694" y="432"/>
                  </a:lnTo>
                  <a:lnTo>
                    <a:pt x="696" y="441"/>
                  </a:lnTo>
                  <a:lnTo>
                    <a:pt x="697" y="446"/>
                  </a:lnTo>
                  <a:lnTo>
                    <a:pt x="701" y="457"/>
                  </a:lnTo>
                  <a:lnTo>
                    <a:pt x="706" y="470"/>
                  </a:lnTo>
                  <a:lnTo>
                    <a:pt x="711" y="480"/>
                  </a:lnTo>
                  <a:lnTo>
                    <a:pt x="718" y="487"/>
                  </a:lnTo>
                  <a:lnTo>
                    <a:pt x="722" y="491"/>
                  </a:lnTo>
                  <a:lnTo>
                    <a:pt x="726" y="495"/>
                  </a:lnTo>
                  <a:lnTo>
                    <a:pt x="730" y="498"/>
                  </a:lnTo>
                  <a:lnTo>
                    <a:pt x="734" y="501"/>
                  </a:lnTo>
                  <a:lnTo>
                    <a:pt x="739" y="503"/>
                  </a:lnTo>
                  <a:lnTo>
                    <a:pt x="743" y="505"/>
                  </a:lnTo>
                  <a:lnTo>
                    <a:pt x="748" y="506"/>
                  </a:lnTo>
                  <a:lnTo>
                    <a:pt x="752" y="506"/>
                  </a:lnTo>
                  <a:lnTo>
                    <a:pt x="759" y="505"/>
                  </a:lnTo>
                  <a:lnTo>
                    <a:pt x="767" y="503"/>
                  </a:lnTo>
                  <a:lnTo>
                    <a:pt x="774" y="499"/>
                  </a:lnTo>
                  <a:lnTo>
                    <a:pt x="780" y="495"/>
                  </a:lnTo>
                  <a:lnTo>
                    <a:pt x="785" y="488"/>
                  </a:lnTo>
                  <a:lnTo>
                    <a:pt x="790" y="480"/>
                  </a:lnTo>
                  <a:lnTo>
                    <a:pt x="794" y="471"/>
                  </a:lnTo>
                  <a:lnTo>
                    <a:pt x="797" y="462"/>
                  </a:lnTo>
                  <a:lnTo>
                    <a:pt x="799" y="456"/>
                  </a:lnTo>
                  <a:lnTo>
                    <a:pt x="800" y="449"/>
                  </a:lnTo>
                  <a:lnTo>
                    <a:pt x="802" y="444"/>
                  </a:lnTo>
                  <a:lnTo>
                    <a:pt x="803" y="437"/>
                  </a:lnTo>
                  <a:lnTo>
                    <a:pt x="804" y="430"/>
                  </a:lnTo>
                  <a:lnTo>
                    <a:pt x="804" y="424"/>
                  </a:lnTo>
                  <a:lnTo>
                    <a:pt x="806" y="417"/>
                  </a:lnTo>
                  <a:lnTo>
                    <a:pt x="806" y="412"/>
                  </a:lnTo>
                  <a:lnTo>
                    <a:pt x="806" y="406"/>
                  </a:lnTo>
                  <a:lnTo>
                    <a:pt x="806" y="400"/>
                  </a:lnTo>
                  <a:lnTo>
                    <a:pt x="804" y="395"/>
                  </a:lnTo>
                  <a:lnTo>
                    <a:pt x="804" y="388"/>
                  </a:lnTo>
                  <a:lnTo>
                    <a:pt x="803" y="382"/>
                  </a:lnTo>
                  <a:lnTo>
                    <a:pt x="802" y="377"/>
                  </a:lnTo>
                  <a:lnTo>
                    <a:pt x="801" y="371"/>
                  </a:lnTo>
                  <a:lnTo>
                    <a:pt x="800" y="367"/>
                  </a:lnTo>
                  <a:lnTo>
                    <a:pt x="797" y="359"/>
                  </a:lnTo>
                  <a:lnTo>
                    <a:pt x="793" y="350"/>
                  </a:lnTo>
                  <a:lnTo>
                    <a:pt x="787" y="342"/>
                  </a:lnTo>
                  <a:lnTo>
                    <a:pt x="781" y="336"/>
                  </a:lnTo>
                  <a:lnTo>
                    <a:pt x="778" y="335"/>
                  </a:lnTo>
                  <a:lnTo>
                    <a:pt x="775" y="332"/>
                  </a:lnTo>
                  <a:lnTo>
                    <a:pt x="771" y="331"/>
                  </a:lnTo>
                  <a:lnTo>
                    <a:pt x="767" y="327"/>
                  </a:lnTo>
                  <a:lnTo>
                    <a:pt x="762" y="324"/>
                  </a:lnTo>
                  <a:lnTo>
                    <a:pt x="756" y="320"/>
                  </a:lnTo>
                  <a:lnTo>
                    <a:pt x="750" y="316"/>
                  </a:lnTo>
                  <a:lnTo>
                    <a:pt x="743" y="311"/>
                  </a:lnTo>
                  <a:lnTo>
                    <a:pt x="735" y="307"/>
                  </a:lnTo>
                  <a:lnTo>
                    <a:pt x="729" y="303"/>
                  </a:lnTo>
                  <a:lnTo>
                    <a:pt x="722" y="298"/>
                  </a:lnTo>
                  <a:lnTo>
                    <a:pt x="717" y="293"/>
                  </a:lnTo>
                  <a:lnTo>
                    <a:pt x="712" y="289"/>
                  </a:lnTo>
                  <a:lnTo>
                    <a:pt x="707" y="285"/>
                  </a:lnTo>
                  <a:lnTo>
                    <a:pt x="703" y="281"/>
                  </a:lnTo>
                  <a:lnTo>
                    <a:pt x="700" y="278"/>
                  </a:lnTo>
                  <a:lnTo>
                    <a:pt x="696" y="273"/>
                  </a:lnTo>
                  <a:lnTo>
                    <a:pt x="692" y="266"/>
                  </a:lnTo>
                  <a:lnTo>
                    <a:pt x="689" y="260"/>
                  </a:lnTo>
                  <a:lnTo>
                    <a:pt x="685" y="253"/>
                  </a:lnTo>
                  <a:lnTo>
                    <a:pt x="682" y="246"/>
                  </a:lnTo>
                  <a:lnTo>
                    <a:pt x="680" y="239"/>
                  </a:lnTo>
                  <a:lnTo>
                    <a:pt x="678" y="232"/>
                  </a:lnTo>
                  <a:lnTo>
                    <a:pt x="676" y="225"/>
                  </a:lnTo>
                  <a:lnTo>
                    <a:pt x="675" y="218"/>
                  </a:lnTo>
                  <a:lnTo>
                    <a:pt x="673" y="210"/>
                  </a:lnTo>
                  <a:lnTo>
                    <a:pt x="672" y="202"/>
                  </a:lnTo>
                  <a:lnTo>
                    <a:pt x="672" y="192"/>
                  </a:lnTo>
                  <a:lnTo>
                    <a:pt x="670" y="184"/>
                  </a:lnTo>
                  <a:lnTo>
                    <a:pt x="669" y="174"/>
                  </a:lnTo>
                  <a:lnTo>
                    <a:pt x="669" y="163"/>
                  </a:lnTo>
                  <a:lnTo>
                    <a:pt x="669" y="153"/>
                  </a:lnTo>
                  <a:lnTo>
                    <a:pt x="669" y="143"/>
                  </a:lnTo>
                  <a:lnTo>
                    <a:pt x="669" y="133"/>
                  </a:lnTo>
                  <a:lnTo>
                    <a:pt x="670" y="125"/>
                  </a:lnTo>
                  <a:lnTo>
                    <a:pt x="672" y="115"/>
                  </a:lnTo>
                  <a:lnTo>
                    <a:pt x="673" y="106"/>
                  </a:lnTo>
                  <a:lnTo>
                    <a:pt x="674" y="96"/>
                  </a:lnTo>
                  <a:lnTo>
                    <a:pt x="676" y="88"/>
                  </a:lnTo>
                  <a:lnTo>
                    <a:pt x="678" y="79"/>
                  </a:lnTo>
                  <a:lnTo>
                    <a:pt x="680" y="71"/>
                  </a:lnTo>
                  <a:lnTo>
                    <a:pt x="682" y="63"/>
                  </a:lnTo>
                  <a:lnTo>
                    <a:pt x="685" y="54"/>
                  </a:lnTo>
                  <a:lnTo>
                    <a:pt x="688" y="46"/>
                  </a:lnTo>
                  <a:lnTo>
                    <a:pt x="692" y="39"/>
                  </a:lnTo>
                  <a:lnTo>
                    <a:pt x="696" y="33"/>
                  </a:lnTo>
                  <a:lnTo>
                    <a:pt x="700" y="26"/>
                  </a:lnTo>
                  <a:lnTo>
                    <a:pt x="704" y="22"/>
                  </a:lnTo>
                  <a:lnTo>
                    <a:pt x="708" y="17"/>
                  </a:lnTo>
                  <a:lnTo>
                    <a:pt x="713" y="12"/>
                  </a:lnTo>
                  <a:lnTo>
                    <a:pt x="718" y="10"/>
                  </a:lnTo>
                  <a:lnTo>
                    <a:pt x="723" y="6"/>
                  </a:lnTo>
                  <a:lnTo>
                    <a:pt x="729" y="3"/>
                  </a:lnTo>
                  <a:lnTo>
                    <a:pt x="734" y="1"/>
                  </a:lnTo>
                  <a:lnTo>
                    <a:pt x="741" y="0"/>
                  </a:lnTo>
                  <a:lnTo>
                    <a:pt x="746" y="0"/>
                  </a:lnTo>
                  <a:lnTo>
                    <a:pt x="752" y="0"/>
                  </a:lnTo>
                  <a:lnTo>
                    <a:pt x="758" y="1"/>
                  </a:lnTo>
                  <a:lnTo>
                    <a:pt x="763" y="3"/>
                  </a:lnTo>
                  <a:lnTo>
                    <a:pt x="769" y="6"/>
                  </a:lnTo>
                  <a:lnTo>
                    <a:pt x="774" y="8"/>
                  </a:lnTo>
                  <a:lnTo>
                    <a:pt x="779" y="11"/>
                  </a:lnTo>
                  <a:lnTo>
                    <a:pt x="784" y="15"/>
                  </a:lnTo>
                  <a:lnTo>
                    <a:pt x="789" y="19"/>
                  </a:lnTo>
                  <a:lnTo>
                    <a:pt x="793" y="25"/>
                  </a:lnTo>
                  <a:lnTo>
                    <a:pt x="797" y="32"/>
                  </a:lnTo>
                  <a:lnTo>
                    <a:pt x="801" y="39"/>
                  </a:lnTo>
                  <a:lnTo>
                    <a:pt x="806" y="46"/>
                  </a:lnTo>
                  <a:lnTo>
                    <a:pt x="810" y="54"/>
                  </a:lnTo>
                  <a:lnTo>
                    <a:pt x="813" y="63"/>
                  </a:lnTo>
                  <a:lnTo>
                    <a:pt x="816" y="71"/>
                  </a:lnTo>
                  <a:lnTo>
                    <a:pt x="819" y="79"/>
                  </a:lnTo>
                  <a:lnTo>
                    <a:pt x="821" y="89"/>
                  </a:lnTo>
                  <a:lnTo>
                    <a:pt x="823" y="100"/>
                  </a:lnTo>
                  <a:lnTo>
                    <a:pt x="825" y="110"/>
                  </a:lnTo>
                  <a:lnTo>
                    <a:pt x="826" y="121"/>
                  </a:lnTo>
                  <a:lnTo>
                    <a:pt x="828" y="131"/>
                  </a:lnTo>
                  <a:lnTo>
                    <a:pt x="829" y="142"/>
                  </a:lnTo>
                  <a:lnTo>
                    <a:pt x="830" y="153"/>
                  </a:lnTo>
                  <a:lnTo>
                    <a:pt x="830" y="164"/>
                  </a:lnTo>
                  <a:lnTo>
                    <a:pt x="800" y="168"/>
                  </a:lnTo>
                  <a:lnTo>
                    <a:pt x="799" y="157"/>
                  </a:lnTo>
                  <a:lnTo>
                    <a:pt x="798" y="146"/>
                  </a:lnTo>
                  <a:lnTo>
                    <a:pt x="797" y="136"/>
                  </a:lnTo>
                  <a:lnTo>
                    <a:pt x="795" y="127"/>
                  </a:lnTo>
                  <a:lnTo>
                    <a:pt x="793" y="117"/>
                  </a:lnTo>
                  <a:lnTo>
                    <a:pt x="791" y="108"/>
                  </a:lnTo>
                  <a:lnTo>
                    <a:pt x="789" y="101"/>
                  </a:lnTo>
                  <a:lnTo>
                    <a:pt x="786" y="95"/>
                  </a:lnTo>
                  <a:lnTo>
                    <a:pt x="782" y="89"/>
                  </a:lnTo>
                  <a:lnTo>
                    <a:pt x="778" y="83"/>
                  </a:lnTo>
                  <a:lnTo>
                    <a:pt x="774" y="79"/>
                  </a:lnTo>
                  <a:lnTo>
                    <a:pt x="769" y="75"/>
                  </a:lnTo>
                  <a:lnTo>
                    <a:pt x="764" y="71"/>
                  </a:lnTo>
                  <a:lnTo>
                    <a:pt x="759" y="69"/>
                  </a:lnTo>
                  <a:lnTo>
                    <a:pt x="753" y="67"/>
                  </a:lnTo>
                  <a:lnTo>
                    <a:pt x="747" y="67"/>
                  </a:lnTo>
                  <a:lnTo>
                    <a:pt x="741" y="67"/>
                  </a:lnTo>
                  <a:lnTo>
                    <a:pt x="735" y="68"/>
                  </a:lnTo>
                  <a:lnTo>
                    <a:pt x="730" y="69"/>
                  </a:lnTo>
                  <a:lnTo>
                    <a:pt x="725" y="72"/>
                  </a:lnTo>
                  <a:lnTo>
                    <a:pt x="720" y="76"/>
                  </a:lnTo>
                  <a:lnTo>
                    <a:pt x="716" y="81"/>
                  </a:lnTo>
                  <a:lnTo>
                    <a:pt x="712" y="85"/>
                  </a:lnTo>
                  <a:lnTo>
                    <a:pt x="709" y="90"/>
                  </a:lnTo>
                  <a:lnTo>
                    <a:pt x="707" y="96"/>
                  </a:lnTo>
                  <a:lnTo>
                    <a:pt x="705" y="103"/>
                  </a:lnTo>
                  <a:lnTo>
                    <a:pt x="703" y="110"/>
                  </a:lnTo>
                  <a:lnTo>
                    <a:pt x="701" y="118"/>
                  </a:lnTo>
                  <a:lnTo>
                    <a:pt x="700" y="125"/>
                  </a:lnTo>
                  <a:lnTo>
                    <a:pt x="699" y="133"/>
                  </a:lnTo>
                  <a:lnTo>
                    <a:pt x="698" y="142"/>
                  </a:lnTo>
                  <a:lnTo>
                    <a:pt x="698" y="150"/>
                  </a:lnTo>
                  <a:lnTo>
                    <a:pt x="698" y="157"/>
                  </a:lnTo>
                  <a:lnTo>
                    <a:pt x="699" y="164"/>
                  </a:lnTo>
                  <a:lnTo>
                    <a:pt x="699" y="171"/>
                  </a:lnTo>
                  <a:lnTo>
                    <a:pt x="700" y="177"/>
                  </a:lnTo>
                  <a:lnTo>
                    <a:pt x="701" y="184"/>
                  </a:lnTo>
                  <a:lnTo>
                    <a:pt x="703" y="189"/>
                  </a:lnTo>
                  <a:lnTo>
                    <a:pt x="704" y="195"/>
                  </a:lnTo>
                  <a:lnTo>
                    <a:pt x="706" y="199"/>
                  </a:lnTo>
                  <a:lnTo>
                    <a:pt x="708" y="204"/>
                  </a:lnTo>
                  <a:lnTo>
                    <a:pt x="712" y="210"/>
                  </a:lnTo>
                  <a:lnTo>
                    <a:pt x="716" y="216"/>
                  </a:lnTo>
                  <a:lnTo>
                    <a:pt x="721" y="221"/>
                  </a:lnTo>
                  <a:lnTo>
                    <a:pt x="726" y="225"/>
                  </a:lnTo>
                  <a:lnTo>
                    <a:pt x="733" y="231"/>
                  </a:lnTo>
                  <a:lnTo>
                    <a:pt x="741" y="236"/>
                  </a:lnTo>
                  <a:lnTo>
                    <a:pt x="749" y="241"/>
                  </a:lnTo>
                  <a:lnTo>
                    <a:pt x="757" y="245"/>
                  </a:lnTo>
                  <a:lnTo>
                    <a:pt x="765" y="249"/>
                  </a:lnTo>
                  <a:lnTo>
                    <a:pt x="772" y="253"/>
                  </a:lnTo>
                  <a:lnTo>
                    <a:pt x="779" y="259"/>
                  </a:lnTo>
                  <a:lnTo>
                    <a:pt x="784" y="263"/>
                  </a:lnTo>
                  <a:lnTo>
                    <a:pt x="789" y="267"/>
                  </a:lnTo>
                  <a:lnTo>
                    <a:pt x="794" y="271"/>
                  </a:lnTo>
                  <a:lnTo>
                    <a:pt x="797" y="274"/>
                  </a:lnTo>
                  <a:lnTo>
                    <a:pt x="801" y="279"/>
                  </a:lnTo>
                  <a:lnTo>
                    <a:pt x="806" y="285"/>
                  </a:lnTo>
                  <a:lnTo>
                    <a:pt x="810" y="292"/>
                  </a:lnTo>
                  <a:lnTo>
                    <a:pt x="814" y="299"/>
                  </a:lnTo>
                  <a:lnTo>
                    <a:pt x="817" y="306"/>
                  </a:lnTo>
                  <a:lnTo>
                    <a:pt x="820" y="314"/>
                  </a:lnTo>
                  <a:lnTo>
                    <a:pt x="822" y="321"/>
                  </a:lnTo>
                  <a:lnTo>
                    <a:pt x="824" y="330"/>
                  </a:lnTo>
                  <a:lnTo>
                    <a:pt x="826" y="338"/>
                  </a:lnTo>
                  <a:lnTo>
                    <a:pt x="828" y="348"/>
                  </a:lnTo>
                  <a:lnTo>
                    <a:pt x="830" y="356"/>
                  </a:lnTo>
                  <a:lnTo>
                    <a:pt x="832" y="366"/>
                  </a:lnTo>
                  <a:lnTo>
                    <a:pt x="833" y="377"/>
                  </a:lnTo>
                  <a:lnTo>
                    <a:pt x="834" y="387"/>
                  </a:lnTo>
                  <a:lnTo>
                    <a:pt x="835" y="398"/>
                  </a:lnTo>
                  <a:lnTo>
                    <a:pt x="835" y="409"/>
                  </a:lnTo>
                  <a:lnTo>
                    <a:pt x="835" y="420"/>
                  </a:lnTo>
                  <a:lnTo>
                    <a:pt x="834" y="431"/>
                  </a:lnTo>
                  <a:lnTo>
                    <a:pt x="833" y="442"/>
                  </a:lnTo>
                  <a:lnTo>
                    <a:pt x="832" y="453"/>
                  </a:lnTo>
                  <a:lnTo>
                    <a:pt x="830" y="463"/>
                  </a:lnTo>
                  <a:lnTo>
                    <a:pt x="828" y="473"/>
                  </a:lnTo>
                  <a:lnTo>
                    <a:pt x="826" y="483"/>
                  </a:lnTo>
                  <a:lnTo>
                    <a:pt x="824" y="491"/>
                  </a:lnTo>
                  <a:lnTo>
                    <a:pt x="822" y="501"/>
                  </a:lnTo>
                  <a:lnTo>
                    <a:pt x="819" y="509"/>
                  </a:lnTo>
                  <a:lnTo>
                    <a:pt x="816" y="517"/>
                  </a:lnTo>
                  <a:lnTo>
                    <a:pt x="813" y="526"/>
                  </a:lnTo>
                  <a:lnTo>
                    <a:pt x="809" y="534"/>
                  </a:lnTo>
                  <a:lnTo>
                    <a:pt x="806" y="540"/>
                  </a:lnTo>
                  <a:lnTo>
                    <a:pt x="800" y="546"/>
                  </a:lnTo>
                  <a:lnTo>
                    <a:pt x="796" y="551"/>
                  </a:lnTo>
                  <a:lnTo>
                    <a:pt x="791" y="556"/>
                  </a:lnTo>
                  <a:lnTo>
                    <a:pt x="786" y="560"/>
                  </a:lnTo>
                  <a:lnTo>
                    <a:pt x="781" y="563"/>
                  </a:lnTo>
                  <a:lnTo>
                    <a:pt x="776" y="567"/>
                  </a:lnTo>
                  <a:lnTo>
                    <a:pt x="770" y="570"/>
                  </a:lnTo>
                  <a:lnTo>
                    <a:pt x="764" y="572"/>
                  </a:lnTo>
                  <a:lnTo>
                    <a:pt x="759" y="573"/>
                  </a:lnTo>
                  <a:lnTo>
                    <a:pt x="753" y="573"/>
                  </a:lnTo>
                  <a:lnTo>
                    <a:pt x="746" y="573"/>
                  </a:lnTo>
                  <a:lnTo>
                    <a:pt x="739" y="572"/>
                  </a:lnTo>
                  <a:lnTo>
                    <a:pt x="732" y="570"/>
                  </a:lnTo>
                  <a:lnTo>
                    <a:pt x="725" y="567"/>
                  </a:lnTo>
                  <a:lnTo>
                    <a:pt x="719" y="563"/>
                  </a:lnTo>
                  <a:lnTo>
                    <a:pt x="713" y="560"/>
                  </a:lnTo>
                  <a:lnTo>
                    <a:pt x="708" y="556"/>
                  </a:lnTo>
                  <a:lnTo>
                    <a:pt x="703" y="551"/>
                  </a:lnTo>
                  <a:lnTo>
                    <a:pt x="698" y="545"/>
                  </a:lnTo>
                  <a:lnTo>
                    <a:pt x="693" y="538"/>
                  </a:lnTo>
                  <a:lnTo>
                    <a:pt x="689" y="531"/>
                  </a:lnTo>
                  <a:lnTo>
                    <a:pt x="685" y="523"/>
                  </a:lnTo>
                  <a:lnTo>
                    <a:pt x="681" y="514"/>
                  </a:lnTo>
                  <a:lnTo>
                    <a:pt x="677" y="505"/>
                  </a:lnTo>
                  <a:lnTo>
                    <a:pt x="674" y="495"/>
                  </a:lnTo>
                  <a:lnTo>
                    <a:pt x="672" y="484"/>
                  </a:lnTo>
                  <a:lnTo>
                    <a:pt x="669" y="473"/>
                  </a:lnTo>
                  <a:lnTo>
                    <a:pt x="666" y="460"/>
                  </a:lnTo>
                  <a:lnTo>
                    <a:pt x="664" y="446"/>
                  </a:lnTo>
                  <a:lnTo>
                    <a:pt x="663" y="434"/>
                  </a:lnTo>
                  <a:lnTo>
                    <a:pt x="662" y="420"/>
                  </a:lnTo>
                  <a:lnTo>
                    <a:pt x="661" y="406"/>
                  </a:lnTo>
                  <a:lnTo>
                    <a:pt x="660" y="392"/>
                  </a:lnTo>
                  <a:lnTo>
                    <a:pt x="660" y="378"/>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7"/>
            <p:cNvSpPr>
              <a:spLocks/>
            </p:cNvSpPr>
            <p:nvPr/>
          </p:nvSpPr>
          <p:spPr bwMode="auto">
            <a:xfrm>
              <a:off x="5293" y="36"/>
              <a:ext cx="87" cy="278"/>
            </a:xfrm>
            <a:custGeom>
              <a:avLst/>
              <a:gdLst>
                <a:gd name="T0" fmla="*/ 0 w 174"/>
                <a:gd name="T1" fmla="*/ 557 h 557"/>
                <a:gd name="T2" fmla="*/ 0 w 174"/>
                <a:gd name="T3" fmla="*/ 0 h 557"/>
                <a:gd name="T4" fmla="*/ 32 w 174"/>
                <a:gd name="T5" fmla="*/ 0 h 557"/>
                <a:gd name="T6" fmla="*/ 144 w 174"/>
                <a:gd name="T7" fmla="*/ 431 h 557"/>
                <a:gd name="T8" fmla="*/ 144 w 174"/>
                <a:gd name="T9" fmla="*/ 0 h 557"/>
                <a:gd name="T10" fmla="*/ 174 w 174"/>
                <a:gd name="T11" fmla="*/ 0 h 557"/>
                <a:gd name="T12" fmla="*/ 174 w 174"/>
                <a:gd name="T13" fmla="*/ 557 h 557"/>
                <a:gd name="T14" fmla="*/ 141 w 174"/>
                <a:gd name="T15" fmla="*/ 557 h 557"/>
                <a:gd name="T16" fmla="*/ 31 w 174"/>
                <a:gd name="T17" fmla="*/ 131 h 557"/>
                <a:gd name="T18" fmla="*/ 31 w 174"/>
                <a:gd name="T19" fmla="*/ 557 h 557"/>
                <a:gd name="T20" fmla="*/ 0 w 174"/>
                <a:gd name="T21"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557">
                  <a:moveTo>
                    <a:pt x="0" y="557"/>
                  </a:moveTo>
                  <a:lnTo>
                    <a:pt x="0" y="0"/>
                  </a:lnTo>
                  <a:lnTo>
                    <a:pt x="32" y="0"/>
                  </a:lnTo>
                  <a:lnTo>
                    <a:pt x="144" y="431"/>
                  </a:lnTo>
                  <a:lnTo>
                    <a:pt x="144" y="0"/>
                  </a:lnTo>
                  <a:lnTo>
                    <a:pt x="174" y="0"/>
                  </a:lnTo>
                  <a:lnTo>
                    <a:pt x="174" y="557"/>
                  </a:lnTo>
                  <a:lnTo>
                    <a:pt x="141" y="557"/>
                  </a:lnTo>
                  <a:lnTo>
                    <a:pt x="31" y="131"/>
                  </a:lnTo>
                  <a:lnTo>
                    <a:pt x="31" y="557"/>
                  </a:lnTo>
                  <a:lnTo>
                    <a:pt x="0" y="55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8"/>
            <p:cNvSpPr>
              <a:spLocks/>
            </p:cNvSpPr>
            <p:nvPr/>
          </p:nvSpPr>
          <p:spPr bwMode="auto">
            <a:xfrm>
              <a:off x="5405" y="36"/>
              <a:ext cx="95" cy="278"/>
            </a:xfrm>
            <a:custGeom>
              <a:avLst/>
              <a:gdLst>
                <a:gd name="T0" fmla="*/ 0 w 191"/>
                <a:gd name="T1" fmla="*/ 0 h 557"/>
                <a:gd name="T2" fmla="*/ 96 w 191"/>
                <a:gd name="T3" fmla="*/ 0 h 557"/>
                <a:gd name="T4" fmla="*/ 110 w 191"/>
                <a:gd name="T5" fmla="*/ 2 h 557"/>
                <a:gd name="T6" fmla="*/ 123 w 191"/>
                <a:gd name="T7" fmla="*/ 4 h 557"/>
                <a:gd name="T8" fmla="*/ 133 w 191"/>
                <a:gd name="T9" fmla="*/ 9 h 557"/>
                <a:gd name="T10" fmla="*/ 141 w 191"/>
                <a:gd name="T11" fmla="*/ 14 h 557"/>
                <a:gd name="T12" fmla="*/ 144 w 191"/>
                <a:gd name="T13" fmla="*/ 18 h 557"/>
                <a:gd name="T14" fmla="*/ 151 w 191"/>
                <a:gd name="T15" fmla="*/ 31 h 557"/>
                <a:gd name="T16" fmla="*/ 157 w 191"/>
                <a:gd name="T17" fmla="*/ 46 h 557"/>
                <a:gd name="T18" fmla="*/ 163 w 191"/>
                <a:gd name="T19" fmla="*/ 63 h 557"/>
                <a:gd name="T20" fmla="*/ 165 w 191"/>
                <a:gd name="T21" fmla="*/ 71 h 557"/>
                <a:gd name="T22" fmla="*/ 169 w 191"/>
                <a:gd name="T23" fmla="*/ 89 h 557"/>
                <a:gd name="T24" fmla="*/ 172 w 191"/>
                <a:gd name="T25" fmla="*/ 109 h 557"/>
                <a:gd name="T26" fmla="*/ 174 w 191"/>
                <a:gd name="T27" fmla="*/ 130 h 557"/>
                <a:gd name="T28" fmla="*/ 175 w 191"/>
                <a:gd name="T29" fmla="*/ 152 h 557"/>
                <a:gd name="T30" fmla="*/ 175 w 191"/>
                <a:gd name="T31" fmla="*/ 166 h 557"/>
                <a:gd name="T32" fmla="*/ 173 w 191"/>
                <a:gd name="T33" fmla="*/ 195 h 557"/>
                <a:gd name="T34" fmla="*/ 169 w 191"/>
                <a:gd name="T35" fmla="*/ 221 h 557"/>
                <a:gd name="T36" fmla="*/ 163 w 191"/>
                <a:gd name="T37" fmla="*/ 245 h 557"/>
                <a:gd name="T38" fmla="*/ 160 w 191"/>
                <a:gd name="T39" fmla="*/ 255 h 557"/>
                <a:gd name="T40" fmla="*/ 151 w 191"/>
                <a:gd name="T41" fmla="*/ 273 h 557"/>
                <a:gd name="T42" fmla="*/ 141 w 191"/>
                <a:gd name="T43" fmla="*/ 287 h 557"/>
                <a:gd name="T44" fmla="*/ 128 w 191"/>
                <a:gd name="T45" fmla="*/ 298 h 557"/>
                <a:gd name="T46" fmla="*/ 112 w 191"/>
                <a:gd name="T47" fmla="*/ 303 h 557"/>
                <a:gd name="T48" fmla="*/ 119 w 191"/>
                <a:gd name="T49" fmla="*/ 310 h 557"/>
                <a:gd name="T50" fmla="*/ 127 w 191"/>
                <a:gd name="T51" fmla="*/ 326 h 557"/>
                <a:gd name="T52" fmla="*/ 130 w 191"/>
                <a:gd name="T53" fmla="*/ 333 h 557"/>
                <a:gd name="T54" fmla="*/ 137 w 191"/>
                <a:gd name="T55" fmla="*/ 348 h 557"/>
                <a:gd name="T56" fmla="*/ 143 w 191"/>
                <a:gd name="T57" fmla="*/ 366 h 557"/>
                <a:gd name="T58" fmla="*/ 148 w 191"/>
                <a:gd name="T59" fmla="*/ 386 h 557"/>
                <a:gd name="T60" fmla="*/ 153 w 191"/>
                <a:gd name="T61" fmla="*/ 408 h 557"/>
                <a:gd name="T62" fmla="*/ 156 w 191"/>
                <a:gd name="T63" fmla="*/ 557 h 557"/>
                <a:gd name="T64" fmla="*/ 128 w 191"/>
                <a:gd name="T65" fmla="*/ 441 h 557"/>
                <a:gd name="T66" fmla="*/ 122 w 191"/>
                <a:gd name="T67" fmla="*/ 419 h 557"/>
                <a:gd name="T68" fmla="*/ 116 w 191"/>
                <a:gd name="T69" fmla="*/ 398 h 557"/>
                <a:gd name="T70" fmla="*/ 111 w 191"/>
                <a:gd name="T71" fmla="*/ 380 h 557"/>
                <a:gd name="T72" fmla="*/ 107 w 191"/>
                <a:gd name="T73" fmla="*/ 366 h 557"/>
                <a:gd name="T74" fmla="*/ 103 w 191"/>
                <a:gd name="T75" fmla="*/ 355 h 557"/>
                <a:gd name="T76" fmla="*/ 95 w 191"/>
                <a:gd name="T77" fmla="*/ 335 h 557"/>
                <a:gd name="T78" fmla="*/ 92 w 191"/>
                <a:gd name="T79" fmla="*/ 328 h 557"/>
                <a:gd name="T80" fmla="*/ 85 w 191"/>
                <a:gd name="T81" fmla="*/ 319 h 557"/>
                <a:gd name="T82" fmla="*/ 80 w 191"/>
                <a:gd name="T83" fmla="*/ 315 h 557"/>
                <a:gd name="T84" fmla="*/ 77 w 191"/>
                <a:gd name="T85" fmla="*/ 315 h 557"/>
                <a:gd name="T86" fmla="*/ 69 w 191"/>
                <a:gd name="T87" fmla="*/ 310 h 557"/>
                <a:gd name="T88" fmla="*/ 30 w 191"/>
                <a:gd name="T89" fmla="*/ 310 h 557"/>
                <a:gd name="T90" fmla="*/ 0 w 191"/>
                <a:gd name="T91"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1" h="557">
                  <a:moveTo>
                    <a:pt x="0" y="557"/>
                  </a:moveTo>
                  <a:lnTo>
                    <a:pt x="0" y="0"/>
                  </a:lnTo>
                  <a:lnTo>
                    <a:pt x="96" y="0"/>
                  </a:lnTo>
                  <a:lnTo>
                    <a:pt x="96" y="0"/>
                  </a:lnTo>
                  <a:lnTo>
                    <a:pt x="103" y="0"/>
                  </a:lnTo>
                  <a:lnTo>
                    <a:pt x="110" y="2"/>
                  </a:lnTo>
                  <a:lnTo>
                    <a:pt x="117" y="3"/>
                  </a:lnTo>
                  <a:lnTo>
                    <a:pt x="123" y="4"/>
                  </a:lnTo>
                  <a:lnTo>
                    <a:pt x="129" y="7"/>
                  </a:lnTo>
                  <a:lnTo>
                    <a:pt x="133" y="9"/>
                  </a:lnTo>
                  <a:lnTo>
                    <a:pt x="138" y="11"/>
                  </a:lnTo>
                  <a:lnTo>
                    <a:pt x="141" y="14"/>
                  </a:lnTo>
                  <a:lnTo>
                    <a:pt x="141" y="14"/>
                  </a:lnTo>
                  <a:lnTo>
                    <a:pt x="144" y="18"/>
                  </a:lnTo>
                  <a:lnTo>
                    <a:pt x="148" y="25"/>
                  </a:lnTo>
                  <a:lnTo>
                    <a:pt x="151" y="31"/>
                  </a:lnTo>
                  <a:lnTo>
                    <a:pt x="154" y="38"/>
                  </a:lnTo>
                  <a:lnTo>
                    <a:pt x="157" y="46"/>
                  </a:lnTo>
                  <a:lnTo>
                    <a:pt x="160" y="55"/>
                  </a:lnTo>
                  <a:lnTo>
                    <a:pt x="163" y="63"/>
                  </a:lnTo>
                  <a:lnTo>
                    <a:pt x="165" y="71"/>
                  </a:lnTo>
                  <a:lnTo>
                    <a:pt x="165" y="71"/>
                  </a:lnTo>
                  <a:lnTo>
                    <a:pt x="167" y="80"/>
                  </a:lnTo>
                  <a:lnTo>
                    <a:pt x="169" y="89"/>
                  </a:lnTo>
                  <a:lnTo>
                    <a:pt x="170" y="99"/>
                  </a:lnTo>
                  <a:lnTo>
                    <a:pt x="172" y="109"/>
                  </a:lnTo>
                  <a:lnTo>
                    <a:pt x="173" y="120"/>
                  </a:lnTo>
                  <a:lnTo>
                    <a:pt x="174" y="130"/>
                  </a:lnTo>
                  <a:lnTo>
                    <a:pt x="175" y="141"/>
                  </a:lnTo>
                  <a:lnTo>
                    <a:pt x="175" y="152"/>
                  </a:lnTo>
                  <a:lnTo>
                    <a:pt x="175" y="152"/>
                  </a:lnTo>
                  <a:lnTo>
                    <a:pt x="175" y="166"/>
                  </a:lnTo>
                  <a:lnTo>
                    <a:pt x="174" y="181"/>
                  </a:lnTo>
                  <a:lnTo>
                    <a:pt x="173" y="195"/>
                  </a:lnTo>
                  <a:lnTo>
                    <a:pt x="171" y="208"/>
                  </a:lnTo>
                  <a:lnTo>
                    <a:pt x="169" y="221"/>
                  </a:lnTo>
                  <a:lnTo>
                    <a:pt x="166" y="233"/>
                  </a:lnTo>
                  <a:lnTo>
                    <a:pt x="163" y="245"/>
                  </a:lnTo>
                  <a:lnTo>
                    <a:pt x="160" y="255"/>
                  </a:lnTo>
                  <a:lnTo>
                    <a:pt x="160" y="255"/>
                  </a:lnTo>
                  <a:lnTo>
                    <a:pt x="156" y="265"/>
                  </a:lnTo>
                  <a:lnTo>
                    <a:pt x="151" y="273"/>
                  </a:lnTo>
                  <a:lnTo>
                    <a:pt x="146" y="280"/>
                  </a:lnTo>
                  <a:lnTo>
                    <a:pt x="141" y="287"/>
                  </a:lnTo>
                  <a:lnTo>
                    <a:pt x="134" y="294"/>
                  </a:lnTo>
                  <a:lnTo>
                    <a:pt x="128" y="298"/>
                  </a:lnTo>
                  <a:lnTo>
                    <a:pt x="121" y="302"/>
                  </a:lnTo>
                  <a:lnTo>
                    <a:pt x="112" y="303"/>
                  </a:lnTo>
                  <a:lnTo>
                    <a:pt x="112" y="303"/>
                  </a:lnTo>
                  <a:lnTo>
                    <a:pt x="119" y="310"/>
                  </a:lnTo>
                  <a:lnTo>
                    <a:pt x="123" y="317"/>
                  </a:lnTo>
                  <a:lnTo>
                    <a:pt x="127" y="326"/>
                  </a:lnTo>
                  <a:lnTo>
                    <a:pt x="130" y="333"/>
                  </a:lnTo>
                  <a:lnTo>
                    <a:pt x="130" y="333"/>
                  </a:lnTo>
                  <a:lnTo>
                    <a:pt x="133" y="340"/>
                  </a:lnTo>
                  <a:lnTo>
                    <a:pt x="137" y="348"/>
                  </a:lnTo>
                  <a:lnTo>
                    <a:pt x="140" y="356"/>
                  </a:lnTo>
                  <a:lnTo>
                    <a:pt x="143" y="366"/>
                  </a:lnTo>
                  <a:lnTo>
                    <a:pt x="145" y="376"/>
                  </a:lnTo>
                  <a:lnTo>
                    <a:pt x="148" y="386"/>
                  </a:lnTo>
                  <a:lnTo>
                    <a:pt x="151" y="397"/>
                  </a:lnTo>
                  <a:lnTo>
                    <a:pt x="153" y="408"/>
                  </a:lnTo>
                  <a:lnTo>
                    <a:pt x="191" y="557"/>
                  </a:lnTo>
                  <a:lnTo>
                    <a:pt x="156" y="557"/>
                  </a:lnTo>
                  <a:lnTo>
                    <a:pt x="128" y="441"/>
                  </a:lnTo>
                  <a:lnTo>
                    <a:pt x="128" y="441"/>
                  </a:lnTo>
                  <a:lnTo>
                    <a:pt x="125" y="430"/>
                  </a:lnTo>
                  <a:lnTo>
                    <a:pt x="122" y="419"/>
                  </a:lnTo>
                  <a:lnTo>
                    <a:pt x="119" y="408"/>
                  </a:lnTo>
                  <a:lnTo>
                    <a:pt x="116" y="398"/>
                  </a:lnTo>
                  <a:lnTo>
                    <a:pt x="114" y="388"/>
                  </a:lnTo>
                  <a:lnTo>
                    <a:pt x="111" y="380"/>
                  </a:lnTo>
                  <a:lnTo>
                    <a:pt x="109" y="373"/>
                  </a:lnTo>
                  <a:lnTo>
                    <a:pt x="107" y="366"/>
                  </a:lnTo>
                  <a:lnTo>
                    <a:pt x="107" y="366"/>
                  </a:lnTo>
                  <a:lnTo>
                    <a:pt x="103" y="355"/>
                  </a:lnTo>
                  <a:lnTo>
                    <a:pt x="98" y="345"/>
                  </a:lnTo>
                  <a:lnTo>
                    <a:pt x="95" y="335"/>
                  </a:lnTo>
                  <a:lnTo>
                    <a:pt x="92" y="328"/>
                  </a:lnTo>
                  <a:lnTo>
                    <a:pt x="92" y="328"/>
                  </a:lnTo>
                  <a:lnTo>
                    <a:pt x="88" y="323"/>
                  </a:lnTo>
                  <a:lnTo>
                    <a:pt x="85" y="319"/>
                  </a:lnTo>
                  <a:lnTo>
                    <a:pt x="82" y="316"/>
                  </a:lnTo>
                  <a:lnTo>
                    <a:pt x="80" y="315"/>
                  </a:lnTo>
                  <a:lnTo>
                    <a:pt x="80" y="315"/>
                  </a:lnTo>
                  <a:lnTo>
                    <a:pt x="77" y="315"/>
                  </a:lnTo>
                  <a:lnTo>
                    <a:pt x="73" y="312"/>
                  </a:lnTo>
                  <a:lnTo>
                    <a:pt x="69" y="310"/>
                  </a:lnTo>
                  <a:lnTo>
                    <a:pt x="63" y="310"/>
                  </a:lnTo>
                  <a:lnTo>
                    <a:pt x="30" y="310"/>
                  </a:lnTo>
                  <a:lnTo>
                    <a:pt x="30" y="557"/>
                  </a:lnTo>
                  <a:lnTo>
                    <a:pt x="0" y="55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9"/>
            <p:cNvSpPr>
              <a:spLocks/>
            </p:cNvSpPr>
            <p:nvPr/>
          </p:nvSpPr>
          <p:spPr bwMode="auto">
            <a:xfrm>
              <a:off x="5420" y="69"/>
              <a:ext cx="57" cy="88"/>
            </a:xfrm>
            <a:custGeom>
              <a:avLst/>
              <a:gdLst>
                <a:gd name="T0" fmla="*/ 0 w 115"/>
                <a:gd name="T1" fmla="*/ 175 h 175"/>
                <a:gd name="T2" fmla="*/ 60 w 115"/>
                <a:gd name="T3" fmla="*/ 175 h 175"/>
                <a:gd name="T4" fmla="*/ 60 w 115"/>
                <a:gd name="T5" fmla="*/ 175 h 175"/>
                <a:gd name="T6" fmla="*/ 65 w 115"/>
                <a:gd name="T7" fmla="*/ 175 h 175"/>
                <a:gd name="T8" fmla="*/ 70 w 115"/>
                <a:gd name="T9" fmla="*/ 175 h 175"/>
                <a:gd name="T10" fmla="*/ 74 w 115"/>
                <a:gd name="T11" fmla="*/ 174 h 175"/>
                <a:gd name="T12" fmla="*/ 79 w 115"/>
                <a:gd name="T13" fmla="*/ 174 h 175"/>
                <a:gd name="T14" fmla="*/ 82 w 115"/>
                <a:gd name="T15" fmla="*/ 172 h 175"/>
                <a:gd name="T16" fmla="*/ 87 w 115"/>
                <a:gd name="T17" fmla="*/ 171 h 175"/>
                <a:gd name="T18" fmla="*/ 90 w 115"/>
                <a:gd name="T19" fmla="*/ 170 h 175"/>
                <a:gd name="T20" fmla="*/ 92 w 115"/>
                <a:gd name="T21" fmla="*/ 168 h 175"/>
                <a:gd name="T22" fmla="*/ 92 w 115"/>
                <a:gd name="T23" fmla="*/ 168 h 175"/>
                <a:gd name="T24" fmla="*/ 98 w 115"/>
                <a:gd name="T25" fmla="*/ 163 h 175"/>
                <a:gd name="T26" fmla="*/ 103 w 115"/>
                <a:gd name="T27" fmla="*/ 154 h 175"/>
                <a:gd name="T28" fmla="*/ 107 w 115"/>
                <a:gd name="T29" fmla="*/ 146 h 175"/>
                <a:gd name="T30" fmla="*/ 109 w 115"/>
                <a:gd name="T31" fmla="*/ 135 h 175"/>
                <a:gd name="T32" fmla="*/ 109 w 115"/>
                <a:gd name="T33" fmla="*/ 135 h 175"/>
                <a:gd name="T34" fmla="*/ 110 w 115"/>
                <a:gd name="T35" fmla="*/ 129 h 175"/>
                <a:gd name="T36" fmla="*/ 111 w 115"/>
                <a:gd name="T37" fmla="*/ 124 h 175"/>
                <a:gd name="T38" fmla="*/ 112 w 115"/>
                <a:gd name="T39" fmla="*/ 118 h 175"/>
                <a:gd name="T40" fmla="*/ 113 w 115"/>
                <a:gd name="T41" fmla="*/ 113 h 175"/>
                <a:gd name="T42" fmla="*/ 114 w 115"/>
                <a:gd name="T43" fmla="*/ 107 h 175"/>
                <a:gd name="T44" fmla="*/ 114 w 115"/>
                <a:gd name="T45" fmla="*/ 102 h 175"/>
                <a:gd name="T46" fmla="*/ 115 w 115"/>
                <a:gd name="T47" fmla="*/ 95 h 175"/>
                <a:gd name="T48" fmla="*/ 115 w 115"/>
                <a:gd name="T49" fmla="*/ 89 h 175"/>
                <a:gd name="T50" fmla="*/ 115 w 115"/>
                <a:gd name="T51" fmla="*/ 89 h 175"/>
                <a:gd name="T52" fmla="*/ 115 w 115"/>
                <a:gd name="T53" fmla="*/ 79 h 175"/>
                <a:gd name="T54" fmla="*/ 114 w 115"/>
                <a:gd name="T55" fmla="*/ 71 h 175"/>
                <a:gd name="T56" fmla="*/ 113 w 115"/>
                <a:gd name="T57" fmla="*/ 63 h 175"/>
                <a:gd name="T58" fmla="*/ 112 w 115"/>
                <a:gd name="T59" fmla="*/ 54 h 175"/>
                <a:gd name="T60" fmla="*/ 111 w 115"/>
                <a:gd name="T61" fmla="*/ 46 h 175"/>
                <a:gd name="T62" fmla="*/ 109 w 115"/>
                <a:gd name="T63" fmla="*/ 39 h 175"/>
                <a:gd name="T64" fmla="*/ 106 w 115"/>
                <a:gd name="T65" fmla="*/ 32 h 175"/>
                <a:gd name="T66" fmla="*/ 104 w 115"/>
                <a:gd name="T67" fmla="*/ 26 h 175"/>
                <a:gd name="T68" fmla="*/ 104 w 115"/>
                <a:gd name="T69" fmla="*/ 26 h 175"/>
                <a:gd name="T70" fmla="*/ 101 w 115"/>
                <a:gd name="T71" fmla="*/ 21 h 175"/>
                <a:gd name="T72" fmla="*/ 98 w 115"/>
                <a:gd name="T73" fmla="*/ 17 h 175"/>
                <a:gd name="T74" fmla="*/ 94 w 115"/>
                <a:gd name="T75" fmla="*/ 13 h 175"/>
                <a:gd name="T76" fmla="*/ 89 w 115"/>
                <a:gd name="T77" fmla="*/ 8 h 175"/>
                <a:gd name="T78" fmla="*/ 84 w 115"/>
                <a:gd name="T79" fmla="*/ 4 h 175"/>
                <a:gd name="T80" fmla="*/ 78 w 115"/>
                <a:gd name="T81" fmla="*/ 3 h 175"/>
                <a:gd name="T82" fmla="*/ 73 w 115"/>
                <a:gd name="T83" fmla="*/ 0 h 175"/>
                <a:gd name="T84" fmla="*/ 68 w 115"/>
                <a:gd name="T85" fmla="*/ 0 h 175"/>
                <a:gd name="T86" fmla="*/ 0 w 115"/>
                <a:gd name="T87" fmla="*/ 0 h 175"/>
                <a:gd name="T88" fmla="*/ 0 w 115"/>
                <a:gd name="T8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 h="175">
                  <a:moveTo>
                    <a:pt x="0" y="175"/>
                  </a:moveTo>
                  <a:lnTo>
                    <a:pt x="60" y="175"/>
                  </a:lnTo>
                  <a:lnTo>
                    <a:pt x="60" y="175"/>
                  </a:lnTo>
                  <a:lnTo>
                    <a:pt x="65" y="175"/>
                  </a:lnTo>
                  <a:lnTo>
                    <a:pt x="70" y="175"/>
                  </a:lnTo>
                  <a:lnTo>
                    <a:pt x="74" y="174"/>
                  </a:lnTo>
                  <a:lnTo>
                    <a:pt x="79" y="174"/>
                  </a:lnTo>
                  <a:lnTo>
                    <a:pt x="82" y="172"/>
                  </a:lnTo>
                  <a:lnTo>
                    <a:pt x="87" y="171"/>
                  </a:lnTo>
                  <a:lnTo>
                    <a:pt x="90" y="170"/>
                  </a:lnTo>
                  <a:lnTo>
                    <a:pt x="92" y="168"/>
                  </a:lnTo>
                  <a:lnTo>
                    <a:pt x="92" y="168"/>
                  </a:lnTo>
                  <a:lnTo>
                    <a:pt x="98" y="163"/>
                  </a:lnTo>
                  <a:lnTo>
                    <a:pt x="103" y="154"/>
                  </a:lnTo>
                  <a:lnTo>
                    <a:pt x="107" y="146"/>
                  </a:lnTo>
                  <a:lnTo>
                    <a:pt x="109" y="135"/>
                  </a:lnTo>
                  <a:lnTo>
                    <a:pt x="109" y="135"/>
                  </a:lnTo>
                  <a:lnTo>
                    <a:pt x="110" y="129"/>
                  </a:lnTo>
                  <a:lnTo>
                    <a:pt x="111" y="124"/>
                  </a:lnTo>
                  <a:lnTo>
                    <a:pt x="112" y="118"/>
                  </a:lnTo>
                  <a:lnTo>
                    <a:pt x="113" y="113"/>
                  </a:lnTo>
                  <a:lnTo>
                    <a:pt x="114" y="107"/>
                  </a:lnTo>
                  <a:lnTo>
                    <a:pt x="114" y="102"/>
                  </a:lnTo>
                  <a:lnTo>
                    <a:pt x="115" y="95"/>
                  </a:lnTo>
                  <a:lnTo>
                    <a:pt x="115" y="89"/>
                  </a:lnTo>
                  <a:lnTo>
                    <a:pt x="115" y="89"/>
                  </a:lnTo>
                  <a:lnTo>
                    <a:pt x="115" y="79"/>
                  </a:lnTo>
                  <a:lnTo>
                    <a:pt x="114" y="71"/>
                  </a:lnTo>
                  <a:lnTo>
                    <a:pt x="113" y="63"/>
                  </a:lnTo>
                  <a:lnTo>
                    <a:pt x="112" y="54"/>
                  </a:lnTo>
                  <a:lnTo>
                    <a:pt x="111" y="46"/>
                  </a:lnTo>
                  <a:lnTo>
                    <a:pt x="109" y="39"/>
                  </a:lnTo>
                  <a:lnTo>
                    <a:pt x="106" y="32"/>
                  </a:lnTo>
                  <a:lnTo>
                    <a:pt x="104" y="26"/>
                  </a:lnTo>
                  <a:lnTo>
                    <a:pt x="104" y="26"/>
                  </a:lnTo>
                  <a:lnTo>
                    <a:pt x="101" y="21"/>
                  </a:lnTo>
                  <a:lnTo>
                    <a:pt x="98" y="17"/>
                  </a:lnTo>
                  <a:lnTo>
                    <a:pt x="94" y="13"/>
                  </a:lnTo>
                  <a:lnTo>
                    <a:pt x="89" y="8"/>
                  </a:lnTo>
                  <a:lnTo>
                    <a:pt x="84" y="4"/>
                  </a:lnTo>
                  <a:lnTo>
                    <a:pt x="78" y="3"/>
                  </a:lnTo>
                  <a:lnTo>
                    <a:pt x="73" y="0"/>
                  </a:lnTo>
                  <a:lnTo>
                    <a:pt x="68" y="0"/>
                  </a:lnTo>
                  <a:lnTo>
                    <a:pt x="0" y="0"/>
                  </a:lnTo>
                  <a:lnTo>
                    <a:pt x="0" y="175"/>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10"/>
            <p:cNvSpPr>
              <a:spLocks/>
            </p:cNvSpPr>
            <p:nvPr/>
          </p:nvSpPr>
          <p:spPr bwMode="auto">
            <a:xfrm>
              <a:off x="5511" y="31"/>
              <a:ext cx="98" cy="287"/>
            </a:xfrm>
            <a:custGeom>
              <a:avLst/>
              <a:gdLst>
                <a:gd name="T0" fmla="*/ 196 w 196"/>
                <a:gd name="T1" fmla="*/ 385 h 573"/>
                <a:gd name="T2" fmla="*/ 187 w 196"/>
                <a:gd name="T3" fmla="*/ 448 h 573"/>
                <a:gd name="T4" fmla="*/ 173 w 196"/>
                <a:gd name="T5" fmla="*/ 499 h 573"/>
                <a:gd name="T6" fmla="*/ 161 w 196"/>
                <a:gd name="T7" fmla="*/ 524 h 573"/>
                <a:gd name="T8" fmla="*/ 143 w 196"/>
                <a:gd name="T9" fmla="*/ 553 h 573"/>
                <a:gd name="T10" fmla="*/ 120 w 196"/>
                <a:gd name="T11" fmla="*/ 570 h 573"/>
                <a:gd name="T12" fmla="*/ 104 w 196"/>
                <a:gd name="T13" fmla="*/ 573 h 573"/>
                <a:gd name="T14" fmla="*/ 79 w 196"/>
                <a:gd name="T15" fmla="*/ 569 h 573"/>
                <a:gd name="T16" fmla="*/ 58 w 196"/>
                <a:gd name="T17" fmla="*/ 553 h 573"/>
                <a:gd name="T18" fmla="*/ 46 w 196"/>
                <a:gd name="T19" fmla="*/ 540 h 573"/>
                <a:gd name="T20" fmla="*/ 30 w 196"/>
                <a:gd name="T21" fmla="*/ 508 h 573"/>
                <a:gd name="T22" fmla="*/ 17 w 196"/>
                <a:gd name="T23" fmla="*/ 467 h 573"/>
                <a:gd name="T24" fmla="*/ 11 w 196"/>
                <a:gd name="T25" fmla="*/ 435 h 573"/>
                <a:gd name="T26" fmla="*/ 4 w 196"/>
                <a:gd name="T27" fmla="*/ 381 h 573"/>
                <a:gd name="T28" fmla="*/ 1 w 196"/>
                <a:gd name="T29" fmla="*/ 324 h 573"/>
                <a:gd name="T30" fmla="*/ 0 w 196"/>
                <a:gd name="T31" fmla="*/ 285 h 573"/>
                <a:gd name="T32" fmla="*/ 2 w 196"/>
                <a:gd name="T33" fmla="*/ 224 h 573"/>
                <a:gd name="T34" fmla="*/ 6 w 196"/>
                <a:gd name="T35" fmla="*/ 168 h 573"/>
                <a:gd name="T36" fmla="*/ 11 w 196"/>
                <a:gd name="T37" fmla="*/ 135 h 573"/>
                <a:gd name="T38" fmla="*/ 23 w 196"/>
                <a:gd name="T39" fmla="*/ 89 h 573"/>
                <a:gd name="T40" fmla="*/ 39 w 196"/>
                <a:gd name="T41" fmla="*/ 53 h 573"/>
                <a:gd name="T42" fmla="*/ 49 w 196"/>
                <a:gd name="T43" fmla="*/ 33 h 573"/>
                <a:gd name="T44" fmla="*/ 68 w 196"/>
                <a:gd name="T45" fmla="*/ 14 h 573"/>
                <a:gd name="T46" fmla="*/ 89 w 196"/>
                <a:gd name="T47" fmla="*/ 3 h 573"/>
                <a:gd name="T48" fmla="*/ 104 w 196"/>
                <a:gd name="T49" fmla="*/ 0 h 573"/>
                <a:gd name="T50" fmla="*/ 127 w 196"/>
                <a:gd name="T51" fmla="*/ 6 h 573"/>
                <a:gd name="T52" fmla="*/ 147 w 196"/>
                <a:gd name="T53" fmla="*/ 24 h 573"/>
                <a:gd name="T54" fmla="*/ 158 w 196"/>
                <a:gd name="T55" fmla="*/ 42 h 573"/>
                <a:gd name="T56" fmla="*/ 174 w 196"/>
                <a:gd name="T57" fmla="*/ 79 h 573"/>
                <a:gd name="T58" fmla="*/ 186 w 196"/>
                <a:gd name="T59" fmla="*/ 128 h 573"/>
                <a:gd name="T60" fmla="*/ 161 w 196"/>
                <a:gd name="T61" fmla="*/ 184 h 573"/>
                <a:gd name="T62" fmla="*/ 156 w 196"/>
                <a:gd name="T63" fmla="*/ 156 h 573"/>
                <a:gd name="T64" fmla="*/ 148 w 196"/>
                <a:gd name="T65" fmla="*/ 121 h 573"/>
                <a:gd name="T66" fmla="*/ 139 w 196"/>
                <a:gd name="T67" fmla="*/ 97 h 573"/>
                <a:gd name="T68" fmla="*/ 132 w 196"/>
                <a:gd name="T69" fmla="*/ 85 h 573"/>
                <a:gd name="T70" fmla="*/ 119 w 196"/>
                <a:gd name="T71" fmla="*/ 72 h 573"/>
                <a:gd name="T72" fmla="*/ 103 w 196"/>
                <a:gd name="T73" fmla="*/ 67 h 573"/>
                <a:gd name="T74" fmla="*/ 90 w 196"/>
                <a:gd name="T75" fmla="*/ 69 h 573"/>
                <a:gd name="T76" fmla="*/ 74 w 196"/>
                <a:gd name="T77" fmla="*/ 79 h 573"/>
                <a:gd name="T78" fmla="*/ 61 w 196"/>
                <a:gd name="T79" fmla="*/ 97 h 573"/>
                <a:gd name="T80" fmla="*/ 53 w 196"/>
                <a:gd name="T81" fmla="*/ 115 h 573"/>
                <a:gd name="T82" fmla="*/ 43 w 196"/>
                <a:gd name="T83" fmla="*/ 147 h 573"/>
                <a:gd name="T84" fmla="*/ 38 w 196"/>
                <a:gd name="T85" fmla="*/ 181 h 573"/>
                <a:gd name="T86" fmla="*/ 35 w 196"/>
                <a:gd name="T87" fmla="*/ 204 h 573"/>
                <a:gd name="T88" fmla="*/ 30 w 196"/>
                <a:gd name="T89" fmla="*/ 243 h 573"/>
                <a:gd name="T90" fmla="*/ 29 w 196"/>
                <a:gd name="T91" fmla="*/ 285 h 573"/>
                <a:gd name="T92" fmla="*/ 30 w 196"/>
                <a:gd name="T93" fmla="*/ 318 h 573"/>
                <a:gd name="T94" fmla="*/ 32 w 196"/>
                <a:gd name="T95" fmla="*/ 364 h 573"/>
                <a:gd name="T96" fmla="*/ 38 w 196"/>
                <a:gd name="T97" fmla="*/ 405 h 573"/>
                <a:gd name="T98" fmla="*/ 42 w 196"/>
                <a:gd name="T99" fmla="*/ 428 h 573"/>
                <a:gd name="T100" fmla="*/ 51 w 196"/>
                <a:gd name="T101" fmla="*/ 459 h 573"/>
                <a:gd name="T102" fmla="*/ 62 w 196"/>
                <a:gd name="T103" fmla="*/ 480 h 573"/>
                <a:gd name="T104" fmla="*/ 71 w 196"/>
                <a:gd name="T105" fmla="*/ 491 h 573"/>
                <a:gd name="T106" fmla="*/ 85 w 196"/>
                <a:gd name="T107" fmla="*/ 502 h 573"/>
                <a:gd name="T108" fmla="*/ 101 w 196"/>
                <a:gd name="T109" fmla="*/ 506 h 573"/>
                <a:gd name="T110" fmla="*/ 112 w 196"/>
                <a:gd name="T111" fmla="*/ 503 h 573"/>
                <a:gd name="T112" fmla="*/ 127 w 196"/>
                <a:gd name="T113" fmla="*/ 492 h 573"/>
                <a:gd name="T114" fmla="*/ 141 w 196"/>
                <a:gd name="T115" fmla="*/ 471 h 573"/>
                <a:gd name="T116" fmla="*/ 149 w 196"/>
                <a:gd name="T117" fmla="*/ 452 h 573"/>
                <a:gd name="T118" fmla="*/ 159 w 196"/>
                <a:gd name="T119" fmla="*/ 417 h 573"/>
                <a:gd name="T120" fmla="*/ 166 w 196"/>
                <a:gd name="T121" fmla="*/ 37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573">
                  <a:moveTo>
                    <a:pt x="166" y="367"/>
                  </a:moveTo>
                  <a:lnTo>
                    <a:pt x="196" y="385"/>
                  </a:lnTo>
                  <a:lnTo>
                    <a:pt x="196" y="385"/>
                  </a:lnTo>
                  <a:lnTo>
                    <a:pt x="193" y="407"/>
                  </a:lnTo>
                  <a:lnTo>
                    <a:pt x="190" y="428"/>
                  </a:lnTo>
                  <a:lnTo>
                    <a:pt x="187" y="448"/>
                  </a:lnTo>
                  <a:lnTo>
                    <a:pt x="182" y="467"/>
                  </a:lnTo>
                  <a:lnTo>
                    <a:pt x="178" y="484"/>
                  </a:lnTo>
                  <a:lnTo>
                    <a:pt x="173" y="499"/>
                  </a:lnTo>
                  <a:lnTo>
                    <a:pt x="168" y="512"/>
                  </a:lnTo>
                  <a:lnTo>
                    <a:pt x="161" y="524"/>
                  </a:lnTo>
                  <a:lnTo>
                    <a:pt x="161" y="524"/>
                  </a:lnTo>
                  <a:lnTo>
                    <a:pt x="155" y="535"/>
                  </a:lnTo>
                  <a:lnTo>
                    <a:pt x="149" y="545"/>
                  </a:lnTo>
                  <a:lnTo>
                    <a:pt x="143" y="553"/>
                  </a:lnTo>
                  <a:lnTo>
                    <a:pt x="136" y="560"/>
                  </a:lnTo>
                  <a:lnTo>
                    <a:pt x="128" y="566"/>
                  </a:lnTo>
                  <a:lnTo>
                    <a:pt x="120" y="570"/>
                  </a:lnTo>
                  <a:lnTo>
                    <a:pt x="112" y="572"/>
                  </a:lnTo>
                  <a:lnTo>
                    <a:pt x="104" y="573"/>
                  </a:lnTo>
                  <a:lnTo>
                    <a:pt x="104" y="573"/>
                  </a:lnTo>
                  <a:lnTo>
                    <a:pt x="95" y="573"/>
                  </a:lnTo>
                  <a:lnTo>
                    <a:pt x="87" y="570"/>
                  </a:lnTo>
                  <a:lnTo>
                    <a:pt x="79" y="569"/>
                  </a:lnTo>
                  <a:lnTo>
                    <a:pt x="72" y="565"/>
                  </a:lnTo>
                  <a:lnTo>
                    <a:pt x="65" y="560"/>
                  </a:lnTo>
                  <a:lnTo>
                    <a:pt x="58" y="553"/>
                  </a:lnTo>
                  <a:lnTo>
                    <a:pt x="52" y="548"/>
                  </a:lnTo>
                  <a:lnTo>
                    <a:pt x="46" y="540"/>
                  </a:lnTo>
                  <a:lnTo>
                    <a:pt x="46" y="540"/>
                  </a:lnTo>
                  <a:lnTo>
                    <a:pt x="41" y="530"/>
                  </a:lnTo>
                  <a:lnTo>
                    <a:pt x="36" y="520"/>
                  </a:lnTo>
                  <a:lnTo>
                    <a:pt x="30" y="508"/>
                  </a:lnTo>
                  <a:lnTo>
                    <a:pt x="25" y="495"/>
                  </a:lnTo>
                  <a:lnTo>
                    <a:pt x="21" y="481"/>
                  </a:lnTo>
                  <a:lnTo>
                    <a:pt x="17" y="467"/>
                  </a:lnTo>
                  <a:lnTo>
                    <a:pt x="14" y="452"/>
                  </a:lnTo>
                  <a:lnTo>
                    <a:pt x="11" y="435"/>
                  </a:lnTo>
                  <a:lnTo>
                    <a:pt x="11" y="435"/>
                  </a:lnTo>
                  <a:lnTo>
                    <a:pt x="9" y="417"/>
                  </a:lnTo>
                  <a:lnTo>
                    <a:pt x="6" y="399"/>
                  </a:lnTo>
                  <a:lnTo>
                    <a:pt x="4" y="381"/>
                  </a:lnTo>
                  <a:lnTo>
                    <a:pt x="3" y="362"/>
                  </a:lnTo>
                  <a:lnTo>
                    <a:pt x="2" y="343"/>
                  </a:lnTo>
                  <a:lnTo>
                    <a:pt x="1" y="324"/>
                  </a:lnTo>
                  <a:lnTo>
                    <a:pt x="0" y="305"/>
                  </a:lnTo>
                  <a:lnTo>
                    <a:pt x="0" y="285"/>
                  </a:lnTo>
                  <a:lnTo>
                    <a:pt x="0" y="285"/>
                  </a:lnTo>
                  <a:lnTo>
                    <a:pt x="0" y="264"/>
                  </a:lnTo>
                  <a:lnTo>
                    <a:pt x="1" y="243"/>
                  </a:lnTo>
                  <a:lnTo>
                    <a:pt x="2" y="224"/>
                  </a:lnTo>
                  <a:lnTo>
                    <a:pt x="3" y="204"/>
                  </a:lnTo>
                  <a:lnTo>
                    <a:pt x="4" y="186"/>
                  </a:lnTo>
                  <a:lnTo>
                    <a:pt x="6" y="168"/>
                  </a:lnTo>
                  <a:lnTo>
                    <a:pt x="9" y="152"/>
                  </a:lnTo>
                  <a:lnTo>
                    <a:pt x="11" y="135"/>
                  </a:lnTo>
                  <a:lnTo>
                    <a:pt x="11" y="135"/>
                  </a:lnTo>
                  <a:lnTo>
                    <a:pt x="15" y="118"/>
                  </a:lnTo>
                  <a:lnTo>
                    <a:pt x="19" y="103"/>
                  </a:lnTo>
                  <a:lnTo>
                    <a:pt x="23" y="89"/>
                  </a:lnTo>
                  <a:lnTo>
                    <a:pt x="28" y="76"/>
                  </a:lnTo>
                  <a:lnTo>
                    <a:pt x="33" y="64"/>
                  </a:lnTo>
                  <a:lnTo>
                    <a:pt x="39" y="53"/>
                  </a:lnTo>
                  <a:lnTo>
                    <a:pt x="44" y="43"/>
                  </a:lnTo>
                  <a:lnTo>
                    <a:pt x="49" y="33"/>
                  </a:lnTo>
                  <a:lnTo>
                    <a:pt x="49" y="33"/>
                  </a:lnTo>
                  <a:lnTo>
                    <a:pt x="55" y="26"/>
                  </a:lnTo>
                  <a:lnTo>
                    <a:pt x="62" y="19"/>
                  </a:lnTo>
                  <a:lnTo>
                    <a:pt x="68" y="14"/>
                  </a:lnTo>
                  <a:lnTo>
                    <a:pt x="75" y="8"/>
                  </a:lnTo>
                  <a:lnTo>
                    <a:pt x="82" y="6"/>
                  </a:lnTo>
                  <a:lnTo>
                    <a:pt x="89" y="3"/>
                  </a:lnTo>
                  <a:lnTo>
                    <a:pt x="96" y="0"/>
                  </a:lnTo>
                  <a:lnTo>
                    <a:pt x="104" y="0"/>
                  </a:lnTo>
                  <a:lnTo>
                    <a:pt x="104" y="0"/>
                  </a:lnTo>
                  <a:lnTo>
                    <a:pt x="112" y="1"/>
                  </a:lnTo>
                  <a:lnTo>
                    <a:pt x="119" y="3"/>
                  </a:lnTo>
                  <a:lnTo>
                    <a:pt x="127" y="6"/>
                  </a:lnTo>
                  <a:lnTo>
                    <a:pt x="134" y="11"/>
                  </a:lnTo>
                  <a:lnTo>
                    <a:pt x="140" y="17"/>
                  </a:lnTo>
                  <a:lnTo>
                    <a:pt x="147" y="24"/>
                  </a:lnTo>
                  <a:lnTo>
                    <a:pt x="153" y="32"/>
                  </a:lnTo>
                  <a:lnTo>
                    <a:pt x="158" y="42"/>
                  </a:lnTo>
                  <a:lnTo>
                    <a:pt x="158" y="42"/>
                  </a:lnTo>
                  <a:lnTo>
                    <a:pt x="163" y="53"/>
                  </a:lnTo>
                  <a:lnTo>
                    <a:pt x="170" y="65"/>
                  </a:lnTo>
                  <a:lnTo>
                    <a:pt x="174" y="79"/>
                  </a:lnTo>
                  <a:lnTo>
                    <a:pt x="179" y="95"/>
                  </a:lnTo>
                  <a:lnTo>
                    <a:pt x="183" y="110"/>
                  </a:lnTo>
                  <a:lnTo>
                    <a:pt x="186" y="128"/>
                  </a:lnTo>
                  <a:lnTo>
                    <a:pt x="189" y="145"/>
                  </a:lnTo>
                  <a:lnTo>
                    <a:pt x="192" y="164"/>
                  </a:lnTo>
                  <a:lnTo>
                    <a:pt x="161" y="184"/>
                  </a:lnTo>
                  <a:lnTo>
                    <a:pt x="161" y="184"/>
                  </a:lnTo>
                  <a:lnTo>
                    <a:pt x="159" y="170"/>
                  </a:lnTo>
                  <a:lnTo>
                    <a:pt x="156" y="156"/>
                  </a:lnTo>
                  <a:lnTo>
                    <a:pt x="154" y="143"/>
                  </a:lnTo>
                  <a:lnTo>
                    <a:pt x="151" y="132"/>
                  </a:lnTo>
                  <a:lnTo>
                    <a:pt x="148" y="121"/>
                  </a:lnTo>
                  <a:lnTo>
                    <a:pt x="145" y="113"/>
                  </a:lnTo>
                  <a:lnTo>
                    <a:pt x="142" y="104"/>
                  </a:lnTo>
                  <a:lnTo>
                    <a:pt x="139" y="97"/>
                  </a:lnTo>
                  <a:lnTo>
                    <a:pt x="139" y="97"/>
                  </a:lnTo>
                  <a:lnTo>
                    <a:pt x="135" y="90"/>
                  </a:lnTo>
                  <a:lnTo>
                    <a:pt x="132" y="85"/>
                  </a:lnTo>
                  <a:lnTo>
                    <a:pt x="128" y="79"/>
                  </a:lnTo>
                  <a:lnTo>
                    <a:pt x="123" y="75"/>
                  </a:lnTo>
                  <a:lnTo>
                    <a:pt x="119" y="72"/>
                  </a:lnTo>
                  <a:lnTo>
                    <a:pt x="114" y="69"/>
                  </a:lnTo>
                  <a:lnTo>
                    <a:pt x="108" y="67"/>
                  </a:lnTo>
                  <a:lnTo>
                    <a:pt x="103" y="67"/>
                  </a:lnTo>
                  <a:lnTo>
                    <a:pt x="103" y="67"/>
                  </a:lnTo>
                  <a:lnTo>
                    <a:pt x="96" y="67"/>
                  </a:lnTo>
                  <a:lnTo>
                    <a:pt x="90" y="69"/>
                  </a:lnTo>
                  <a:lnTo>
                    <a:pt x="85" y="72"/>
                  </a:lnTo>
                  <a:lnTo>
                    <a:pt x="79" y="75"/>
                  </a:lnTo>
                  <a:lnTo>
                    <a:pt x="74" y="79"/>
                  </a:lnTo>
                  <a:lnTo>
                    <a:pt x="69" y="85"/>
                  </a:lnTo>
                  <a:lnTo>
                    <a:pt x="65" y="90"/>
                  </a:lnTo>
                  <a:lnTo>
                    <a:pt x="61" y="97"/>
                  </a:lnTo>
                  <a:lnTo>
                    <a:pt x="61" y="97"/>
                  </a:lnTo>
                  <a:lnTo>
                    <a:pt x="57" y="106"/>
                  </a:lnTo>
                  <a:lnTo>
                    <a:pt x="53" y="115"/>
                  </a:lnTo>
                  <a:lnTo>
                    <a:pt x="49" y="125"/>
                  </a:lnTo>
                  <a:lnTo>
                    <a:pt x="46" y="136"/>
                  </a:lnTo>
                  <a:lnTo>
                    <a:pt x="43" y="147"/>
                  </a:lnTo>
                  <a:lnTo>
                    <a:pt x="41" y="158"/>
                  </a:lnTo>
                  <a:lnTo>
                    <a:pt x="39" y="170"/>
                  </a:lnTo>
                  <a:lnTo>
                    <a:pt x="38" y="181"/>
                  </a:lnTo>
                  <a:lnTo>
                    <a:pt x="38" y="181"/>
                  </a:lnTo>
                  <a:lnTo>
                    <a:pt x="36" y="192"/>
                  </a:lnTo>
                  <a:lnTo>
                    <a:pt x="35" y="204"/>
                  </a:lnTo>
                  <a:lnTo>
                    <a:pt x="32" y="217"/>
                  </a:lnTo>
                  <a:lnTo>
                    <a:pt x="31" y="229"/>
                  </a:lnTo>
                  <a:lnTo>
                    <a:pt x="30" y="243"/>
                  </a:lnTo>
                  <a:lnTo>
                    <a:pt x="30" y="257"/>
                  </a:lnTo>
                  <a:lnTo>
                    <a:pt x="29" y="271"/>
                  </a:lnTo>
                  <a:lnTo>
                    <a:pt x="29" y="285"/>
                  </a:lnTo>
                  <a:lnTo>
                    <a:pt x="29" y="285"/>
                  </a:lnTo>
                  <a:lnTo>
                    <a:pt x="29" y="302"/>
                  </a:lnTo>
                  <a:lnTo>
                    <a:pt x="30" y="318"/>
                  </a:lnTo>
                  <a:lnTo>
                    <a:pt x="30" y="334"/>
                  </a:lnTo>
                  <a:lnTo>
                    <a:pt x="31" y="349"/>
                  </a:lnTo>
                  <a:lnTo>
                    <a:pt x="32" y="364"/>
                  </a:lnTo>
                  <a:lnTo>
                    <a:pt x="35" y="378"/>
                  </a:lnTo>
                  <a:lnTo>
                    <a:pt x="36" y="392"/>
                  </a:lnTo>
                  <a:lnTo>
                    <a:pt x="38" y="405"/>
                  </a:lnTo>
                  <a:lnTo>
                    <a:pt x="38" y="405"/>
                  </a:lnTo>
                  <a:lnTo>
                    <a:pt x="40" y="417"/>
                  </a:lnTo>
                  <a:lnTo>
                    <a:pt x="42" y="428"/>
                  </a:lnTo>
                  <a:lnTo>
                    <a:pt x="45" y="439"/>
                  </a:lnTo>
                  <a:lnTo>
                    <a:pt x="48" y="449"/>
                  </a:lnTo>
                  <a:lnTo>
                    <a:pt x="51" y="459"/>
                  </a:lnTo>
                  <a:lnTo>
                    <a:pt x="55" y="466"/>
                  </a:lnTo>
                  <a:lnTo>
                    <a:pt x="58" y="474"/>
                  </a:lnTo>
                  <a:lnTo>
                    <a:pt x="62" y="480"/>
                  </a:lnTo>
                  <a:lnTo>
                    <a:pt x="62" y="480"/>
                  </a:lnTo>
                  <a:lnTo>
                    <a:pt x="67" y="485"/>
                  </a:lnTo>
                  <a:lnTo>
                    <a:pt x="71" y="491"/>
                  </a:lnTo>
                  <a:lnTo>
                    <a:pt x="76" y="495"/>
                  </a:lnTo>
                  <a:lnTo>
                    <a:pt x="81" y="499"/>
                  </a:lnTo>
                  <a:lnTo>
                    <a:pt x="85" y="502"/>
                  </a:lnTo>
                  <a:lnTo>
                    <a:pt x="90" y="505"/>
                  </a:lnTo>
                  <a:lnTo>
                    <a:pt x="95" y="506"/>
                  </a:lnTo>
                  <a:lnTo>
                    <a:pt x="101" y="506"/>
                  </a:lnTo>
                  <a:lnTo>
                    <a:pt x="101" y="506"/>
                  </a:lnTo>
                  <a:lnTo>
                    <a:pt x="107" y="506"/>
                  </a:lnTo>
                  <a:lnTo>
                    <a:pt x="112" y="503"/>
                  </a:lnTo>
                  <a:lnTo>
                    <a:pt x="117" y="502"/>
                  </a:lnTo>
                  <a:lnTo>
                    <a:pt x="123" y="498"/>
                  </a:lnTo>
                  <a:lnTo>
                    <a:pt x="127" y="492"/>
                  </a:lnTo>
                  <a:lnTo>
                    <a:pt x="132" y="487"/>
                  </a:lnTo>
                  <a:lnTo>
                    <a:pt x="137" y="480"/>
                  </a:lnTo>
                  <a:lnTo>
                    <a:pt x="141" y="471"/>
                  </a:lnTo>
                  <a:lnTo>
                    <a:pt x="141" y="471"/>
                  </a:lnTo>
                  <a:lnTo>
                    <a:pt x="145" y="463"/>
                  </a:lnTo>
                  <a:lnTo>
                    <a:pt x="149" y="452"/>
                  </a:lnTo>
                  <a:lnTo>
                    <a:pt x="153" y="442"/>
                  </a:lnTo>
                  <a:lnTo>
                    <a:pt x="156" y="430"/>
                  </a:lnTo>
                  <a:lnTo>
                    <a:pt x="159" y="417"/>
                  </a:lnTo>
                  <a:lnTo>
                    <a:pt x="162" y="402"/>
                  </a:lnTo>
                  <a:lnTo>
                    <a:pt x="164" y="388"/>
                  </a:lnTo>
                  <a:lnTo>
                    <a:pt x="166" y="371"/>
                  </a:lnTo>
                  <a:lnTo>
                    <a:pt x="166" y="36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11"/>
            <p:cNvSpPr>
              <a:spLocks/>
            </p:cNvSpPr>
            <p:nvPr/>
          </p:nvSpPr>
          <p:spPr bwMode="auto">
            <a:xfrm>
              <a:off x="5623" y="31"/>
              <a:ext cx="87" cy="287"/>
            </a:xfrm>
            <a:custGeom>
              <a:avLst/>
              <a:gdLst>
                <a:gd name="T0" fmla="*/ 30 w 175"/>
                <a:gd name="T1" fmla="*/ 396 h 573"/>
                <a:gd name="T2" fmla="*/ 36 w 175"/>
                <a:gd name="T3" fmla="*/ 441 h 573"/>
                <a:gd name="T4" fmla="*/ 51 w 175"/>
                <a:gd name="T5" fmla="*/ 480 h 573"/>
                <a:gd name="T6" fmla="*/ 70 w 175"/>
                <a:gd name="T7" fmla="*/ 498 h 573"/>
                <a:gd name="T8" fmla="*/ 92 w 175"/>
                <a:gd name="T9" fmla="*/ 506 h 573"/>
                <a:gd name="T10" fmla="*/ 120 w 175"/>
                <a:gd name="T11" fmla="*/ 495 h 573"/>
                <a:gd name="T12" fmla="*/ 137 w 175"/>
                <a:gd name="T13" fmla="*/ 462 h 573"/>
                <a:gd name="T14" fmla="*/ 143 w 175"/>
                <a:gd name="T15" fmla="*/ 437 h 573"/>
                <a:gd name="T16" fmla="*/ 146 w 175"/>
                <a:gd name="T17" fmla="*/ 412 h 573"/>
                <a:gd name="T18" fmla="*/ 143 w 175"/>
                <a:gd name="T19" fmla="*/ 382 h 573"/>
                <a:gd name="T20" fmla="*/ 137 w 175"/>
                <a:gd name="T21" fmla="*/ 359 h 573"/>
                <a:gd name="T22" fmla="*/ 118 w 175"/>
                <a:gd name="T23" fmla="*/ 335 h 573"/>
                <a:gd name="T24" fmla="*/ 96 w 175"/>
                <a:gd name="T25" fmla="*/ 320 h 573"/>
                <a:gd name="T26" fmla="*/ 69 w 175"/>
                <a:gd name="T27" fmla="*/ 303 h 573"/>
                <a:gd name="T28" fmla="*/ 43 w 175"/>
                <a:gd name="T29" fmla="*/ 281 h 573"/>
                <a:gd name="T30" fmla="*/ 29 w 175"/>
                <a:gd name="T31" fmla="*/ 260 h 573"/>
                <a:gd name="T32" fmla="*/ 16 w 175"/>
                <a:gd name="T33" fmla="*/ 225 h 573"/>
                <a:gd name="T34" fmla="*/ 12 w 175"/>
                <a:gd name="T35" fmla="*/ 192 h 573"/>
                <a:gd name="T36" fmla="*/ 9 w 175"/>
                <a:gd name="T37" fmla="*/ 153 h 573"/>
                <a:gd name="T38" fmla="*/ 13 w 175"/>
                <a:gd name="T39" fmla="*/ 106 h 573"/>
                <a:gd name="T40" fmla="*/ 20 w 175"/>
                <a:gd name="T41" fmla="*/ 71 h 573"/>
                <a:gd name="T42" fmla="*/ 36 w 175"/>
                <a:gd name="T43" fmla="*/ 33 h 573"/>
                <a:gd name="T44" fmla="*/ 53 w 175"/>
                <a:gd name="T45" fmla="*/ 12 h 573"/>
                <a:gd name="T46" fmla="*/ 81 w 175"/>
                <a:gd name="T47" fmla="*/ 0 h 573"/>
                <a:gd name="T48" fmla="*/ 103 w 175"/>
                <a:gd name="T49" fmla="*/ 3 h 573"/>
                <a:gd name="T50" fmla="*/ 129 w 175"/>
                <a:gd name="T51" fmla="*/ 19 h 573"/>
                <a:gd name="T52" fmla="*/ 146 w 175"/>
                <a:gd name="T53" fmla="*/ 46 h 573"/>
                <a:gd name="T54" fmla="*/ 159 w 175"/>
                <a:gd name="T55" fmla="*/ 79 h 573"/>
                <a:gd name="T56" fmla="*/ 168 w 175"/>
                <a:gd name="T57" fmla="*/ 131 h 573"/>
                <a:gd name="T58" fmla="*/ 140 w 175"/>
                <a:gd name="T59" fmla="*/ 168 h 573"/>
                <a:gd name="T60" fmla="*/ 133 w 175"/>
                <a:gd name="T61" fmla="*/ 117 h 573"/>
                <a:gd name="T62" fmla="*/ 122 w 175"/>
                <a:gd name="T63" fmla="*/ 89 h 573"/>
                <a:gd name="T64" fmla="*/ 99 w 175"/>
                <a:gd name="T65" fmla="*/ 69 h 573"/>
                <a:gd name="T66" fmla="*/ 75 w 175"/>
                <a:gd name="T67" fmla="*/ 68 h 573"/>
                <a:gd name="T68" fmla="*/ 52 w 175"/>
                <a:gd name="T69" fmla="*/ 85 h 573"/>
                <a:gd name="T70" fmla="*/ 43 w 175"/>
                <a:gd name="T71" fmla="*/ 110 h 573"/>
                <a:gd name="T72" fmla="*/ 38 w 175"/>
                <a:gd name="T73" fmla="*/ 150 h 573"/>
                <a:gd name="T74" fmla="*/ 40 w 175"/>
                <a:gd name="T75" fmla="*/ 177 h 573"/>
                <a:gd name="T76" fmla="*/ 46 w 175"/>
                <a:gd name="T77" fmla="*/ 199 h 573"/>
                <a:gd name="T78" fmla="*/ 66 w 175"/>
                <a:gd name="T79" fmla="*/ 225 h 573"/>
                <a:gd name="T80" fmla="*/ 97 w 175"/>
                <a:gd name="T81" fmla="*/ 245 h 573"/>
                <a:gd name="T82" fmla="*/ 129 w 175"/>
                <a:gd name="T83" fmla="*/ 267 h 573"/>
                <a:gd name="T84" fmla="*/ 146 w 175"/>
                <a:gd name="T85" fmla="*/ 285 h 573"/>
                <a:gd name="T86" fmla="*/ 162 w 175"/>
                <a:gd name="T87" fmla="*/ 321 h 573"/>
                <a:gd name="T88" fmla="*/ 170 w 175"/>
                <a:gd name="T89" fmla="*/ 356 h 573"/>
                <a:gd name="T90" fmla="*/ 175 w 175"/>
                <a:gd name="T91" fmla="*/ 409 h 573"/>
                <a:gd name="T92" fmla="*/ 172 w 175"/>
                <a:gd name="T93" fmla="*/ 453 h 573"/>
                <a:gd name="T94" fmla="*/ 164 w 175"/>
                <a:gd name="T95" fmla="*/ 491 h 573"/>
                <a:gd name="T96" fmla="*/ 149 w 175"/>
                <a:gd name="T97" fmla="*/ 534 h 573"/>
                <a:gd name="T98" fmla="*/ 131 w 175"/>
                <a:gd name="T99" fmla="*/ 556 h 573"/>
                <a:gd name="T100" fmla="*/ 104 w 175"/>
                <a:gd name="T101" fmla="*/ 572 h 573"/>
                <a:gd name="T102" fmla="*/ 79 w 175"/>
                <a:gd name="T103" fmla="*/ 572 h 573"/>
                <a:gd name="T104" fmla="*/ 48 w 175"/>
                <a:gd name="T105" fmla="*/ 556 h 573"/>
                <a:gd name="T106" fmla="*/ 29 w 175"/>
                <a:gd name="T107" fmla="*/ 531 h 573"/>
                <a:gd name="T108" fmla="*/ 12 w 175"/>
                <a:gd name="T109" fmla="*/ 484 h 573"/>
                <a:gd name="T110" fmla="*/ 3 w 175"/>
                <a:gd name="T111" fmla="*/ 43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 h="573">
                  <a:moveTo>
                    <a:pt x="0" y="378"/>
                  </a:moveTo>
                  <a:lnTo>
                    <a:pt x="29" y="374"/>
                  </a:lnTo>
                  <a:lnTo>
                    <a:pt x="29" y="374"/>
                  </a:lnTo>
                  <a:lnTo>
                    <a:pt x="29" y="385"/>
                  </a:lnTo>
                  <a:lnTo>
                    <a:pt x="30" y="396"/>
                  </a:lnTo>
                  <a:lnTo>
                    <a:pt x="31" y="406"/>
                  </a:lnTo>
                  <a:lnTo>
                    <a:pt x="32" y="416"/>
                  </a:lnTo>
                  <a:lnTo>
                    <a:pt x="33" y="425"/>
                  </a:lnTo>
                  <a:lnTo>
                    <a:pt x="34" y="432"/>
                  </a:lnTo>
                  <a:lnTo>
                    <a:pt x="36" y="441"/>
                  </a:lnTo>
                  <a:lnTo>
                    <a:pt x="37" y="446"/>
                  </a:lnTo>
                  <a:lnTo>
                    <a:pt x="37" y="446"/>
                  </a:lnTo>
                  <a:lnTo>
                    <a:pt x="41" y="457"/>
                  </a:lnTo>
                  <a:lnTo>
                    <a:pt x="46" y="470"/>
                  </a:lnTo>
                  <a:lnTo>
                    <a:pt x="51" y="480"/>
                  </a:lnTo>
                  <a:lnTo>
                    <a:pt x="58" y="487"/>
                  </a:lnTo>
                  <a:lnTo>
                    <a:pt x="58" y="487"/>
                  </a:lnTo>
                  <a:lnTo>
                    <a:pt x="62" y="491"/>
                  </a:lnTo>
                  <a:lnTo>
                    <a:pt x="66" y="495"/>
                  </a:lnTo>
                  <a:lnTo>
                    <a:pt x="70" y="498"/>
                  </a:lnTo>
                  <a:lnTo>
                    <a:pt x="74" y="501"/>
                  </a:lnTo>
                  <a:lnTo>
                    <a:pt x="79" y="503"/>
                  </a:lnTo>
                  <a:lnTo>
                    <a:pt x="83" y="505"/>
                  </a:lnTo>
                  <a:lnTo>
                    <a:pt x="88" y="506"/>
                  </a:lnTo>
                  <a:lnTo>
                    <a:pt x="92" y="506"/>
                  </a:lnTo>
                  <a:lnTo>
                    <a:pt x="92" y="506"/>
                  </a:lnTo>
                  <a:lnTo>
                    <a:pt x="99" y="505"/>
                  </a:lnTo>
                  <a:lnTo>
                    <a:pt x="107" y="503"/>
                  </a:lnTo>
                  <a:lnTo>
                    <a:pt x="114" y="499"/>
                  </a:lnTo>
                  <a:lnTo>
                    <a:pt x="120" y="495"/>
                  </a:lnTo>
                  <a:lnTo>
                    <a:pt x="120" y="495"/>
                  </a:lnTo>
                  <a:lnTo>
                    <a:pt x="125" y="488"/>
                  </a:lnTo>
                  <a:lnTo>
                    <a:pt x="130" y="480"/>
                  </a:lnTo>
                  <a:lnTo>
                    <a:pt x="134" y="471"/>
                  </a:lnTo>
                  <a:lnTo>
                    <a:pt x="137" y="462"/>
                  </a:lnTo>
                  <a:lnTo>
                    <a:pt x="137" y="462"/>
                  </a:lnTo>
                  <a:lnTo>
                    <a:pt x="139" y="456"/>
                  </a:lnTo>
                  <a:lnTo>
                    <a:pt x="140" y="449"/>
                  </a:lnTo>
                  <a:lnTo>
                    <a:pt x="142" y="444"/>
                  </a:lnTo>
                  <a:lnTo>
                    <a:pt x="143" y="437"/>
                  </a:lnTo>
                  <a:lnTo>
                    <a:pt x="144" y="430"/>
                  </a:lnTo>
                  <a:lnTo>
                    <a:pt x="144" y="424"/>
                  </a:lnTo>
                  <a:lnTo>
                    <a:pt x="146" y="417"/>
                  </a:lnTo>
                  <a:lnTo>
                    <a:pt x="146" y="412"/>
                  </a:lnTo>
                  <a:lnTo>
                    <a:pt x="146" y="412"/>
                  </a:lnTo>
                  <a:lnTo>
                    <a:pt x="146" y="406"/>
                  </a:lnTo>
                  <a:lnTo>
                    <a:pt x="146" y="400"/>
                  </a:lnTo>
                  <a:lnTo>
                    <a:pt x="144" y="395"/>
                  </a:lnTo>
                  <a:lnTo>
                    <a:pt x="144" y="388"/>
                  </a:lnTo>
                  <a:lnTo>
                    <a:pt x="143" y="382"/>
                  </a:lnTo>
                  <a:lnTo>
                    <a:pt x="142" y="377"/>
                  </a:lnTo>
                  <a:lnTo>
                    <a:pt x="141" y="371"/>
                  </a:lnTo>
                  <a:lnTo>
                    <a:pt x="140" y="367"/>
                  </a:lnTo>
                  <a:lnTo>
                    <a:pt x="140" y="367"/>
                  </a:lnTo>
                  <a:lnTo>
                    <a:pt x="137" y="359"/>
                  </a:lnTo>
                  <a:lnTo>
                    <a:pt x="133" y="350"/>
                  </a:lnTo>
                  <a:lnTo>
                    <a:pt x="127" y="342"/>
                  </a:lnTo>
                  <a:lnTo>
                    <a:pt x="121" y="336"/>
                  </a:lnTo>
                  <a:lnTo>
                    <a:pt x="121" y="336"/>
                  </a:lnTo>
                  <a:lnTo>
                    <a:pt x="118" y="335"/>
                  </a:lnTo>
                  <a:lnTo>
                    <a:pt x="115" y="332"/>
                  </a:lnTo>
                  <a:lnTo>
                    <a:pt x="111" y="331"/>
                  </a:lnTo>
                  <a:lnTo>
                    <a:pt x="107" y="327"/>
                  </a:lnTo>
                  <a:lnTo>
                    <a:pt x="102" y="324"/>
                  </a:lnTo>
                  <a:lnTo>
                    <a:pt x="96" y="320"/>
                  </a:lnTo>
                  <a:lnTo>
                    <a:pt x="90" y="316"/>
                  </a:lnTo>
                  <a:lnTo>
                    <a:pt x="83" y="311"/>
                  </a:lnTo>
                  <a:lnTo>
                    <a:pt x="83" y="311"/>
                  </a:lnTo>
                  <a:lnTo>
                    <a:pt x="75" y="307"/>
                  </a:lnTo>
                  <a:lnTo>
                    <a:pt x="69" y="303"/>
                  </a:lnTo>
                  <a:lnTo>
                    <a:pt x="62" y="298"/>
                  </a:lnTo>
                  <a:lnTo>
                    <a:pt x="57" y="293"/>
                  </a:lnTo>
                  <a:lnTo>
                    <a:pt x="52" y="289"/>
                  </a:lnTo>
                  <a:lnTo>
                    <a:pt x="47" y="285"/>
                  </a:lnTo>
                  <a:lnTo>
                    <a:pt x="43" y="281"/>
                  </a:lnTo>
                  <a:lnTo>
                    <a:pt x="40" y="278"/>
                  </a:lnTo>
                  <a:lnTo>
                    <a:pt x="40" y="278"/>
                  </a:lnTo>
                  <a:lnTo>
                    <a:pt x="36" y="273"/>
                  </a:lnTo>
                  <a:lnTo>
                    <a:pt x="32" y="266"/>
                  </a:lnTo>
                  <a:lnTo>
                    <a:pt x="29" y="260"/>
                  </a:lnTo>
                  <a:lnTo>
                    <a:pt x="25" y="253"/>
                  </a:lnTo>
                  <a:lnTo>
                    <a:pt x="22" y="246"/>
                  </a:lnTo>
                  <a:lnTo>
                    <a:pt x="20" y="239"/>
                  </a:lnTo>
                  <a:lnTo>
                    <a:pt x="18" y="232"/>
                  </a:lnTo>
                  <a:lnTo>
                    <a:pt x="16" y="225"/>
                  </a:lnTo>
                  <a:lnTo>
                    <a:pt x="16" y="225"/>
                  </a:lnTo>
                  <a:lnTo>
                    <a:pt x="15" y="218"/>
                  </a:lnTo>
                  <a:lnTo>
                    <a:pt x="13" y="210"/>
                  </a:lnTo>
                  <a:lnTo>
                    <a:pt x="12" y="202"/>
                  </a:lnTo>
                  <a:lnTo>
                    <a:pt x="12" y="192"/>
                  </a:lnTo>
                  <a:lnTo>
                    <a:pt x="10" y="184"/>
                  </a:lnTo>
                  <a:lnTo>
                    <a:pt x="9" y="174"/>
                  </a:lnTo>
                  <a:lnTo>
                    <a:pt x="9" y="163"/>
                  </a:lnTo>
                  <a:lnTo>
                    <a:pt x="9" y="153"/>
                  </a:lnTo>
                  <a:lnTo>
                    <a:pt x="9" y="153"/>
                  </a:lnTo>
                  <a:lnTo>
                    <a:pt x="9" y="143"/>
                  </a:lnTo>
                  <a:lnTo>
                    <a:pt x="9" y="133"/>
                  </a:lnTo>
                  <a:lnTo>
                    <a:pt x="10" y="125"/>
                  </a:lnTo>
                  <a:lnTo>
                    <a:pt x="12" y="115"/>
                  </a:lnTo>
                  <a:lnTo>
                    <a:pt x="13" y="106"/>
                  </a:lnTo>
                  <a:lnTo>
                    <a:pt x="14" y="96"/>
                  </a:lnTo>
                  <a:lnTo>
                    <a:pt x="16" y="88"/>
                  </a:lnTo>
                  <a:lnTo>
                    <a:pt x="18" y="79"/>
                  </a:lnTo>
                  <a:lnTo>
                    <a:pt x="18" y="79"/>
                  </a:lnTo>
                  <a:lnTo>
                    <a:pt x="20" y="71"/>
                  </a:lnTo>
                  <a:lnTo>
                    <a:pt x="22" y="63"/>
                  </a:lnTo>
                  <a:lnTo>
                    <a:pt x="25" y="54"/>
                  </a:lnTo>
                  <a:lnTo>
                    <a:pt x="28" y="46"/>
                  </a:lnTo>
                  <a:lnTo>
                    <a:pt x="32" y="39"/>
                  </a:lnTo>
                  <a:lnTo>
                    <a:pt x="36" y="33"/>
                  </a:lnTo>
                  <a:lnTo>
                    <a:pt x="40" y="26"/>
                  </a:lnTo>
                  <a:lnTo>
                    <a:pt x="44" y="22"/>
                  </a:lnTo>
                  <a:lnTo>
                    <a:pt x="44" y="22"/>
                  </a:lnTo>
                  <a:lnTo>
                    <a:pt x="48" y="17"/>
                  </a:lnTo>
                  <a:lnTo>
                    <a:pt x="53" y="12"/>
                  </a:lnTo>
                  <a:lnTo>
                    <a:pt x="58" y="10"/>
                  </a:lnTo>
                  <a:lnTo>
                    <a:pt x="63" y="6"/>
                  </a:lnTo>
                  <a:lnTo>
                    <a:pt x="69" y="3"/>
                  </a:lnTo>
                  <a:lnTo>
                    <a:pt x="74" y="1"/>
                  </a:lnTo>
                  <a:lnTo>
                    <a:pt x="81" y="0"/>
                  </a:lnTo>
                  <a:lnTo>
                    <a:pt x="86" y="0"/>
                  </a:lnTo>
                  <a:lnTo>
                    <a:pt x="86" y="0"/>
                  </a:lnTo>
                  <a:lnTo>
                    <a:pt x="92" y="0"/>
                  </a:lnTo>
                  <a:lnTo>
                    <a:pt x="98" y="1"/>
                  </a:lnTo>
                  <a:lnTo>
                    <a:pt x="103" y="3"/>
                  </a:lnTo>
                  <a:lnTo>
                    <a:pt x="109" y="6"/>
                  </a:lnTo>
                  <a:lnTo>
                    <a:pt x="114" y="8"/>
                  </a:lnTo>
                  <a:lnTo>
                    <a:pt x="119" y="11"/>
                  </a:lnTo>
                  <a:lnTo>
                    <a:pt x="124" y="15"/>
                  </a:lnTo>
                  <a:lnTo>
                    <a:pt x="129" y="19"/>
                  </a:lnTo>
                  <a:lnTo>
                    <a:pt x="129" y="19"/>
                  </a:lnTo>
                  <a:lnTo>
                    <a:pt x="133" y="25"/>
                  </a:lnTo>
                  <a:lnTo>
                    <a:pt x="137" y="32"/>
                  </a:lnTo>
                  <a:lnTo>
                    <a:pt x="141" y="39"/>
                  </a:lnTo>
                  <a:lnTo>
                    <a:pt x="146" y="46"/>
                  </a:lnTo>
                  <a:lnTo>
                    <a:pt x="150" y="54"/>
                  </a:lnTo>
                  <a:lnTo>
                    <a:pt x="153" y="63"/>
                  </a:lnTo>
                  <a:lnTo>
                    <a:pt x="156" y="71"/>
                  </a:lnTo>
                  <a:lnTo>
                    <a:pt x="159" y="79"/>
                  </a:lnTo>
                  <a:lnTo>
                    <a:pt x="159" y="79"/>
                  </a:lnTo>
                  <a:lnTo>
                    <a:pt x="161" y="89"/>
                  </a:lnTo>
                  <a:lnTo>
                    <a:pt x="163" y="100"/>
                  </a:lnTo>
                  <a:lnTo>
                    <a:pt x="165" y="110"/>
                  </a:lnTo>
                  <a:lnTo>
                    <a:pt x="166" y="121"/>
                  </a:lnTo>
                  <a:lnTo>
                    <a:pt x="168" y="131"/>
                  </a:lnTo>
                  <a:lnTo>
                    <a:pt x="169" y="142"/>
                  </a:lnTo>
                  <a:lnTo>
                    <a:pt x="170" y="153"/>
                  </a:lnTo>
                  <a:lnTo>
                    <a:pt x="170" y="164"/>
                  </a:lnTo>
                  <a:lnTo>
                    <a:pt x="140" y="168"/>
                  </a:lnTo>
                  <a:lnTo>
                    <a:pt x="140" y="168"/>
                  </a:lnTo>
                  <a:lnTo>
                    <a:pt x="139" y="157"/>
                  </a:lnTo>
                  <a:lnTo>
                    <a:pt x="138" y="146"/>
                  </a:lnTo>
                  <a:lnTo>
                    <a:pt x="137" y="136"/>
                  </a:lnTo>
                  <a:lnTo>
                    <a:pt x="135" y="127"/>
                  </a:lnTo>
                  <a:lnTo>
                    <a:pt x="133" y="117"/>
                  </a:lnTo>
                  <a:lnTo>
                    <a:pt x="131" y="108"/>
                  </a:lnTo>
                  <a:lnTo>
                    <a:pt x="129" y="101"/>
                  </a:lnTo>
                  <a:lnTo>
                    <a:pt x="126" y="95"/>
                  </a:lnTo>
                  <a:lnTo>
                    <a:pt x="126" y="95"/>
                  </a:lnTo>
                  <a:lnTo>
                    <a:pt x="122" y="89"/>
                  </a:lnTo>
                  <a:lnTo>
                    <a:pt x="118" y="83"/>
                  </a:lnTo>
                  <a:lnTo>
                    <a:pt x="114" y="79"/>
                  </a:lnTo>
                  <a:lnTo>
                    <a:pt x="109" y="75"/>
                  </a:lnTo>
                  <a:lnTo>
                    <a:pt x="104" y="71"/>
                  </a:lnTo>
                  <a:lnTo>
                    <a:pt x="99" y="69"/>
                  </a:lnTo>
                  <a:lnTo>
                    <a:pt x="93" y="67"/>
                  </a:lnTo>
                  <a:lnTo>
                    <a:pt x="87" y="67"/>
                  </a:lnTo>
                  <a:lnTo>
                    <a:pt x="87" y="67"/>
                  </a:lnTo>
                  <a:lnTo>
                    <a:pt x="81" y="67"/>
                  </a:lnTo>
                  <a:lnTo>
                    <a:pt x="75" y="68"/>
                  </a:lnTo>
                  <a:lnTo>
                    <a:pt x="70" y="69"/>
                  </a:lnTo>
                  <a:lnTo>
                    <a:pt x="65" y="72"/>
                  </a:lnTo>
                  <a:lnTo>
                    <a:pt x="60" y="76"/>
                  </a:lnTo>
                  <a:lnTo>
                    <a:pt x="56" y="81"/>
                  </a:lnTo>
                  <a:lnTo>
                    <a:pt x="52" y="85"/>
                  </a:lnTo>
                  <a:lnTo>
                    <a:pt x="49" y="90"/>
                  </a:lnTo>
                  <a:lnTo>
                    <a:pt x="49" y="90"/>
                  </a:lnTo>
                  <a:lnTo>
                    <a:pt x="47" y="96"/>
                  </a:lnTo>
                  <a:lnTo>
                    <a:pt x="45" y="103"/>
                  </a:lnTo>
                  <a:lnTo>
                    <a:pt x="43" y="110"/>
                  </a:lnTo>
                  <a:lnTo>
                    <a:pt x="41" y="118"/>
                  </a:lnTo>
                  <a:lnTo>
                    <a:pt x="40" y="125"/>
                  </a:lnTo>
                  <a:lnTo>
                    <a:pt x="39" y="133"/>
                  </a:lnTo>
                  <a:lnTo>
                    <a:pt x="38" y="142"/>
                  </a:lnTo>
                  <a:lnTo>
                    <a:pt x="38" y="150"/>
                  </a:lnTo>
                  <a:lnTo>
                    <a:pt x="38" y="150"/>
                  </a:lnTo>
                  <a:lnTo>
                    <a:pt x="38" y="157"/>
                  </a:lnTo>
                  <a:lnTo>
                    <a:pt x="39" y="164"/>
                  </a:lnTo>
                  <a:lnTo>
                    <a:pt x="39" y="171"/>
                  </a:lnTo>
                  <a:lnTo>
                    <a:pt x="40" y="177"/>
                  </a:lnTo>
                  <a:lnTo>
                    <a:pt x="41" y="184"/>
                  </a:lnTo>
                  <a:lnTo>
                    <a:pt x="43" y="189"/>
                  </a:lnTo>
                  <a:lnTo>
                    <a:pt x="44" y="195"/>
                  </a:lnTo>
                  <a:lnTo>
                    <a:pt x="46" y="199"/>
                  </a:lnTo>
                  <a:lnTo>
                    <a:pt x="46" y="199"/>
                  </a:lnTo>
                  <a:lnTo>
                    <a:pt x="48" y="204"/>
                  </a:lnTo>
                  <a:lnTo>
                    <a:pt x="52" y="210"/>
                  </a:lnTo>
                  <a:lnTo>
                    <a:pt x="56" y="216"/>
                  </a:lnTo>
                  <a:lnTo>
                    <a:pt x="61" y="221"/>
                  </a:lnTo>
                  <a:lnTo>
                    <a:pt x="66" y="225"/>
                  </a:lnTo>
                  <a:lnTo>
                    <a:pt x="73" y="231"/>
                  </a:lnTo>
                  <a:lnTo>
                    <a:pt x="81" y="236"/>
                  </a:lnTo>
                  <a:lnTo>
                    <a:pt x="89" y="241"/>
                  </a:lnTo>
                  <a:lnTo>
                    <a:pt x="89" y="241"/>
                  </a:lnTo>
                  <a:lnTo>
                    <a:pt x="97" y="245"/>
                  </a:lnTo>
                  <a:lnTo>
                    <a:pt x="105" y="249"/>
                  </a:lnTo>
                  <a:lnTo>
                    <a:pt x="112" y="253"/>
                  </a:lnTo>
                  <a:lnTo>
                    <a:pt x="119" y="259"/>
                  </a:lnTo>
                  <a:lnTo>
                    <a:pt x="124" y="263"/>
                  </a:lnTo>
                  <a:lnTo>
                    <a:pt x="129" y="267"/>
                  </a:lnTo>
                  <a:lnTo>
                    <a:pt x="134" y="271"/>
                  </a:lnTo>
                  <a:lnTo>
                    <a:pt x="137" y="274"/>
                  </a:lnTo>
                  <a:lnTo>
                    <a:pt x="137" y="274"/>
                  </a:lnTo>
                  <a:lnTo>
                    <a:pt x="141" y="279"/>
                  </a:lnTo>
                  <a:lnTo>
                    <a:pt x="146" y="285"/>
                  </a:lnTo>
                  <a:lnTo>
                    <a:pt x="150" y="292"/>
                  </a:lnTo>
                  <a:lnTo>
                    <a:pt x="154" y="299"/>
                  </a:lnTo>
                  <a:lnTo>
                    <a:pt x="157" y="306"/>
                  </a:lnTo>
                  <a:lnTo>
                    <a:pt x="160" y="314"/>
                  </a:lnTo>
                  <a:lnTo>
                    <a:pt x="162" y="321"/>
                  </a:lnTo>
                  <a:lnTo>
                    <a:pt x="164" y="330"/>
                  </a:lnTo>
                  <a:lnTo>
                    <a:pt x="164" y="330"/>
                  </a:lnTo>
                  <a:lnTo>
                    <a:pt x="166" y="338"/>
                  </a:lnTo>
                  <a:lnTo>
                    <a:pt x="168" y="348"/>
                  </a:lnTo>
                  <a:lnTo>
                    <a:pt x="170" y="356"/>
                  </a:lnTo>
                  <a:lnTo>
                    <a:pt x="172" y="366"/>
                  </a:lnTo>
                  <a:lnTo>
                    <a:pt x="173" y="377"/>
                  </a:lnTo>
                  <a:lnTo>
                    <a:pt x="174" y="387"/>
                  </a:lnTo>
                  <a:lnTo>
                    <a:pt x="175" y="398"/>
                  </a:lnTo>
                  <a:lnTo>
                    <a:pt x="175" y="409"/>
                  </a:lnTo>
                  <a:lnTo>
                    <a:pt x="175" y="409"/>
                  </a:lnTo>
                  <a:lnTo>
                    <a:pt x="175" y="420"/>
                  </a:lnTo>
                  <a:lnTo>
                    <a:pt x="174" y="431"/>
                  </a:lnTo>
                  <a:lnTo>
                    <a:pt x="173" y="442"/>
                  </a:lnTo>
                  <a:lnTo>
                    <a:pt x="172" y="453"/>
                  </a:lnTo>
                  <a:lnTo>
                    <a:pt x="170" y="463"/>
                  </a:lnTo>
                  <a:lnTo>
                    <a:pt x="168" y="473"/>
                  </a:lnTo>
                  <a:lnTo>
                    <a:pt x="166" y="483"/>
                  </a:lnTo>
                  <a:lnTo>
                    <a:pt x="164" y="491"/>
                  </a:lnTo>
                  <a:lnTo>
                    <a:pt x="164" y="491"/>
                  </a:lnTo>
                  <a:lnTo>
                    <a:pt x="162" y="501"/>
                  </a:lnTo>
                  <a:lnTo>
                    <a:pt x="159" y="509"/>
                  </a:lnTo>
                  <a:lnTo>
                    <a:pt x="156" y="517"/>
                  </a:lnTo>
                  <a:lnTo>
                    <a:pt x="153" y="526"/>
                  </a:lnTo>
                  <a:lnTo>
                    <a:pt x="149" y="534"/>
                  </a:lnTo>
                  <a:lnTo>
                    <a:pt x="146" y="540"/>
                  </a:lnTo>
                  <a:lnTo>
                    <a:pt x="140" y="546"/>
                  </a:lnTo>
                  <a:lnTo>
                    <a:pt x="136" y="551"/>
                  </a:lnTo>
                  <a:lnTo>
                    <a:pt x="136" y="551"/>
                  </a:lnTo>
                  <a:lnTo>
                    <a:pt x="131" y="556"/>
                  </a:lnTo>
                  <a:lnTo>
                    <a:pt x="126" y="560"/>
                  </a:lnTo>
                  <a:lnTo>
                    <a:pt x="121" y="563"/>
                  </a:lnTo>
                  <a:lnTo>
                    <a:pt x="116" y="567"/>
                  </a:lnTo>
                  <a:lnTo>
                    <a:pt x="110" y="570"/>
                  </a:lnTo>
                  <a:lnTo>
                    <a:pt x="104" y="572"/>
                  </a:lnTo>
                  <a:lnTo>
                    <a:pt x="99" y="573"/>
                  </a:lnTo>
                  <a:lnTo>
                    <a:pt x="93" y="573"/>
                  </a:lnTo>
                  <a:lnTo>
                    <a:pt x="93" y="573"/>
                  </a:lnTo>
                  <a:lnTo>
                    <a:pt x="86" y="573"/>
                  </a:lnTo>
                  <a:lnTo>
                    <a:pt x="79" y="572"/>
                  </a:lnTo>
                  <a:lnTo>
                    <a:pt x="72" y="570"/>
                  </a:lnTo>
                  <a:lnTo>
                    <a:pt x="65" y="567"/>
                  </a:lnTo>
                  <a:lnTo>
                    <a:pt x="59" y="563"/>
                  </a:lnTo>
                  <a:lnTo>
                    <a:pt x="53" y="560"/>
                  </a:lnTo>
                  <a:lnTo>
                    <a:pt x="48" y="556"/>
                  </a:lnTo>
                  <a:lnTo>
                    <a:pt x="43" y="551"/>
                  </a:lnTo>
                  <a:lnTo>
                    <a:pt x="43" y="551"/>
                  </a:lnTo>
                  <a:lnTo>
                    <a:pt x="38" y="545"/>
                  </a:lnTo>
                  <a:lnTo>
                    <a:pt x="33" y="538"/>
                  </a:lnTo>
                  <a:lnTo>
                    <a:pt x="29" y="531"/>
                  </a:lnTo>
                  <a:lnTo>
                    <a:pt x="25" y="523"/>
                  </a:lnTo>
                  <a:lnTo>
                    <a:pt x="21" y="514"/>
                  </a:lnTo>
                  <a:lnTo>
                    <a:pt x="17" y="505"/>
                  </a:lnTo>
                  <a:lnTo>
                    <a:pt x="14" y="495"/>
                  </a:lnTo>
                  <a:lnTo>
                    <a:pt x="12" y="484"/>
                  </a:lnTo>
                  <a:lnTo>
                    <a:pt x="12" y="484"/>
                  </a:lnTo>
                  <a:lnTo>
                    <a:pt x="9" y="473"/>
                  </a:lnTo>
                  <a:lnTo>
                    <a:pt x="6" y="460"/>
                  </a:lnTo>
                  <a:lnTo>
                    <a:pt x="4" y="446"/>
                  </a:lnTo>
                  <a:lnTo>
                    <a:pt x="3" y="434"/>
                  </a:lnTo>
                  <a:lnTo>
                    <a:pt x="2" y="420"/>
                  </a:lnTo>
                  <a:lnTo>
                    <a:pt x="1" y="406"/>
                  </a:lnTo>
                  <a:lnTo>
                    <a:pt x="0" y="392"/>
                  </a:lnTo>
                  <a:lnTo>
                    <a:pt x="0" y="378"/>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p:cNvSpPr>
            <p:nvPr/>
          </p:nvSpPr>
          <p:spPr bwMode="auto">
            <a:xfrm>
              <a:off x="4948" y="327"/>
              <a:ext cx="23" cy="56"/>
            </a:xfrm>
            <a:custGeom>
              <a:avLst/>
              <a:gdLst>
                <a:gd name="T0" fmla="*/ 0 w 48"/>
                <a:gd name="T1" fmla="*/ 113 h 113"/>
                <a:gd name="T2" fmla="*/ 0 w 48"/>
                <a:gd name="T3" fmla="*/ 0 h 113"/>
                <a:gd name="T4" fmla="*/ 8 w 48"/>
                <a:gd name="T5" fmla="*/ 0 h 113"/>
                <a:gd name="T6" fmla="*/ 40 w 48"/>
                <a:gd name="T7" fmla="*/ 88 h 113"/>
                <a:gd name="T8" fmla="*/ 40 w 48"/>
                <a:gd name="T9" fmla="*/ 0 h 113"/>
                <a:gd name="T10" fmla="*/ 48 w 48"/>
                <a:gd name="T11" fmla="*/ 0 h 113"/>
                <a:gd name="T12" fmla="*/ 48 w 48"/>
                <a:gd name="T13" fmla="*/ 113 h 113"/>
                <a:gd name="T14" fmla="*/ 39 w 48"/>
                <a:gd name="T15" fmla="*/ 113 h 113"/>
                <a:gd name="T16" fmla="*/ 8 w 48"/>
                <a:gd name="T17" fmla="*/ 26 h 113"/>
                <a:gd name="T18" fmla="*/ 8 w 48"/>
                <a:gd name="T19" fmla="*/ 113 h 113"/>
                <a:gd name="T20" fmla="*/ 0 w 48"/>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13">
                  <a:moveTo>
                    <a:pt x="0" y="113"/>
                  </a:moveTo>
                  <a:lnTo>
                    <a:pt x="0" y="0"/>
                  </a:lnTo>
                  <a:lnTo>
                    <a:pt x="8" y="0"/>
                  </a:lnTo>
                  <a:lnTo>
                    <a:pt x="40" y="88"/>
                  </a:lnTo>
                  <a:lnTo>
                    <a:pt x="40" y="0"/>
                  </a:lnTo>
                  <a:lnTo>
                    <a:pt x="48" y="0"/>
                  </a:lnTo>
                  <a:lnTo>
                    <a:pt x="48" y="113"/>
                  </a:lnTo>
                  <a:lnTo>
                    <a:pt x="39" y="113"/>
                  </a:lnTo>
                  <a:lnTo>
                    <a:pt x="8" y="26"/>
                  </a:lnTo>
                  <a:lnTo>
                    <a:pt x="8"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13"/>
            <p:cNvSpPr>
              <a:spLocks noEditPoints="1"/>
            </p:cNvSpPr>
            <p:nvPr/>
          </p:nvSpPr>
          <p:spPr bwMode="auto">
            <a:xfrm>
              <a:off x="4976" y="342"/>
              <a:ext cx="20" cy="42"/>
            </a:xfrm>
            <a:custGeom>
              <a:avLst/>
              <a:gdLst>
                <a:gd name="T0" fmla="*/ 25 w 40"/>
                <a:gd name="T1" fmla="*/ 79 h 85"/>
                <a:gd name="T2" fmla="*/ 19 w 40"/>
                <a:gd name="T3" fmla="*/ 84 h 85"/>
                <a:gd name="T4" fmla="*/ 14 w 40"/>
                <a:gd name="T5" fmla="*/ 85 h 85"/>
                <a:gd name="T6" fmla="*/ 5 w 40"/>
                <a:gd name="T7" fmla="*/ 81 h 85"/>
                <a:gd name="T8" fmla="*/ 1 w 40"/>
                <a:gd name="T9" fmla="*/ 71 h 85"/>
                <a:gd name="T10" fmla="*/ 0 w 40"/>
                <a:gd name="T11" fmla="*/ 60 h 85"/>
                <a:gd name="T12" fmla="*/ 1 w 40"/>
                <a:gd name="T13" fmla="*/ 53 h 85"/>
                <a:gd name="T14" fmla="*/ 3 w 40"/>
                <a:gd name="T15" fmla="*/ 46 h 85"/>
                <a:gd name="T16" fmla="*/ 7 w 40"/>
                <a:gd name="T17" fmla="*/ 41 h 85"/>
                <a:gd name="T18" fmla="*/ 11 w 40"/>
                <a:gd name="T19" fmla="*/ 39 h 85"/>
                <a:gd name="T20" fmla="*/ 16 w 40"/>
                <a:gd name="T21" fmla="*/ 38 h 85"/>
                <a:gd name="T22" fmla="*/ 26 w 40"/>
                <a:gd name="T23" fmla="*/ 34 h 85"/>
                <a:gd name="T24" fmla="*/ 29 w 40"/>
                <a:gd name="T25" fmla="*/ 31 h 85"/>
                <a:gd name="T26" fmla="*/ 29 w 40"/>
                <a:gd name="T27" fmla="*/ 27 h 85"/>
                <a:gd name="T28" fmla="*/ 26 w 40"/>
                <a:gd name="T29" fmla="*/ 20 h 85"/>
                <a:gd name="T30" fmla="*/ 20 w 40"/>
                <a:gd name="T31" fmla="*/ 14 h 85"/>
                <a:gd name="T32" fmla="*/ 14 w 40"/>
                <a:gd name="T33" fmla="*/ 15 h 85"/>
                <a:gd name="T34" fmla="*/ 10 w 40"/>
                <a:gd name="T35" fmla="*/ 18 h 85"/>
                <a:gd name="T36" fmla="*/ 8 w 40"/>
                <a:gd name="T37" fmla="*/ 27 h 85"/>
                <a:gd name="T38" fmla="*/ 2 w 40"/>
                <a:gd name="T39" fmla="*/ 18 h 85"/>
                <a:gd name="T40" fmla="*/ 5 w 40"/>
                <a:gd name="T41" fmla="*/ 10 h 85"/>
                <a:gd name="T42" fmla="*/ 9 w 40"/>
                <a:gd name="T43" fmla="*/ 4 h 85"/>
                <a:gd name="T44" fmla="*/ 17 w 40"/>
                <a:gd name="T45" fmla="*/ 0 h 85"/>
                <a:gd name="T46" fmla="*/ 25 w 40"/>
                <a:gd name="T47" fmla="*/ 2 h 85"/>
                <a:gd name="T48" fmla="*/ 30 w 40"/>
                <a:gd name="T49" fmla="*/ 4 h 85"/>
                <a:gd name="T50" fmla="*/ 34 w 40"/>
                <a:gd name="T51" fmla="*/ 10 h 85"/>
                <a:gd name="T52" fmla="*/ 37 w 40"/>
                <a:gd name="T53" fmla="*/ 17 h 85"/>
                <a:gd name="T54" fmla="*/ 38 w 40"/>
                <a:gd name="T55" fmla="*/ 24 h 85"/>
                <a:gd name="T56" fmla="*/ 38 w 40"/>
                <a:gd name="T57" fmla="*/ 49 h 85"/>
                <a:gd name="T58" fmla="*/ 38 w 40"/>
                <a:gd name="T59" fmla="*/ 70 h 85"/>
                <a:gd name="T60" fmla="*/ 39 w 40"/>
                <a:gd name="T61" fmla="*/ 78 h 85"/>
                <a:gd name="T62" fmla="*/ 32 w 40"/>
                <a:gd name="T63" fmla="*/ 84 h 85"/>
                <a:gd name="T64" fmla="*/ 30 w 40"/>
                <a:gd name="T65" fmla="*/ 77 h 85"/>
                <a:gd name="T66" fmla="*/ 26 w 40"/>
                <a:gd name="T67" fmla="*/ 47 h 85"/>
                <a:gd name="T68" fmla="*/ 17 w 40"/>
                <a:gd name="T69" fmla="*/ 50 h 85"/>
                <a:gd name="T70" fmla="*/ 12 w 40"/>
                <a:gd name="T71" fmla="*/ 53 h 85"/>
                <a:gd name="T72" fmla="*/ 9 w 40"/>
                <a:gd name="T73" fmla="*/ 54 h 85"/>
                <a:gd name="T74" fmla="*/ 8 w 40"/>
                <a:gd name="T75" fmla="*/ 57 h 85"/>
                <a:gd name="T76" fmla="*/ 7 w 40"/>
                <a:gd name="T77" fmla="*/ 61 h 85"/>
                <a:gd name="T78" fmla="*/ 8 w 40"/>
                <a:gd name="T79" fmla="*/ 67 h 85"/>
                <a:gd name="T80" fmla="*/ 11 w 40"/>
                <a:gd name="T81" fmla="*/ 70 h 85"/>
                <a:gd name="T82" fmla="*/ 17 w 40"/>
                <a:gd name="T83" fmla="*/ 71 h 85"/>
                <a:gd name="T84" fmla="*/ 22 w 40"/>
                <a:gd name="T85" fmla="*/ 68 h 85"/>
                <a:gd name="T86" fmla="*/ 26 w 40"/>
                <a:gd name="T87" fmla="*/ 63 h 85"/>
                <a:gd name="T88" fmla="*/ 28 w 40"/>
                <a:gd name="T89" fmla="*/ 56 h 85"/>
                <a:gd name="T90" fmla="*/ 29 w 40"/>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30" y="74"/>
                  </a:moveTo>
                  <a:lnTo>
                    <a:pt x="27" y="77"/>
                  </a:lnTo>
                  <a:lnTo>
                    <a:pt x="25" y="79"/>
                  </a:lnTo>
                  <a:lnTo>
                    <a:pt x="23"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3" y="35"/>
                  </a:lnTo>
                  <a:lnTo>
                    <a:pt x="26" y="34"/>
                  </a:lnTo>
                  <a:lnTo>
                    <a:pt x="28" y="32"/>
                  </a:lnTo>
                  <a:lnTo>
                    <a:pt x="28" y="32"/>
                  </a:lnTo>
                  <a:lnTo>
                    <a:pt x="29" y="31"/>
                  </a:lnTo>
                  <a:lnTo>
                    <a:pt x="29" y="29"/>
                  </a:lnTo>
                  <a:lnTo>
                    <a:pt x="29" y="29"/>
                  </a:lnTo>
                  <a:lnTo>
                    <a:pt x="29" y="27"/>
                  </a:lnTo>
                  <a:lnTo>
                    <a:pt x="28" y="24"/>
                  </a:lnTo>
                  <a:lnTo>
                    <a:pt x="27" y="21"/>
                  </a:lnTo>
                  <a:lnTo>
                    <a:pt x="26" y="20"/>
                  </a:lnTo>
                  <a:lnTo>
                    <a:pt x="25" y="18"/>
                  </a:lnTo>
                  <a:lnTo>
                    <a:pt x="23"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2" y="0"/>
                  </a:lnTo>
                  <a:lnTo>
                    <a:pt x="25" y="2"/>
                  </a:lnTo>
                  <a:lnTo>
                    <a:pt x="27" y="2"/>
                  </a:lnTo>
                  <a:lnTo>
                    <a:pt x="29" y="3"/>
                  </a:lnTo>
                  <a:lnTo>
                    <a:pt x="30" y="4"/>
                  </a:lnTo>
                  <a:lnTo>
                    <a:pt x="32" y="6"/>
                  </a:lnTo>
                  <a:lnTo>
                    <a:pt x="33" y="9"/>
                  </a:lnTo>
                  <a:lnTo>
                    <a:pt x="34" y="10"/>
                  </a:lnTo>
                  <a:lnTo>
                    <a:pt x="34" y="13"/>
                  </a:lnTo>
                  <a:lnTo>
                    <a:pt x="36" y="14"/>
                  </a:lnTo>
                  <a:lnTo>
                    <a:pt x="37" y="17"/>
                  </a:lnTo>
                  <a:lnTo>
                    <a:pt x="37" y="20"/>
                  </a:lnTo>
                  <a:lnTo>
                    <a:pt x="37" y="21"/>
                  </a:lnTo>
                  <a:lnTo>
                    <a:pt x="38" y="24"/>
                  </a:lnTo>
                  <a:lnTo>
                    <a:pt x="38" y="28"/>
                  </a:lnTo>
                  <a:lnTo>
                    <a:pt x="38" y="32"/>
                  </a:lnTo>
                  <a:lnTo>
                    <a:pt x="38" y="49"/>
                  </a:lnTo>
                  <a:lnTo>
                    <a:pt x="38" y="57"/>
                  </a:lnTo>
                  <a:lnTo>
                    <a:pt x="38" y="64"/>
                  </a:lnTo>
                  <a:lnTo>
                    <a:pt x="38" y="70"/>
                  </a:lnTo>
                  <a:lnTo>
                    <a:pt x="38" y="72"/>
                  </a:lnTo>
                  <a:lnTo>
                    <a:pt x="38" y="75"/>
                  </a:lnTo>
                  <a:lnTo>
                    <a:pt x="39" y="78"/>
                  </a:lnTo>
                  <a:lnTo>
                    <a:pt x="39" y="81"/>
                  </a:lnTo>
                  <a:lnTo>
                    <a:pt x="40" y="84"/>
                  </a:lnTo>
                  <a:lnTo>
                    <a:pt x="32" y="84"/>
                  </a:lnTo>
                  <a:lnTo>
                    <a:pt x="31" y="81"/>
                  </a:lnTo>
                  <a:lnTo>
                    <a:pt x="30" y="78"/>
                  </a:lnTo>
                  <a:lnTo>
                    <a:pt x="30" y="77"/>
                  </a:lnTo>
                  <a:lnTo>
                    <a:pt x="30" y="74"/>
                  </a:lnTo>
                  <a:close/>
                  <a:moveTo>
                    <a:pt x="29" y="46"/>
                  </a:moveTo>
                  <a:lnTo>
                    <a:pt x="26" y="47"/>
                  </a:lnTo>
                  <a:lnTo>
                    <a:pt x="23"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2" y="68"/>
                  </a:lnTo>
                  <a:lnTo>
                    <a:pt x="23" y="67"/>
                  </a:lnTo>
                  <a:lnTo>
                    <a:pt x="25" y="66"/>
                  </a:lnTo>
                  <a:lnTo>
                    <a:pt x="26" y="63"/>
                  </a:lnTo>
                  <a:lnTo>
                    <a:pt x="27" y="61"/>
                  </a:lnTo>
                  <a:lnTo>
                    <a:pt x="27" y="59"/>
                  </a:lnTo>
                  <a:lnTo>
                    <a:pt x="28" y="56"/>
                  </a:lnTo>
                  <a:lnTo>
                    <a:pt x="28" y="53"/>
                  </a:lnTo>
                  <a:lnTo>
                    <a:pt x="28" y="50"/>
                  </a:lnTo>
                  <a:lnTo>
                    <a:pt x="29"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14"/>
            <p:cNvSpPr>
              <a:spLocks/>
            </p:cNvSpPr>
            <p:nvPr/>
          </p:nvSpPr>
          <p:spPr bwMode="auto">
            <a:xfrm>
              <a:off x="4999" y="328"/>
              <a:ext cx="10" cy="56"/>
            </a:xfrm>
            <a:custGeom>
              <a:avLst/>
              <a:gdLst>
                <a:gd name="T0" fmla="*/ 19 w 20"/>
                <a:gd name="T1" fmla="*/ 97 h 111"/>
                <a:gd name="T2" fmla="*/ 20 w 20"/>
                <a:gd name="T3" fmla="*/ 111 h 111"/>
                <a:gd name="T4" fmla="*/ 19 w 20"/>
                <a:gd name="T5" fmla="*/ 111 h 111"/>
                <a:gd name="T6" fmla="*/ 17 w 20"/>
                <a:gd name="T7" fmla="*/ 111 h 111"/>
                <a:gd name="T8" fmla="*/ 16 w 20"/>
                <a:gd name="T9" fmla="*/ 111 h 111"/>
                <a:gd name="T10" fmla="*/ 14 w 20"/>
                <a:gd name="T11" fmla="*/ 111 h 111"/>
                <a:gd name="T12" fmla="*/ 13 w 20"/>
                <a:gd name="T13" fmla="*/ 111 h 111"/>
                <a:gd name="T14" fmla="*/ 11 w 20"/>
                <a:gd name="T15" fmla="*/ 110 h 111"/>
                <a:gd name="T16" fmla="*/ 10 w 20"/>
                <a:gd name="T17" fmla="*/ 110 h 111"/>
                <a:gd name="T18" fmla="*/ 9 w 20"/>
                <a:gd name="T19" fmla="*/ 110 h 111"/>
                <a:gd name="T20" fmla="*/ 8 w 20"/>
                <a:gd name="T21" fmla="*/ 108 h 111"/>
                <a:gd name="T22" fmla="*/ 6 w 20"/>
                <a:gd name="T23" fmla="*/ 107 h 111"/>
                <a:gd name="T24" fmla="*/ 5 w 20"/>
                <a:gd name="T25" fmla="*/ 105 h 111"/>
                <a:gd name="T26" fmla="*/ 5 w 20"/>
                <a:gd name="T27" fmla="*/ 104 h 111"/>
                <a:gd name="T28" fmla="*/ 5 w 20"/>
                <a:gd name="T29" fmla="*/ 101 h 111"/>
                <a:gd name="T30" fmla="*/ 5 w 20"/>
                <a:gd name="T31" fmla="*/ 97 h 111"/>
                <a:gd name="T32" fmla="*/ 5 w 20"/>
                <a:gd name="T33" fmla="*/ 93 h 111"/>
                <a:gd name="T34" fmla="*/ 5 w 20"/>
                <a:gd name="T35" fmla="*/ 87 h 111"/>
                <a:gd name="T36" fmla="*/ 5 w 20"/>
                <a:gd name="T37" fmla="*/ 41 h 111"/>
                <a:gd name="T38" fmla="*/ 0 w 20"/>
                <a:gd name="T39" fmla="*/ 41 h 111"/>
                <a:gd name="T40" fmla="*/ 0 w 20"/>
                <a:gd name="T41" fmla="*/ 28 h 111"/>
                <a:gd name="T42" fmla="*/ 5 w 20"/>
                <a:gd name="T43" fmla="*/ 28 h 111"/>
                <a:gd name="T44" fmla="*/ 5 w 20"/>
                <a:gd name="T45" fmla="*/ 8 h 111"/>
                <a:gd name="T46" fmla="*/ 12 w 20"/>
                <a:gd name="T47" fmla="*/ 0 h 111"/>
                <a:gd name="T48" fmla="*/ 12 w 20"/>
                <a:gd name="T49" fmla="*/ 28 h 111"/>
                <a:gd name="T50" fmla="*/ 19 w 20"/>
                <a:gd name="T51" fmla="*/ 28 h 111"/>
                <a:gd name="T52" fmla="*/ 19 w 20"/>
                <a:gd name="T53" fmla="*/ 41 h 111"/>
                <a:gd name="T54" fmla="*/ 12 w 20"/>
                <a:gd name="T55" fmla="*/ 41 h 111"/>
                <a:gd name="T56" fmla="*/ 12 w 20"/>
                <a:gd name="T57" fmla="*/ 87 h 111"/>
                <a:gd name="T58" fmla="*/ 12 w 20"/>
                <a:gd name="T59" fmla="*/ 90 h 111"/>
                <a:gd name="T60" fmla="*/ 12 w 20"/>
                <a:gd name="T61" fmla="*/ 92 h 111"/>
                <a:gd name="T62" fmla="*/ 12 w 20"/>
                <a:gd name="T63" fmla="*/ 93 h 111"/>
                <a:gd name="T64" fmla="*/ 12 w 20"/>
                <a:gd name="T65" fmla="*/ 94 h 111"/>
                <a:gd name="T66" fmla="*/ 12 w 20"/>
                <a:gd name="T67" fmla="*/ 94 h 111"/>
                <a:gd name="T68" fmla="*/ 13 w 20"/>
                <a:gd name="T69" fmla="*/ 94 h 111"/>
                <a:gd name="T70" fmla="*/ 14 w 20"/>
                <a:gd name="T71" fmla="*/ 96 h 111"/>
                <a:gd name="T72" fmla="*/ 14 w 20"/>
                <a:gd name="T73" fmla="*/ 96 h 111"/>
                <a:gd name="T74" fmla="*/ 14 w 20"/>
                <a:gd name="T75" fmla="*/ 96 h 111"/>
                <a:gd name="T76" fmla="*/ 15 w 20"/>
                <a:gd name="T77" fmla="*/ 96 h 111"/>
                <a:gd name="T78" fmla="*/ 15 w 20"/>
                <a:gd name="T79" fmla="*/ 97 h 111"/>
                <a:gd name="T80" fmla="*/ 16 w 20"/>
                <a:gd name="T81" fmla="*/ 97 h 111"/>
                <a:gd name="T82" fmla="*/ 17 w 20"/>
                <a:gd name="T83" fmla="*/ 97 h 111"/>
                <a:gd name="T84" fmla="*/ 18 w 20"/>
                <a:gd name="T85" fmla="*/ 97 h 111"/>
                <a:gd name="T86" fmla="*/ 18 w 20"/>
                <a:gd name="T87" fmla="*/ 98 h 111"/>
                <a:gd name="T88" fmla="*/ 19 w 20"/>
                <a:gd name="T89" fmla="*/ 98 h 111"/>
                <a:gd name="T90" fmla="*/ 19 w 20"/>
                <a:gd name="T91"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111">
                  <a:moveTo>
                    <a:pt x="19" y="97"/>
                  </a:moveTo>
                  <a:lnTo>
                    <a:pt x="20" y="111"/>
                  </a:lnTo>
                  <a:lnTo>
                    <a:pt x="19" y="111"/>
                  </a:lnTo>
                  <a:lnTo>
                    <a:pt x="17" y="111"/>
                  </a:lnTo>
                  <a:lnTo>
                    <a:pt x="16" y="111"/>
                  </a:lnTo>
                  <a:lnTo>
                    <a:pt x="14" y="111"/>
                  </a:lnTo>
                  <a:lnTo>
                    <a:pt x="13" y="111"/>
                  </a:lnTo>
                  <a:lnTo>
                    <a:pt x="11" y="110"/>
                  </a:lnTo>
                  <a:lnTo>
                    <a:pt x="10" y="110"/>
                  </a:lnTo>
                  <a:lnTo>
                    <a:pt x="9" y="110"/>
                  </a:lnTo>
                  <a:lnTo>
                    <a:pt x="8" y="108"/>
                  </a:lnTo>
                  <a:lnTo>
                    <a:pt x="6" y="107"/>
                  </a:lnTo>
                  <a:lnTo>
                    <a:pt x="5" y="105"/>
                  </a:lnTo>
                  <a:lnTo>
                    <a:pt x="5" y="104"/>
                  </a:lnTo>
                  <a:lnTo>
                    <a:pt x="5" y="101"/>
                  </a:lnTo>
                  <a:lnTo>
                    <a:pt x="5" y="97"/>
                  </a:lnTo>
                  <a:lnTo>
                    <a:pt x="5" y="93"/>
                  </a:lnTo>
                  <a:lnTo>
                    <a:pt x="5" y="87"/>
                  </a:lnTo>
                  <a:lnTo>
                    <a:pt x="5" y="41"/>
                  </a:lnTo>
                  <a:lnTo>
                    <a:pt x="0" y="41"/>
                  </a:lnTo>
                  <a:lnTo>
                    <a:pt x="0" y="28"/>
                  </a:lnTo>
                  <a:lnTo>
                    <a:pt x="5" y="28"/>
                  </a:lnTo>
                  <a:lnTo>
                    <a:pt x="5" y="8"/>
                  </a:lnTo>
                  <a:lnTo>
                    <a:pt x="12" y="0"/>
                  </a:lnTo>
                  <a:lnTo>
                    <a:pt x="12" y="28"/>
                  </a:lnTo>
                  <a:lnTo>
                    <a:pt x="19" y="28"/>
                  </a:lnTo>
                  <a:lnTo>
                    <a:pt x="19" y="41"/>
                  </a:lnTo>
                  <a:lnTo>
                    <a:pt x="12" y="41"/>
                  </a:lnTo>
                  <a:lnTo>
                    <a:pt x="12" y="87"/>
                  </a:lnTo>
                  <a:lnTo>
                    <a:pt x="12" y="90"/>
                  </a:lnTo>
                  <a:lnTo>
                    <a:pt x="12" y="92"/>
                  </a:lnTo>
                  <a:lnTo>
                    <a:pt x="12" y="93"/>
                  </a:lnTo>
                  <a:lnTo>
                    <a:pt x="12" y="94"/>
                  </a:lnTo>
                  <a:lnTo>
                    <a:pt x="12" y="94"/>
                  </a:lnTo>
                  <a:lnTo>
                    <a:pt x="13" y="94"/>
                  </a:lnTo>
                  <a:lnTo>
                    <a:pt x="14" y="96"/>
                  </a:lnTo>
                  <a:lnTo>
                    <a:pt x="14" y="96"/>
                  </a:lnTo>
                  <a:lnTo>
                    <a:pt x="14" y="96"/>
                  </a:lnTo>
                  <a:lnTo>
                    <a:pt x="15" y="96"/>
                  </a:lnTo>
                  <a:lnTo>
                    <a:pt x="15" y="97"/>
                  </a:lnTo>
                  <a:lnTo>
                    <a:pt x="16" y="97"/>
                  </a:lnTo>
                  <a:lnTo>
                    <a:pt x="17" y="97"/>
                  </a:lnTo>
                  <a:lnTo>
                    <a:pt x="18" y="97"/>
                  </a:lnTo>
                  <a:lnTo>
                    <a:pt x="18" y="98"/>
                  </a:lnTo>
                  <a:lnTo>
                    <a:pt x="19" y="98"/>
                  </a:lnTo>
                  <a:lnTo>
                    <a:pt x="19" y="97"/>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p:cNvSpPr>
            <p:nvPr/>
          </p:nvSpPr>
          <p:spPr bwMode="auto">
            <a:xfrm>
              <a:off x="5014" y="342"/>
              <a:ext cx="17" cy="42"/>
            </a:xfrm>
            <a:custGeom>
              <a:avLst/>
              <a:gdLst>
                <a:gd name="T0" fmla="*/ 29 w 36"/>
                <a:gd name="T1" fmla="*/ 82 h 83"/>
                <a:gd name="T2" fmla="*/ 29 w 36"/>
                <a:gd name="T3" fmla="*/ 68 h 83"/>
                <a:gd name="T4" fmla="*/ 25 w 36"/>
                <a:gd name="T5" fmla="*/ 75 h 83"/>
                <a:gd name="T6" fmla="*/ 21 w 36"/>
                <a:gd name="T7" fmla="*/ 79 h 83"/>
                <a:gd name="T8" fmla="*/ 18 w 36"/>
                <a:gd name="T9" fmla="*/ 82 h 83"/>
                <a:gd name="T10" fmla="*/ 14 w 36"/>
                <a:gd name="T11" fmla="*/ 83 h 83"/>
                <a:gd name="T12" fmla="*/ 12 w 36"/>
                <a:gd name="T13" fmla="*/ 83 h 83"/>
                <a:gd name="T14" fmla="*/ 11 w 36"/>
                <a:gd name="T15" fmla="*/ 82 h 83"/>
                <a:gd name="T16" fmla="*/ 9 w 36"/>
                <a:gd name="T17" fmla="*/ 82 h 83"/>
                <a:gd name="T18" fmla="*/ 7 w 36"/>
                <a:gd name="T19" fmla="*/ 82 h 83"/>
                <a:gd name="T20" fmla="*/ 6 w 36"/>
                <a:gd name="T21" fmla="*/ 80 h 83"/>
                <a:gd name="T22" fmla="*/ 4 w 36"/>
                <a:gd name="T23" fmla="*/ 79 h 83"/>
                <a:gd name="T24" fmla="*/ 3 w 36"/>
                <a:gd name="T25" fmla="*/ 76 h 83"/>
                <a:gd name="T26" fmla="*/ 2 w 36"/>
                <a:gd name="T27" fmla="*/ 75 h 83"/>
                <a:gd name="T28" fmla="*/ 1 w 36"/>
                <a:gd name="T29" fmla="*/ 72 h 83"/>
                <a:gd name="T30" fmla="*/ 1 w 36"/>
                <a:gd name="T31" fmla="*/ 69 h 83"/>
                <a:gd name="T32" fmla="*/ 0 w 36"/>
                <a:gd name="T33" fmla="*/ 66 h 83"/>
                <a:gd name="T34" fmla="*/ 0 w 36"/>
                <a:gd name="T35" fmla="*/ 64 h 83"/>
                <a:gd name="T36" fmla="*/ 0 w 36"/>
                <a:gd name="T37" fmla="*/ 61 h 83"/>
                <a:gd name="T38" fmla="*/ 0 w 36"/>
                <a:gd name="T39" fmla="*/ 58 h 83"/>
                <a:gd name="T40" fmla="*/ 0 w 36"/>
                <a:gd name="T41" fmla="*/ 55 h 83"/>
                <a:gd name="T42" fmla="*/ 0 w 36"/>
                <a:gd name="T43" fmla="*/ 51 h 83"/>
                <a:gd name="T44" fmla="*/ 0 w 36"/>
                <a:gd name="T45" fmla="*/ 0 h 83"/>
                <a:gd name="T46" fmla="*/ 7 w 36"/>
                <a:gd name="T47" fmla="*/ 0 h 83"/>
                <a:gd name="T48" fmla="*/ 7 w 36"/>
                <a:gd name="T49" fmla="*/ 44 h 83"/>
                <a:gd name="T50" fmla="*/ 7 w 36"/>
                <a:gd name="T51" fmla="*/ 50 h 83"/>
                <a:gd name="T52" fmla="*/ 7 w 36"/>
                <a:gd name="T53" fmla="*/ 52 h 83"/>
                <a:gd name="T54" fmla="*/ 7 w 36"/>
                <a:gd name="T55" fmla="*/ 57 h 83"/>
                <a:gd name="T56" fmla="*/ 7 w 36"/>
                <a:gd name="T57" fmla="*/ 58 h 83"/>
                <a:gd name="T58" fmla="*/ 7 w 36"/>
                <a:gd name="T59" fmla="*/ 61 h 83"/>
                <a:gd name="T60" fmla="*/ 8 w 36"/>
                <a:gd name="T61" fmla="*/ 62 h 83"/>
                <a:gd name="T62" fmla="*/ 9 w 36"/>
                <a:gd name="T63" fmla="*/ 65 h 83"/>
                <a:gd name="T64" fmla="*/ 10 w 36"/>
                <a:gd name="T65" fmla="*/ 66 h 83"/>
                <a:gd name="T66" fmla="*/ 11 w 36"/>
                <a:gd name="T67" fmla="*/ 68 h 83"/>
                <a:gd name="T68" fmla="*/ 13 w 36"/>
                <a:gd name="T69" fmla="*/ 68 h 83"/>
                <a:gd name="T70" fmla="*/ 14 w 36"/>
                <a:gd name="T71" fmla="*/ 69 h 83"/>
                <a:gd name="T72" fmla="*/ 15 w 36"/>
                <a:gd name="T73" fmla="*/ 69 h 83"/>
                <a:gd name="T74" fmla="*/ 17 w 36"/>
                <a:gd name="T75" fmla="*/ 69 h 83"/>
                <a:gd name="T76" fmla="*/ 19 w 36"/>
                <a:gd name="T77" fmla="*/ 68 h 83"/>
                <a:gd name="T78" fmla="*/ 20 w 36"/>
                <a:gd name="T79" fmla="*/ 68 h 83"/>
                <a:gd name="T80" fmla="*/ 22 w 36"/>
                <a:gd name="T81" fmla="*/ 66 h 83"/>
                <a:gd name="T82" fmla="*/ 23 w 36"/>
                <a:gd name="T83" fmla="*/ 65 h 83"/>
                <a:gd name="T84" fmla="*/ 24 w 36"/>
                <a:gd name="T85" fmla="*/ 62 h 83"/>
                <a:gd name="T86" fmla="*/ 25 w 36"/>
                <a:gd name="T87" fmla="*/ 61 h 83"/>
                <a:gd name="T88" fmla="*/ 26 w 36"/>
                <a:gd name="T89" fmla="*/ 58 h 83"/>
                <a:gd name="T90" fmla="*/ 27 w 36"/>
                <a:gd name="T91" fmla="*/ 55 h 83"/>
                <a:gd name="T92" fmla="*/ 27 w 36"/>
                <a:gd name="T93" fmla="*/ 51 h 83"/>
                <a:gd name="T94" fmla="*/ 29 w 36"/>
                <a:gd name="T95" fmla="*/ 47 h 83"/>
                <a:gd name="T96" fmla="*/ 29 w 36"/>
                <a:gd name="T97" fmla="*/ 43 h 83"/>
                <a:gd name="T98" fmla="*/ 29 w 36"/>
                <a:gd name="T99" fmla="*/ 0 h 83"/>
                <a:gd name="T100" fmla="*/ 36 w 36"/>
                <a:gd name="T101" fmla="*/ 0 h 83"/>
                <a:gd name="T102" fmla="*/ 36 w 36"/>
                <a:gd name="T103" fmla="*/ 82 h 83"/>
                <a:gd name="T104" fmla="*/ 29 w 36"/>
                <a:gd name="T10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83">
                  <a:moveTo>
                    <a:pt x="29" y="82"/>
                  </a:moveTo>
                  <a:lnTo>
                    <a:pt x="29" y="68"/>
                  </a:lnTo>
                  <a:lnTo>
                    <a:pt x="25" y="75"/>
                  </a:lnTo>
                  <a:lnTo>
                    <a:pt x="21" y="79"/>
                  </a:lnTo>
                  <a:lnTo>
                    <a:pt x="18" y="82"/>
                  </a:lnTo>
                  <a:lnTo>
                    <a:pt x="14" y="83"/>
                  </a:lnTo>
                  <a:lnTo>
                    <a:pt x="12" y="83"/>
                  </a:lnTo>
                  <a:lnTo>
                    <a:pt x="11" y="82"/>
                  </a:lnTo>
                  <a:lnTo>
                    <a:pt x="9" y="82"/>
                  </a:lnTo>
                  <a:lnTo>
                    <a:pt x="7" y="82"/>
                  </a:lnTo>
                  <a:lnTo>
                    <a:pt x="6" y="80"/>
                  </a:lnTo>
                  <a:lnTo>
                    <a:pt x="4" y="79"/>
                  </a:lnTo>
                  <a:lnTo>
                    <a:pt x="3" y="76"/>
                  </a:lnTo>
                  <a:lnTo>
                    <a:pt x="2" y="75"/>
                  </a:lnTo>
                  <a:lnTo>
                    <a:pt x="1" y="72"/>
                  </a:lnTo>
                  <a:lnTo>
                    <a:pt x="1" y="69"/>
                  </a:lnTo>
                  <a:lnTo>
                    <a:pt x="0" y="66"/>
                  </a:lnTo>
                  <a:lnTo>
                    <a:pt x="0" y="64"/>
                  </a:lnTo>
                  <a:lnTo>
                    <a:pt x="0" y="61"/>
                  </a:lnTo>
                  <a:lnTo>
                    <a:pt x="0" y="58"/>
                  </a:lnTo>
                  <a:lnTo>
                    <a:pt x="0" y="55"/>
                  </a:lnTo>
                  <a:lnTo>
                    <a:pt x="0" y="51"/>
                  </a:lnTo>
                  <a:lnTo>
                    <a:pt x="0" y="0"/>
                  </a:lnTo>
                  <a:lnTo>
                    <a:pt x="7" y="0"/>
                  </a:lnTo>
                  <a:lnTo>
                    <a:pt x="7" y="44"/>
                  </a:lnTo>
                  <a:lnTo>
                    <a:pt x="7" y="50"/>
                  </a:lnTo>
                  <a:lnTo>
                    <a:pt x="7" y="52"/>
                  </a:lnTo>
                  <a:lnTo>
                    <a:pt x="7" y="57"/>
                  </a:lnTo>
                  <a:lnTo>
                    <a:pt x="7" y="58"/>
                  </a:lnTo>
                  <a:lnTo>
                    <a:pt x="7" y="61"/>
                  </a:lnTo>
                  <a:lnTo>
                    <a:pt x="8" y="62"/>
                  </a:lnTo>
                  <a:lnTo>
                    <a:pt x="9" y="65"/>
                  </a:lnTo>
                  <a:lnTo>
                    <a:pt x="10" y="66"/>
                  </a:lnTo>
                  <a:lnTo>
                    <a:pt x="11" y="68"/>
                  </a:lnTo>
                  <a:lnTo>
                    <a:pt x="13" y="68"/>
                  </a:lnTo>
                  <a:lnTo>
                    <a:pt x="14" y="69"/>
                  </a:lnTo>
                  <a:lnTo>
                    <a:pt x="15" y="69"/>
                  </a:lnTo>
                  <a:lnTo>
                    <a:pt x="17" y="69"/>
                  </a:lnTo>
                  <a:lnTo>
                    <a:pt x="19" y="68"/>
                  </a:lnTo>
                  <a:lnTo>
                    <a:pt x="20" y="68"/>
                  </a:lnTo>
                  <a:lnTo>
                    <a:pt x="22" y="66"/>
                  </a:lnTo>
                  <a:lnTo>
                    <a:pt x="23" y="65"/>
                  </a:lnTo>
                  <a:lnTo>
                    <a:pt x="24" y="62"/>
                  </a:lnTo>
                  <a:lnTo>
                    <a:pt x="25" y="61"/>
                  </a:lnTo>
                  <a:lnTo>
                    <a:pt x="26" y="58"/>
                  </a:lnTo>
                  <a:lnTo>
                    <a:pt x="27" y="55"/>
                  </a:lnTo>
                  <a:lnTo>
                    <a:pt x="27" y="51"/>
                  </a:lnTo>
                  <a:lnTo>
                    <a:pt x="29" y="47"/>
                  </a:lnTo>
                  <a:lnTo>
                    <a:pt x="29" y="43"/>
                  </a:lnTo>
                  <a:lnTo>
                    <a:pt x="29" y="0"/>
                  </a:lnTo>
                  <a:lnTo>
                    <a:pt x="36" y="0"/>
                  </a:lnTo>
                  <a:lnTo>
                    <a:pt x="36" y="82"/>
                  </a:lnTo>
                  <a:lnTo>
                    <a:pt x="29"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p:cNvSpPr>
            <p:nvPr/>
          </p:nvSpPr>
          <p:spPr bwMode="auto">
            <a:xfrm>
              <a:off x="5037" y="342"/>
              <a:ext cx="12" cy="41"/>
            </a:xfrm>
            <a:custGeom>
              <a:avLst/>
              <a:gdLst>
                <a:gd name="T0" fmla="*/ 0 w 23"/>
                <a:gd name="T1" fmla="*/ 84 h 84"/>
                <a:gd name="T2" fmla="*/ 0 w 23"/>
                <a:gd name="T3" fmla="*/ 2 h 84"/>
                <a:gd name="T4" fmla="*/ 7 w 23"/>
                <a:gd name="T5" fmla="*/ 2 h 84"/>
                <a:gd name="T6" fmla="*/ 7 w 23"/>
                <a:gd name="T7" fmla="*/ 14 h 84"/>
                <a:gd name="T8" fmla="*/ 8 w 23"/>
                <a:gd name="T9" fmla="*/ 10 h 84"/>
                <a:gd name="T10" fmla="*/ 9 w 23"/>
                <a:gd name="T11" fmla="*/ 7 h 84"/>
                <a:gd name="T12" fmla="*/ 10 w 23"/>
                <a:gd name="T13" fmla="*/ 4 h 84"/>
                <a:gd name="T14" fmla="*/ 10 w 23"/>
                <a:gd name="T15" fmla="*/ 3 h 84"/>
                <a:gd name="T16" fmla="*/ 11 w 23"/>
                <a:gd name="T17" fmla="*/ 2 h 84"/>
                <a:gd name="T18" fmla="*/ 13 w 23"/>
                <a:gd name="T19" fmla="*/ 2 h 84"/>
                <a:gd name="T20" fmla="*/ 14 w 23"/>
                <a:gd name="T21" fmla="*/ 0 h 84"/>
                <a:gd name="T22" fmla="*/ 15 w 23"/>
                <a:gd name="T23" fmla="*/ 0 h 84"/>
                <a:gd name="T24" fmla="*/ 17 w 23"/>
                <a:gd name="T25" fmla="*/ 0 h 84"/>
                <a:gd name="T26" fmla="*/ 19 w 23"/>
                <a:gd name="T27" fmla="*/ 2 h 84"/>
                <a:gd name="T28" fmla="*/ 21 w 23"/>
                <a:gd name="T29" fmla="*/ 3 h 84"/>
                <a:gd name="T30" fmla="*/ 23 w 23"/>
                <a:gd name="T31" fmla="*/ 4 h 84"/>
                <a:gd name="T32" fmla="*/ 20 w 23"/>
                <a:gd name="T33" fmla="*/ 17 h 84"/>
                <a:gd name="T34" fmla="*/ 19 w 23"/>
                <a:gd name="T35" fmla="*/ 15 h 84"/>
                <a:gd name="T36" fmla="*/ 18 w 23"/>
                <a:gd name="T37" fmla="*/ 15 h 84"/>
                <a:gd name="T38" fmla="*/ 16 w 23"/>
                <a:gd name="T39" fmla="*/ 14 h 84"/>
                <a:gd name="T40" fmla="*/ 15 w 23"/>
                <a:gd name="T41" fmla="*/ 14 h 84"/>
                <a:gd name="T42" fmla="*/ 14 w 23"/>
                <a:gd name="T43" fmla="*/ 14 h 84"/>
                <a:gd name="T44" fmla="*/ 13 w 23"/>
                <a:gd name="T45" fmla="*/ 15 h 84"/>
                <a:gd name="T46" fmla="*/ 12 w 23"/>
                <a:gd name="T47" fmla="*/ 15 h 84"/>
                <a:gd name="T48" fmla="*/ 11 w 23"/>
                <a:gd name="T49" fmla="*/ 17 h 84"/>
                <a:gd name="T50" fmla="*/ 10 w 23"/>
                <a:gd name="T51" fmla="*/ 18 h 84"/>
                <a:gd name="T52" fmla="*/ 9 w 23"/>
                <a:gd name="T53" fmla="*/ 21 h 84"/>
                <a:gd name="T54" fmla="*/ 8 w 23"/>
                <a:gd name="T55" fmla="*/ 22 h 84"/>
                <a:gd name="T56" fmla="*/ 8 w 23"/>
                <a:gd name="T57" fmla="*/ 25 h 84"/>
                <a:gd name="T58" fmla="*/ 8 w 23"/>
                <a:gd name="T59" fmla="*/ 29 h 84"/>
                <a:gd name="T60" fmla="*/ 8 w 23"/>
                <a:gd name="T61" fmla="*/ 34 h 84"/>
                <a:gd name="T62" fmla="*/ 7 w 23"/>
                <a:gd name="T63" fmla="*/ 38 h 84"/>
                <a:gd name="T64" fmla="*/ 7 w 23"/>
                <a:gd name="T65" fmla="*/ 42 h 84"/>
                <a:gd name="T66" fmla="*/ 7 w 23"/>
                <a:gd name="T67" fmla="*/ 84 h 84"/>
                <a:gd name="T68" fmla="*/ 0 w 23"/>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7" y="0"/>
                  </a:lnTo>
                  <a:lnTo>
                    <a:pt x="19" y="2"/>
                  </a:lnTo>
                  <a:lnTo>
                    <a:pt x="21" y="3"/>
                  </a:lnTo>
                  <a:lnTo>
                    <a:pt x="23" y="4"/>
                  </a:lnTo>
                  <a:lnTo>
                    <a:pt x="20" y="17"/>
                  </a:lnTo>
                  <a:lnTo>
                    <a:pt x="19" y="15"/>
                  </a:lnTo>
                  <a:lnTo>
                    <a:pt x="18"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17"/>
            <p:cNvSpPr>
              <a:spLocks noEditPoints="1"/>
            </p:cNvSpPr>
            <p:nvPr/>
          </p:nvSpPr>
          <p:spPr bwMode="auto">
            <a:xfrm>
              <a:off x="5050" y="342"/>
              <a:ext cx="20" cy="42"/>
            </a:xfrm>
            <a:custGeom>
              <a:avLst/>
              <a:gdLst>
                <a:gd name="T0" fmla="*/ 26 w 40"/>
                <a:gd name="T1" fmla="*/ 79 h 85"/>
                <a:gd name="T2" fmla="*/ 19 w 40"/>
                <a:gd name="T3" fmla="*/ 84 h 85"/>
                <a:gd name="T4" fmla="*/ 14 w 40"/>
                <a:gd name="T5" fmla="*/ 85 h 85"/>
                <a:gd name="T6" fmla="*/ 5 w 40"/>
                <a:gd name="T7" fmla="*/ 81 h 85"/>
                <a:gd name="T8" fmla="*/ 1 w 40"/>
                <a:gd name="T9" fmla="*/ 71 h 85"/>
                <a:gd name="T10" fmla="*/ 0 w 40"/>
                <a:gd name="T11" fmla="*/ 60 h 85"/>
                <a:gd name="T12" fmla="*/ 1 w 40"/>
                <a:gd name="T13" fmla="*/ 53 h 85"/>
                <a:gd name="T14" fmla="*/ 3 w 40"/>
                <a:gd name="T15" fmla="*/ 46 h 85"/>
                <a:gd name="T16" fmla="*/ 7 w 40"/>
                <a:gd name="T17" fmla="*/ 41 h 85"/>
                <a:gd name="T18" fmla="*/ 11 w 40"/>
                <a:gd name="T19" fmla="*/ 39 h 85"/>
                <a:gd name="T20" fmla="*/ 16 w 40"/>
                <a:gd name="T21" fmla="*/ 38 h 85"/>
                <a:gd name="T22" fmla="*/ 27 w 40"/>
                <a:gd name="T23" fmla="*/ 34 h 85"/>
                <a:gd name="T24" fmla="*/ 30 w 40"/>
                <a:gd name="T25" fmla="*/ 31 h 85"/>
                <a:gd name="T26" fmla="*/ 30 w 40"/>
                <a:gd name="T27" fmla="*/ 27 h 85"/>
                <a:gd name="T28" fmla="*/ 27 w 40"/>
                <a:gd name="T29" fmla="*/ 20 h 85"/>
                <a:gd name="T30" fmla="*/ 20 w 40"/>
                <a:gd name="T31" fmla="*/ 14 h 85"/>
                <a:gd name="T32" fmla="*/ 14 w 40"/>
                <a:gd name="T33" fmla="*/ 15 h 85"/>
                <a:gd name="T34" fmla="*/ 10 w 40"/>
                <a:gd name="T35" fmla="*/ 18 h 85"/>
                <a:gd name="T36" fmla="*/ 8 w 40"/>
                <a:gd name="T37" fmla="*/ 27 h 85"/>
                <a:gd name="T38" fmla="*/ 2 w 40"/>
                <a:gd name="T39" fmla="*/ 18 h 85"/>
                <a:gd name="T40" fmla="*/ 5 w 40"/>
                <a:gd name="T41" fmla="*/ 10 h 85"/>
                <a:gd name="T42" fmla="*/ 9 w 40"/>
                <a:gd name="T43" fmla="*/ 4 h 85"/>
                <a:gd name="T44" fmla="*/ 17 w 40"/>
                <a:gd name="T45" fmla="*/ 0 h 85"/>
                <a:gd name="T46" fmla="*/ 26 w 40"/>
                <a:gd name="T47" fmla="*/ 2 h 85"/>
                <a:gd name="T48" fmla="*/ 31 w 40"/>
                <a:gd name="T49" fmla="*/ 4 h 85"/>
                <a:gd name="T50" fmla="*/ 35 w 40"/>
                <a:gd name="T51" fmla="*/ 10 h 85"/>
                <a:gd name="T52" fmla="*/ 37 w 40"/>
                <a:gd name="T53" fmla="*/ 17 h 85"/>
                <a:gd name="T54" fmla="*/ 38 w 40"/>
                <a:gd name="T55" fmla="*/ 24 h 85"/>
                <a:gd name="T56" fmla="*/ 38 w 40"/>
                <a:gd name="T57" fmla="*/ 49 h 85"/>
                <a:gd name="T58" fmla="*/ 38 w 40"/>
                <a:gd name="T59" fmla="*/ 70 h 85"/>
                <a:gd name="T60" fmla="*/ 39 w 40"/>
                <a:gd name="T61" fmla="*/ 78 h 85"/>
                <a:gd name="T62" fmla="*/ 33 w 40"/>
                <a:gd name="T63" fmla="*/ 84 h 85"/>
                <a:gd name="T64" fmla="*/ 31 w 40"/>
                <a:gd name="T65" fmla="*/ 77 h 85"/>
                <a:gd name="T66" fmla="*/ 27 w 40"/>
                <a:gd name="T67" fmla="*/ 47 h 85"/>
                <a:gd name="T68" fmla="*/ 17 w 40"/>
                <a:gd name="T69" fmla="*/ 50 h 85"/>
                <a:gd name="T70" fmla="*/ 12 w 40"/>
                <a:gd name="T71" fmla="*/ 53 h 85"/>
                <a:gd name="T72" fmla="*/ 9 w 40"/>
                <a:gd name="T73" fmla="*/ 54 h 85"/>
                <a:gd name="T74" fmla="*/ 8 w 40"/>
                <a:gd name="T75" fmla="*/ 57 h 85"/>
                <a:gd name="T76" fmla="*/ 7 w 40"/>
                <a:gd name="T77" fmla="*/ 61 h 85"/>
                <a:gd name="T78" fmla="*/ 8 w 40"/>
                <a:gd name="T79" fmla="*/ 67 h 85"/>
                <a:gd name="T80" fmla="*/ 11 w 40"/>
                <a:gd name="T81" fmla="*/ 70 h 85"/>
                <a:gd name="T82" fmla="*/ 17 w 40"/>
                <a:gd name="T83" fmla="*/ 71 h 85"/>
                <a:gd name="T84" fmla="*/ 23 w 40"/>
                <a:gd name="T85" fmla="*/ 68 h 85"/>
                <a:gd name="T86" fmla="*/ 27 w 40"/>
                <a:gd name="T87" fmla="*/ 63 h 85"/>
                <a:gd name="T88" fmla="*/ 29 w 40"/>
                <a:gd name="T89" fmla="*/ 56 h 85"/>
                <a:gd name="T90" fmla="*/ 30 w 40"/>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31" y="74"/>
                  </a:moveTo>
                  <a:lnTo>
                    <a:pt x="28" y="77"/>
                  </a:lnTo>
                  <a:lnTo>
                    <a:pt x="26" y="79"/>
                  </a:lnTo>
                  <a:lnTo>
                    <a:pt x="24"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4" y="35"/>
                  </a:lnTo>
                  <a:lnTo>
                    <a:pt x="27" y="34"/>
                  </a:lnTo>
                  <a:lnTo>
                    <a:pt x="29" y="32"/>
                  </a:lnTo>
                  <a:lnTo>
                    <a:pt x="29" y="32"/>
                  </a:lnTo>
                  <a:lnTo>
                    <a:pt x="30" y="31"/>
                  </a:lnTo>
                  <a:lnTo>
                    <a:pt x="30" y="29"/>
                  </a:lnTo>
                  <a:lnTo>
                    <a:pt x="30" y="29"/>
                  </a:lnTo>
                  <a:lnTo>
                    <a:pt x="30" y="27"/>
                  </a:lnTo>
                  <a:lnTo>
                    <a:pt x="29" y="24"/>
                  </a:lnTo>
                  <a:lnTo>
                    <a:pt x="28" y="21"/>
                  </a:lnTo>
                  <a:lnTo>
                    <a:pt x="27" y="20"/>
                  </a:lnTo>
                  <a:lnTo>
                    <a:pt x="26" y="18"/>
                  </a:lnTo>
                  <a:lnTo>
                    <a:pt x="24"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3" y="0"/>
                  </a:lnTo>
                  <a:lnTo>
                    <a:pt x="26" y="2"/>
                  </a:lnTo>
                  <a:lnTo>
                    <a:pt x="28" y="2"/>
                  </a:lnTo>
                  <a:lnTo>
                    <a:pt x="30" y="3"/>
                  </a:lnTo>
                  <a:lnTo>
                    <a:pt x="31" y="4"/>
                  </a:lnTo>
                  <a:lnTo>
                    <a:pt x="33" y="6"/>
                  </a:lnTo>
                  <a:lnTo>
                    <a:pt x="34" y="9"/>
                  </a:lnTo>
                  <a:lnTo>
                    <a:pt x="35" y="10"/>
                  </a:lnTo>
                  <a:lnTo>
                    <a:pt x="35" y="13"/>
                  </a:lnTo>
                  <a:lnTo>
                    <a:pt x="36" y="14"/>
                  </a:lnTo>
                  <a:lnTo>
                    <a:pt x="37" y="17"/>
                  </a:lnTo>
                  <a:lnTo>
                    <a:pt x="37" y="20"/>
                  </a:lnTo>
                  <a:lnTo>
                    <a:pt x="37" y="21"/>
                  </a:lnTo>
                  <a:lnTo>
                    <a:pt x="38" y="24"/>
                  </a:lnTo>
                  <a:lnTo>
                    <a:pt x="38" y="28"/>
                  </a:lnTo>
                  <a:lnTo>
                    <a:pt x="38" y="32"/>
                  </a:lnTo>
                  <a:lnTo>
                    <a:pt x="38" y="49"/>
                  </a:lnTo>
                  <a:lnTo>
                    <a:pt x="38" y="57"/>
                  </a:lnTo>
                  <a:lnTo>
                    <a:pt x="38" y="64"/>
                  </a:lnTo>
                  <a:lnTo>
                    <a:pt x="38" y="70"/>
                  </a:lnTo>
                  <a:lnTo>
                    <a:pt x="38" y="72"/>
                  </a:lnTo>
                  <a:lnTo>
                    <a:pt x="38" y="75"/>
                  </a:lnTo>
                  <a:lnTo>
                    <a:pt x="39" y="78"/>
                  </a:lnTo>
                  <a:lnTo>
                    <a:pt x="39" y="81"/>
                  </a:lnTo>
                  <a:lnTo>
                    <a:pt x="40" y="84"/>
                  </a:lnTo>
                  <a:lnTo>
                    <a:pt x="33" y="84"/>
                  </a:lnTo>
                  <a:lnTo>
                    <a:pt x="32" y="81"/>
                  </a:lnTo>
                  <a:lnTo>
                    <a:pt x="31" y="78"/>
                  </a:lnTo>
                  <a:lnTo>
                    <a:pt x="31" y="77"/>
                  </a:lnTo>
                  <a:lnTo>
                    <a:pt x="31" y="74"/>
                  </a:lnTo>
                  <a:close/>
                  <a:moveTo>
                    <a:pt x="30" y="46"/>
                  </a:moveTo>
                  <a:lnTo>
                    <a:pt x="27" y="47"/>
                  </a:lnTo>
                  <a:lnTo>
                    <a:pt x="24"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3" y="68"/>
                  </a:lnTo>
                  <a:lnTo>
                    <a:pt x="24" y="67"/>
                  </a:lnTo>
                  <a:lnTo>
                    <a:pt x="26" y="66"/>
                  </a:lnTo>
                  <a:lnTo>
                    <a:pt x="27" y="63"/>
                  </a:lnTo>
                  <a:lnTo>
                    <a:pt x="28" y="61"/>
                  </a:lnTo>
                  <a:lnTo>
                    <a:pt x="28" y="59"/>
                  </a:lnTo>
                  <a:lnTo>
                    <a:pt x="29" y="56"/>
                  </a:lnTo>
                  <a:lnTo>
                    <a:pt x="29" y="53"/>
                  </a:lnTo>
                  <a:lnTo>
                    <a:pt x="29" y="50"/>
                  </a:lnTo>
                  <a:lnTo>
                    <a:pt x="30"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Rectangle 18"/>
            <p:cNvSpPr>
              <a:spLocks noChangeArrowheads="1"/>
            </p:cNvSpPr>
            <p:nvPr/>
          </p:nvSpPr>
          <p:spPr bwMode="auto">
            <a:xfrm>
              <a:off x="5075" y="327"/>
              <a:ext cx="4" cy="56"/>
            </a:xfrm>
            <a:prstGeom prst="rect">
              <a:avLst/>
            </a:prstGeom>
            <a:solidFill>
              <a:srgbClr val="009E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5097" y="327"/>
              <a:ext cx="26" cy="56"/>
            </a:xfrm>
            <a:custGeom>
              <a:avLst/>
              <a:gdLst>
                <a:gd name="T0" fmla="*/ 0 w 52"/>
                <a:gd name="T1" fmla="*/ 0 h 113"/>
                <a:gd name="T2" fmla="*/ 30 w 52"/>
                <a:gd name="T3" fmla="*/ 0 h 113"/>
                <a:gd name="T4" fmla="*/ 35 w 52"/>
                <a:gd name="T5" fmla="*/ 1 h 113"/>
                <a:gd name="T6" fmla="*/ 39 w 52"/>
                <a:gd name="T7" fmla="*/ 6 h 113"/>
                <a:gd name="T8" fmla="*/ 43 w 52"/>
                <a:gd name="T9" fmla="*/ 11 h 113"/>
                <a:gd name="T10" fmla="*/ 45 w 52"/>
                <a:gd name="T11" fmla="*/ 18 h 113"/>
                <a:gd name="T12" fmla="*/ 47 w 52"/>
                <a:gd name="T13" fmla="*/ 28 h 113"/>
                <a:gd name="T14" fmla="*/ 47 w 52"/>
                <a:gd name="T15" fmla="*/ 38 h 113"/>
                <a:gd name="T16" fmla="*/ 45 w 52"/>
                <a:gd name="T17" fmla="*/ 47 h 113"/>
                <a:gd name="T18" fmla="*/ 41 w 52"/>
                <a:gd name="T19" fmla="*/ 56 h 113"/>
                <a:gd name="T20" fmla="*/ 34 w 52"/>
                <a:gd name="T21" fmla="*/ 60 h 113"/>
                <a:gd name="T22" fmla="*/ 31 w 52"/>
                <a:gd name="T23" fmla="*/ 63 h 113"/>
                <a:gd name="T24" fmla="*/ 34 w 52"/>
                <a:gd name="T25" fmla="*/ 67 h 113"/>
                <a:gd name="T26" fmla="*/ 37 w 52"/>
                <a:gd name="T27" fmla="*/ 71 h 113"/>
                <a:gd name="T28" fmla="*/ 40 w 52"/>
                <a:gd name="T29" fmla="*/ 78 h 113"/>
                <a:gd name="T30" fmla="*/ 52 w 52"/>
                <a:gd name="T31" fmla="*/ 113 h 113"/>
                <a:gd name="T32" fmla="*/ 34 w 52"/>
                <a:gd name="T33" fmla="*/ 90 h 113"/>
                <a:gd name="T34" fmla="*/ 31 w 52"/>
                <a:gd name="T35" fmla="*/ 81 h 113"/>
                <a:gd name="T36" fmla="*/ 29 w 52"/>
                <a:gd name="T37" fmla="*/ 74 h 113"/>
                <a:gd name="T38" fmla="*/ 27 w 52"/>
                <a:gd name="T39" fmla="*/ 70 h 113"/>
                <a:gd name="T40" fmla="*/ 25 w 52"/>
                <a:gd name="T41" fmla="*/ 67 h 113"/>
                <a:gd name="T42" fmla="*/ 23 w 52"/>
                <a:gd name="T43" fmla="*/ 65 h 113"/>
                <a:gd name="T44" fmla="*/ 21 w 52"/>
                <a:gd name="T45" fmla="*/ 64 h 113"/>
                <a:gd name="T46" fmla="*/ 19 w 52"/>
                <a:gd name="T47" fmla="*/ 63 h 113"/>
                <a:gd name="T48" fmla="*/ 17 w 52"/>
                <a:gd name="T49" fmla="*/ 63 h 113"/>
                <a:gd name="T50" fmla="*/ 8 w 52"/>
                <a:gd name="T51" fmla="*/ 113 h 113"/>
                <a:gd name="T52" fmla="*/ 8 w 52"/>
                <a:gd name="T53" fmla="*/ 49 h 113"/>
                <a:gd name="T54" fmla="*/ 26 w 52"/>
                <a:gd name="T55" fmla="*/ 49 h 113"/>
                <a:gd name="T56" fmla="*/ 31 w 52"/>
                <a:gd name="T57" fmla="*/ 47 h 113"/>
                <a:gd name="T58" fmla="*/ 33 w 52"/>
                <a:gd name="T59" fmla="*/ 47 h 113"/>
                <a:gd name="T60" fmla="*/ 36 w 52"/>
                <a:gd name="T61" fmla="*/ 43 h 113"/>
                <a:gd name="T62" fmla="*/ 38 w 52"/>
                <a:gd name="T63" fmla="*/ 39 h 113"/>
                <a:gd name="T64" fmla="*/ 39 w 52"/>
                <a:gd name="T65" fmla="*/ 35 h 113"/>
                <a:gd name="T66" fmla="*/ 39 w 52"/>
                <a:gd name="T67" fmla="*/ 28 h 113"/>
                <a:gd name="T68" fmla="*/ 37 w 52"/>
                <a:gd name="T69" fmla="*/ 22 h 113"/>
                <a:gd name="T70" fmla="*/ 34 w 52"/>
                <a:gd name="T71" fmla="*/ 18 h 113"/>
                <a:gd name="T72" fmla="*/ 29 w 52"/>
                <a:gd name="T73" fmla="*/ 14 h 113"/>
                <a:gd name="T74" fmla="*/ 8 w 52"/>
                <a:gd name="T75" fmla="*/ 1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113">
                  <a:moveTo>
                    <a:pt x="0" y="113"/>
                  </a:moveTo>
                  <a:lnTo>
                    <a:pt x="0" y="0"/>
                  </a:lnTo>
                  <a:lnTo>
                    <a:pt x="26" y="0"/>
                  </a:lnTo>
                  <a:lnTo>
                    <a:pt x="30" y="0"/>
                  </a:lnTo>
                  <a:lnTo>
                    <a:pt x="33" y="1"/>
                  </a:lnTo>
                  <a:lnTo>
                    <a:pt x="35" y="1"/>
                  </a:lnTo>
                  <a:lnTo>
                    <a:pt x="37" y="3"/>
                  </a:lnTo>
                  <a:lnTo>
                    <a:pt x="39" y="6"/>
                  </a:lnTo>
                  <a:lnTo>
                    <a:pt x="41" y="8"/>
                  </a:lnTo>
                  <a:lnTo>
                    <a:pt x="43" y="11"/>
                  </a:lnTo>
                  <a:lnTo>
                    <a:pt x="44" y="14"/>
                  </a:lnTo>
                  <a:lnTo>
                    <a:pt x="45" y="18"/>
                  </a:lnTo>
                  <a:lnTo>
                    <a:pt x="46" y="22"/>
                  </a:lnTo>
                  <a:lnTo>
                    <a:pt x="47" y="28"/>
                  </a:lnTo>
                  <a:lnTo>
                    <a:pt x="47" y="32"/>
                  </a:lnTo>
                  <a:lnTo>
                    <a:pt x="47" y="38"/>
                  </a:lnTo>
                  <a:lnTo>
                    <a:pt x="46" y="42"/>
                  </a:lnTo>
                  <a:lnTo>
                    <a:pt x="45" y="47"/>
                  </a:lnTo>
                  <a:lnTo>
                    <a:pt x="44" y="51"/>
                  </a:lnTo>
                  <a:lnTo>
                    <a:pt x="41" y="56"/>
                  </a:lnTo>
                  <a:lnTo>
                    <a:pt x="38" y="58"/>
                  </a:lnTo>
                  <a:lnTo>
                    <a:pt x="34" y="60"/>
                  </a:lnTo>
                  <a:lnTo>
                    <a:pt x="30" y="61"/>
                  </a:lnTo>
                  <a:lnTo>
                    <a:pt x="31" y="63"/>
                  </a:lnTo>
                  <a:lnTo>
                    <a:pt x="33" y="65"/>
                  </a:lnTo>
                  <a:lnTo>
                    <a:pt x="34" y="67"/>
                  </a:lnTo>
                  <a:lnTo>
                    <a:pt x="35" y="68"/>
                  </a:lnTo>
                  <a:lnTo>
                    <a:pt x="37" y="71"/>
                  </a:lnTo>
                  <a:lnTo>
                    <a:pt x="38" y="74"/>
                  </a:lnTo>
                  <a:lnTo>
                    <a:pt x="40" y="78"/>
                  </a:lnTo>
                  <a:lnTo>
                    <a:pt x="41" y="82"/>
                  </a:lnTo>
                  <a:lnTo>
                    <a:pt x="52" y="113"/>
                  </a:lnTo>
                  <a:lnTo>
                    <a:pt x="42" y="113"/>
                  </a:lnTo>
                  <a:lnTo>
                    <a:pt x="34" y="90"/>
                  </a:lnTo>
                  <a:lnTo>
                    <a:pt x="33" y="85"/>
                  </a:lnTo>
                  <a:lnTo>
                    <a:pt x="31" y="81"/>
                  </a:lnTo>
                  <a:lnTo>
                    <a:pt x="30" y="76"/>
                  </a:lnTo>
                  <a:lnTo>
                    <a:pt x="29" y="74"/>
                  </a:lnTo>
                  <a:lnTo>
                    <a:pt x="28" y="71"/>
                  </a:lnTo>
                  <a:lnTo>
                    <a:pt x="27" y="70"/>
                  </a:lnTo>
                  <a:lnTo>
                    <a:pt x="26" y="67"/>
                  </a:lnTo>
                  <a:lnTo>
                    <a:pt x="25" y="67"/>
                  </a:lnTo>
                  <a:lnTo>
                    <a:pt x="24" y="65"/>
                  </a:lnTo>
                  <a:lnTo>
                    <a:pt x="23" y="65"/>
                  </a:lnTo>
                  <a:lnTo>
                    <a:pt x="22" y="64"/>
                  </a:lnTo>
                  <a:lnTo>
                    <a:pt x="21" y="64"/>
                  </a:lnTo>
                  <a:lnTo>
                    <a:pt x="21" y="64"/>
                  </a:lnTo>
                  <a:lnTo>
                    <a:pt x="19" y="63"/>
                  </a:lnTo>
                  <a:lnTo>
                    <a:pt x="18" y="63"/>
                  </a:lnTo>
                  <a:lnTo>
                    <a:pt x="17" y="63"/>
                  </a:lnTo>
                  <a:lnTo>
                    <a:pt x="8" y="63"/>
                  </a:lnTo>
                  <a:lnTo>
                    <a:pt x="8" y="113"/>
                  </a:lnTo>
                  <a:lnTo>
                    <a:pt x="0" y="113"/>
                  </a:lnTo>
                  <a:close/>
                  <a:moveTo>
                    <a:pt x="8" y="49"/>
                  </a:moveTo>
                  <a:lnTo>
                    <a:pt x="24" y="49"/>
                  </a:lnTo>
                  <a:lnTo>
                    <a:pt x="26" y="49"/>
                  </a:lnTo>
                  <a:lnTo>
                    <a:pt x="29" y="47"/>
                  </a:lnTo>
                  <a:lnTo>
                    <a:pt x="31" y="47"/>
                  </a:lnTo>
                  <a:lnTo>
                    <a:pt x="32" y="47"/>
                  </a:lnTo>
                  <a:lnTo>
                    <a:pt x="33" y="47"/>
                  </a:lnTo>
                  <a:lnTo>
                    <a:pt x="35" y="46"/>
                  </a:lnTo>
                  <a:lnTo>
                    <a:pt x="36" y="43"/>
                  </a:lnTo>
                  <a:lnTo>
                    <a:pt x="37" y="42"/>
                  </a:lnTo>
                  <a:lnTo>
                    <a:pt x="38" y="39"/>
                  </a:lnTo>
                  <a:lnTo>
                    <a:pt x="38" y="36"/>
                  </a:lnTo>
                  <a:lnTo>
                    <a:pt x="39" y="35"/>
                  </a:lnTo>
                  <a:lnTo>
                    <a:pt x="39" y="32"/>
                  </a:lnTo>
                  <a:lnTo>
                    <a:pt x="39" y="28"/>
                  </a:lnTo>
                  <a:lnTo>
                    <a:pt x="38" y="25"/>
                  </a:lnTo>
                  <a:lnTo>
                    <a:pt x="37" y="22"/>
                  </a:lnTo>
                  <a:lnTo>
                    <a:pt x="36" y="19"/>
                  </a:lnTo>
                  <a:lnTo>
                    <a:pt x="34" y="18"/>
                  </a:lnTo>
                  <a:lnTo>
                    <a:pt x="32" y="15"/>
                  </a:lnTo>
                  <a:lnTo>
                    <a:pt x="29" y="14"/>
                  </a:lnTo>
                  <a:lnTo>
                    <a:pt x="27" y="14"/>
                  </a:lnTo>
                  <a:lnTo>
                    <a:pt x="8" y="14"/>
                  </a:lnTo>
                  <a:lnTo>
                    <a:pt x="8" y="4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noEditPoints="1"/>
            </p:cNvSpPr>
            <p:nvPr/>
          </p:nvSpPr>
          <p:spPr bwMode="auto">
            <a:xfrm>
              <a:off x="5125"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3 w 42"/>
                <a:gd name="T11" fmla="*/ 82 h 85"/>
                <a:gd name="T12" fmla="*/ 7 w 42"/>
                <a:gd name="T13" fmla="*/ 75 h 85"/>
                <a:gd name="T14" fmla="*/ 2 w 42"/>
                <a:gd name="T15" fmla="*/ 61 h 85"/>
                <a:gd name="T16" fmla="*/ 0 w 42"/>
                <a:gd name="T17" fmla="*/ 43 h 85"/>
                <a:gd name="T18" fmla="*/ 1 w 42"/>
                <a:gd name="T19" fmla="*/ 25 h 85"/>
                <a:gd name="T20" fmla="*/ 6 w 42"/>
                <a:gd name="T21" fmla="*/ 13 h 85"/>
                <a:gd name="T22" fmla="*/ 13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9 w 42"/>
                <a:gd name="T39" fmla="*/ 52 h 85"/>
                <a:gd name="T40" fmla="*/ 11 w 42"/>
                <a:gd name="T41" fmla="*/ 61 h 85"/>
                <a:gd name="T42" fmla="*/ 14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6 w 42"/>
                <a:gd name="T67" fmla="*/ 15 h 85"/>
                <a:gd name="T68" fmla="*/ 12 w 42"/>
                <a:gd name="T69" fmla="*/ 20 h 85"/>
                <a:gd name="T70" fmla="*/ 10 w 42"/>
                <a:gd name="T71" fmla="*/ 25 h 85"/>
                <a:gd name="T72" fmla="*/ 9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3" y="82"/>
                  </a:lnTo>
                  <a:lnTo>
                    <a:pt x="10" y="79"/>
                  </a:lnTo>
                  <a:lnTo>
                    <a:pt x="7" y="75"/>
                  </a:lnTo>
                  <a:lnTo>
                    <a:pt x="3" y="70"/>
                  </a:lnTo>
                  <a:lnTo>
                    <a:pt x="2" y="61"/>
                  </a:lnTo>
                  <a:lnTo>
                    <a:pt x="0" y="53"/>
                  </a:lnTo>
                  <a:lnTo>
                    <a:pt x="0" y="43"/>
                  </a:lnTo>
                  <a:lnTo>
                    <a:pt x="0" y="34"/>
                  </a:lnTo>
                  <a:lnTo>
                    <a:pt x="1" y="25"/>
                  </a:lnTo>
                  <a:lnTo>
                    <a:pt x="3" y="18"/>
                  </a:lnTo>
                  <a:lnTo>
                    <a:pt x="6" y="13"/>
                  </a:lnTo>
                  <a:lnTo>
                    <a:pt x="9" y="7"/>
                  </a:lnTo>
                  <a:lnTo>
                    <a:pt x="13"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9" y="46"/>
                  </a:lnTo>
                  <a:lnTo>
                    <a:pt x="9" y="52"/>
                  </a:lnTo>
                  <a:lnTo>
                    <a:pt x="10" y="57"/>
                  </a:lnTo>
                  <a:lnTo>
                    <a:pt x="11" y="61"/>
                  </a:lnTo>
                  <a:lnTo>
                    <a:pt x="12" y="64"/>
                  </a:lnTo>
                  <a:lnTo>
                    <a:pt x="14" y="67"/>
                  </a:lnTo>
                  <a:lnTo>
                    <a:pt x="16"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9" y="32"/>
                  </a:moveTo>
                  <a:lnTo>
                    <a:pt x="34" y="32"/>
                  </a:lnTo>
                  <a:lnTo>
                    <a:pt x="34" y="29"/>
                  </a:lnTo>
                  <a:lnTo>
                    <a:pt x="33" y="27"/>
                  </a:lnTo>
                  <a:lnTo>
                    <a:pt x="32" y="24"/>
                  </a:lnTo>
                  <a:lnTo>
                    <a:pt x="31" y="21"/>
                  </a:lnTo>
                  <a:lnTo>
                    <a:pt x="29" y="18"/>
                  </a:lnTo>
                  <a:lnTo>
                    <a:pt x="26" y="15"/>
                  </a:lnTo>
                  <a:lnTo>
                    <a:pt x="24" y="14"/>
                  </a:lnTo>
                  <a:lnTo>
                    <a:pt x="21" y="14"/>
                  </a:lnTo>
                  <a:lnTo>
                    <a:pt x="19" y="14"/>
                  </a:lnTo>
                  <a:lnTo>
                    <a:pt x="16" y="15"/>
                  </a:lnTo>
                  <a:lnTo>
                    <a:pt x="14" y="18"/>
                  </a:lnTo>
                  <a:lnTo>
                    <a:pt x="12" y="20"/>
                  </a:lnTo>
                  <a:lnTo>
                    <a:pt x="11" y="22"/>
                  </a:lnTo>
                  <a:lnTo>
                    <a:pt x="10" y="25"/>
                  </a:lnTo>
                  <a:lnTo>
                    <a:pt x="9" y="29"/>
                  </a:lnTo>
                  <a:lnTo>
                    <a:pt x="9"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21"/>
            <p:cNvSpPr>
              <a:spLocks/>
            </p:cNvSpPr>
            <p:nvPr/>
          </p:nvSpPr>
          <p:spPr bwMode="auto">
            <a:xfrm>
              <a:off x="5149" y="342"/>
              <a:ext cx="18" cy="42"/>
            </a:xfrm>
            <a:custGeom>
              <a:avLst/>
              <a:gdLst>
                <a:gd name="T0" fmla="*/ 8 w 37"/>
                <a:gd name="T1" fmla="*/ 57 h 85"/>
                <a:gd name="T2" fmla="*/ 9 w 37"/>
                <a:gd name="T3" fmla="*/ 63 h 85"/>
                <a:gd name="T4" fmla="*/ 10 w 37"/>
                <a:gd name="T5" fmla="*/ 67 h 85"/>
                <a:gd name="T6" fmla="*/ 14 w 37"/>
                <a:gd name="T7" fmla="*/ 70 h 85"/>
                <a:gd name="T8" fmla="*/ 18 w 37"/>
                <a:gd name="T9" fmla="*/ 71 h 85"/>
                <a:gd name="T10" fmla="*/ 23 w 37"/>
                <a:gd name="T11" fmla="*/ 70 h 85"/>
                <a:gd name="T12" fmla="*/ 27 w 37"/>
                <a:gd name="T13" fmla="*/ 68 h 85"/>
                <a:gd name="T14" fmla="*/ 29 w 37"/>
                <a:gd name="T15" fmla="*/ 66 h 85"/>
                <a:gd name="T16" fmla="*/ 30 w 37"/>
                <a:gd name="T17" fmla="*/ 61 h 85"/>
                <a:gd name="T18" fmla="*/ 29 w 37"/>
                <a:gd name="T19" fmla="*/ 57 h 85"/>
                <a:gd name="T20" fmla="*/ 27 w 37"/>
                <a:gd name="T21" fmla="*/ 54 h 85"/>
                <a:gd name="T22" fmla="*/ 23 w 37"/>
                <a:gd name="T23" fmla="*/ 53 h 85"/>
                <a:gd name="T24" fmla="*/ 18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3 w 37"/>
                <a:gd name="T51" fmla="*/ 2 h 85"/>
                <a:gd name="T52" fmla="*/ 16 w 37"/>
                <a:gd name="T53" fmla="*/ 0 h 85"/>
                <a:gd name="T54" fmla="*/ 21 w 37"/>
                <a:gd name="T55" fmla="*/ 2 h 85"/>
                <a:gd name="T56" fmla="*/ 26 w 37"/>
                <a:gd name="T57" fmla="*/ 3 h 85"/>
                <a:gd name="T58" fmla="*/ 30 w 37"/>
                <a:gd name="T59" fmla="*/ 7 h 85"/>
                <a:gd name="T60" fmla="*/ 32 w 37"/>
                <a:gd name="T61" fmla="*/ 11 h 85"/>
                <a:gd name="T62" fmla="*/ 34 w 37"/>
                <a:gd name="T63" fmla="*/ 17 h 85"/>
                <a:gd name="T64" fmla="*/ 35 w 37"/>
                <a:gd name="T65" fmla="*/ 24 h 85"/>
                <a:gd name="T66" fmla="*/ 28 w 37"/>
                <a:gd name="T67" fmla="*/ 24 h 85"/>
                <a:gd name="T68" fmla="*/ 26 w 37"/>
                <a:gd name="T69" fmla="*/ 20 h 85"/>
                <a:gd name="T70" fmla="*/ 22 w 37"/>
                <a:gd name="T71" fmla="*/ 17 h 85"/>
                <a:gd name="T72" fmla="*/ 19 w 37"/>
                <a:gd name="T73" fmla="*/ 14 h 85"/>
                <a:gd name="T74" fmla="*/ 15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6 w 37"/>
                <a:gd name="T93" fmla="*/ 32 h 85"/>
                <a:gd name="T94" fmla="*/ 21 w 37"/>
                <a:gd name="T95" fmla="*/ 35 h 85"/>
                <a:gd name="T96" fmla="*/ 28 w 37"/>
                <a:gd name="T97" fmla="*/ 39 h 85"/>
                <a:gd name="T98" fmla="*/ 31 w 37"/>
                <a:gd name="T99" fmla="*/ 41 h 85"/>
                <a:gd name="T100" fmla="*/ 34 w 37"/>
                <a:gd name="T101" fmla="*/ 45 h 85"/>
                <a:gd name="T102" fmla="*/ 36 w 37"/>
                <a:gd name="T103" fmla="*/ 49 h 85"/>
                <a:gd name="T104" fmla="*/ 37 w 37"/>
                <a:gd name="T105" fmla="*/ 56 h 85"/>
                <a:gd name="T106" fmla="*/ 37 w 37"/>
                <a:gd name="T107" fmla="*/ 63 h 85"/>
                <a:gd name="T108" fmla="*/ 36 w 37"/>
                <a:gd name="T109" fmla="*/ 70 h 85"/>
                <a:gd name="T110" fmla="*/ 34 w 37"/>
                <a:gd name="T111" fmla="*/ 75 h 85"/>
                <a:gd name="T112" fmla="*/ 31 w 37"/>
                <a:gd name="T113" fmla="*/ 81 h 85"/>
                <a:gd name="T114" fmla="*/ 27 w 37"/>
                <a:gd name="T115" fmla="*/ 84 h 85"/>
                <a:gd name="T116" fmla="*/ 21 w 37"/>
                <a:gd name="T117" fmla="*/ 85 h 85"/>
                <a:gd name="T118" fmla="*/ 14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4" y="70"/>
                  </a:lnTo>
                  <a:lnTo>
                    <a:pt x="16" y="71"/>
                  </a:lnTo>
                  <a:lnTo>
                    <a:pt x="18" y="71"/>
                  </a:lnTo>
                  <a:lnTo>
                    <a:pt x="21" y="71"/>
                  </a:lnTo>
                  <a:lnTo>
                    <a:pt x="23" y="70"/>
                  </a:lnTo>
                  <a:lnTo>
                    <a:pt x="26" y="70"/>
                  </a:lnTo>
                  <a:lnTo>
                    <a:pt x="27" y="68"/>
                  </a:lnTo>
                  <a:lnTo>
                    <a:pt x="28" y="67"/>
                  </a:lnTo>
                  <a:lnTo>
                    <a:pt x="29" y="66"/>
                  </a:lnTo>
                  <a:lnTo>
                    <a:pt x="30" y="63"/>
                  </a:lnTo>
                  <a:lnTo>
                    <a:pt x="30" y="61"/>
                  </a:lnTo>
                  <a:lnTo>
                    <a:pt x="30" y="60"/>
                  </a:lnTo>
                  <a:lnTo>
                    <a:pt x="29" y="57"/>
                  </a:lnTo>
                  <a:lnTo>
                    <a:pt x="28" y="56"/>
                  </a:lnTo>
                  <a:lnTo>
                    <a:pt x="27" y="54"/>
                  </a:lnTo>
                  <a:lnTo>
                    <a:pt x="26" y="54"/>
                  </a:lnTo>
                  <a:lnTo>
                    <a:pt x="23" y="53"/>
                  </a:lnTo>
                  <a:lnTo>
                    <a:pt x="21" y="52"/>
                  </a:lnTo>
                  <a:lnTo>
                    <a:pt x="18" y="50"/>
                  </a:lnTo>
                  <a:lnTo>
                    <a:pt x="14"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3" y="2"/>
                  </a:lnTo>
                  <a:lnTo>
                    <a:pt x="15" y="0"/>
                  </a:lnTo>
                  <a:lnTo>
                    <a:pt x="16" y="0"/>
                  </a:lnTo>
                  <a:lnTo>
                    <a:pt x="18" y="0"/>
                  </a:lnTo>
                  <a:lnTo>
                    <a:pt x="21" y="2"/>
                  </a:lnTo>
                  <a:lnTo>
                    <a:pt x="23" y="2"/>
                  </a:lnTo>
                  <a:lnTo>
                    <a:pt x="26" y="3"/>
                  </a:lnTo>
                  <a:lnTo>
                    <a:pt x="28" y="4"/>
                  </a:lnTo>
                  <a:lnTo>
                    <a:pt x="30" y="7"/>
                  </a:lnTo>
                  <a:lnTo>
                    <a:pt x="31" y="9"/>
                  </a:lnTo>
                  <a:lnTo>
                    <a:pt x="32" y="11"/>
                  </a:lnTo>
                  <a:lnTo>
                    <a:pt x="33" y="14"/>
                  </a:lnTo>
                  <a:lnTo>
                    <a:pt x="34" y="17"/>
                  </a:lnTo>
                  <a:lnTo>
                    <a:pt x="35" y="21"/>
                  </a:lnTo>
                  <a:lnTo>
                    <a:pt x="35" y="24"/>
                  </a:lnTo>
                  <a:lnTo>
                    <a:pt x="28" y="25"/>
                  </a:lnTo>
                  <a:lnTo>
                    <a:pt x="28" y="24"/>
                  </a:lnTo>
                  <a:lnTo>
                    <a:pt x="27" y="21"/>
                  </a:lnTo>
                  <a:lnTo>
                    <a:pt x="26" y="20"/>
                  </a:lnTo>
                  <a:lnTo>
                    <a:pt x="25" y="18"/>
                  </a:lnTo>
                  <a:lnTo>
                    <a:pt x="22" y="17"/>
                  </a:lnTo>
                  <a:lnTo>
                    <a:pt x="21" y="15"/>
                  </a:lnTo>
                  <a:lnTo>
                    <a:pt x="19" y="14"/>
                  </a:lnTo>
                  <a:lnTo>
                    <a:pt x="17" y="14"/>
                  </a:lnTo>
                  <a:lnTo>
                    <a:pt x="15" y="14"/>
                  </a:lnTo>
                  <a:lnTo>
                    <a:pt x="13"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4" y="32"/>
                  </a:lnTo>
                  <a:lnTo>
                    <a:pt x="16" y="32"/>
                  </a:lnTo>
                  <a:lnTo>
                    <a:pt x="18" y="34"/>
                  </a:lnTo>
                  <a:lnTo>
                    <a:pt x="21" y="35"/>
                  </a:lnTo>
                  <a:lnTo>
                    <a:pt x="25" y="38"/>
                  </a:lnTo>
                  <a:lnTo>
                    <a:pt x="28" y="39"/>
                  </a:lnTo>
                  <a:lnTo>
                    <a:pt x="29" y="39"/>
                  </a:lnTo>
                  <a:lnTo>
                    <a:pt x="31" y="41"/>
                  </a:lnTo>
                  <a:lnTo>
                    <a:pt x="33" y="42"/>
                  </a:lnTo>
                  <a:lnTo>
                    <a:pt x="34" y="45"/>
                  </a:lnTo>
                  <a:lnTo>
                    <a:pt x="35" y="46"/>
                  </a:lnTo>
                  <a:lnTo>
                    <a:pt x="36" y="49"/>
                  </a:lnTo>
                  <a:lnTo>
                    <a:pt x="36" y="52"/>
                  </a:lnTo>
                  <a:lnTo>
                    <a:pt x="37" y="56"/>
                  </a:lnTo>
                  <a:lnTo>
                    <a:pt x="37" y="60"/>
                  </a:lnTo>
                  <a:lnTo>
                    <a:pt x="37" y="63"/>
                  </a:lnTo>
                  <a:lnTo>
                    <a:pt x="36" y="67"/>
                  </a:lnTo>
                  <a:lnTo>
                    <a:pt x="36" y="70"/>
                  </a:lnTo>
                  <a:lnTo>
                    <a:pt x="35" y="72"/>
                  </a:lnTo>
                  <a:lnTo>
                    <a:pt x="34" y="75"/>
                  </a:lnTo>
                  <a:lnTo>
                    <a:pt x="33" y="78"/>
                  </a:lnTo>
                  <a:lnTo>
                    <a:pt x="31" y="81"/>
                  </a:lnTo>
                  <a:lnTo>
                    <a:pt x="29" y="82"/>
                  </a:lnTo>
                  <a:lnTo>
                    <a:pt x="27" y="84"/>
                  </a:lnTo>
                  <a:lnTo>
                    <a:pt x="23" y="84"/>
                  </a:lnTo>
                  <a:lnTo>
                    <a:pt x="21" y="85"/>
                  </a:lnTo>
                  <a:lnTo>
                    <a:pt x="18" y="85"/>
                  </a:lnTo>
                  <a:lnTo>
                    <a:pt x="14"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22"/>
            <p:cNvSpPr>
              <a:spLocks noEditPoints="1"/>
            </p:cNvSpPr>
            <p:nvPr/>
          </p:nvSpPr>
          <p:spPr bwMode="auto">
            <a:xfrm>
              <a:off x="5171" y="342"/>
              <a:ext cx="20" cy="42"/>
            </a:xfrm>
            <a:custGeom>
              <a:avLst/>
              <a:gdLst>
                <a:gd name="T0" fmla="*/ 0 w 39"/>
                <a:gd name="T1" fmla="*/ 34 h 85"/>
                <a:gd name="T2" fmla="*/ 3 w 39"/>
                <a:gd name="T3" fmla="*/ 15 h 85"/>
                <a:gd name="T4" fmla="*/ 9 w 39"/>
                <a:gd name="T5" fmla="*/ 6 h 85"/>
                <a:gd name="T6" fmla="*/ 16 w 39"/>
                <a:gd name="T7" fmla="*/ 2 h 85"/>
                <a:gd name="T8" fmla="*/ 23 w 39"/>
                <a:gd name="T9" fmla="*/ 2 h 85"/>
                <a:gd name="T10" fmla="*/ 30 w 39"/>
                <a:gd name="T11" fmla="*/ 7 h 85"/>
                <a:gd name="T12" fmla="*/ 36 w 39"/>
                <a:gd name="T13" fmla="*/ 17 h 85"/>
                <a:gd name="T14" fmla="*/ 39 w 39"/>
                <a:gd name="T15" fmla="*/ 32 h 85"/>
                <a:gd name="T16" fmla="*/ 39 w 39"/>
                <a:gd name="T17" fmla="*/ 49 h 85"/>
                <a:gd name="T18" fmla="*/ 38 w 39"/>
                <a:gd name="T19" fmla="*/ 61 h 85"/>
                <a:gd name="T20" fmla="*/ 35 w 39"/>
                <a:gd name="T21" fmla="*/ 70 h 85"/>
                <a:gd name="T22" fmla="*/ 32 w 39"/>
                <a:gd name="T23" fmla="*/ 77 h 85"/>
                <a:gd name="T24" fmla="*/ 27 w 39"/>
                <a:gd name="T25" fmla="*/ 81 h 85"/>
                <a:gd name="T26" fmla="*/ 21 w 39"/>
                <a:gd name="T27" fmla="*/ 85 h 85"/>
                <a:gd name="T28" fmla="*/ 15 w 39"/>
                <a:gd name="T29" fmla="*/ 84 h 85"/>
                <a:gd name="T30" fmla="*/ 8 w 39"/>
                <a:gd name="T31" fmla="*/ 79 h 85"/>
                <a:gd name="T32" fmla="*/ 3 w 39"/>
                <a:gd name="T33" fmla="*/ 70 h 85"/>
                <a:gd name="T34" fmla="*/ 0 w 39"/>
                <a:gd name="T35" fmla="*/ 53 h 85"/>
                <a:gd name="T36" fmla="*/ 7 w 39"/>
                <a:gd name="T37" fmla="*/ 42 h 85"/>
                <a:gd name="T38" fmla="*/ 8 w 39"/>
                <a:gd name="T39" fmla="*/ 54 h 85"/>
                <a:gd name="T40" fmla="*/ 10 w 39"/>
                <a:gd name="T41" fmla="*/ 64 h 85"/>
                <a:gd name="T42" fmla="*/ 14 w 39"/>
                <a:gd name="T43" fmla="*/ 70 h 85"/>
                <a:gd name="T44" fmla="*/ 19 w 39"/>
                <a:gd name="T45" fmla="*/ 71 h 85"/>
                <a:gd name="T46" fmla="*/ 24 w 39"/>
                <a:gd name="T47" fmla="*/ 70 h 85"/>
                <a:gd name="T48" fmla="*/ 28 w 39"/>
                <a:gd name="T49" fmla="*/ 64 h 85"/>
                <a:gd name="T50" fmla="*/ 31 w 39"/>
                <a:gd name="T51" fmla="*/ 56 h 85"/>
                <a:gd name="T52" fmla="*/ 32 w 39"/>
                <a:gd name="T53" fmla="*/ 43 h 85"/>
                <a:gd name="T54" fmla="*/ 31 w 39"/>
                <a:gd name="T55" fmla="*/ 31 h 85"/>
                <a:gd name="T56" fmla="*/ 28 w 39"/>
                <a:gd name="T57" fmla="*/ 22 h 85"/>
                <a:gd name="T58" fmla="*/ 24 w 39"/>
                <a:gd name="T59" fmla="*/ 15 h 85"/>
                <a:gd name="T60" fmla="*/ 19 w 39"/>
                <a:gd name="T61" fmla="*/ 14 h 85"/>
                <a:gd name="T62" fmla="*/ 14 w 39"/>
                <a:gd name="T63" fmla="*/ 15 h 85"/>
                <a:gd name="T64" fmla="*/ 11 w 39"/>
                <a:gd name="T65" fmla="*/ 21 h 85"/>
                <a:gd name="T66" fmla="*/ 8 w 39"/>
                <a:gd name="T67" fmla="*/ 31 h 85"/>
                <a:gd name="T68" fmla="*/ 7 w 39"/>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85">
                  <a:moveTo>
                    <a:pt x="0" y="43"/>
                  </a:moveTo>
                  <a:lnTo>
                    <a:pt x="0" y="34"/>
                  </a:lnTo>
                  <a:lnTo>
                    <a:pt x="2" y="24"/>
                  </a:lnTo>
                  <a:lnTo>
                    <a:pt x="3" y="15"/>
                  </a:lnTo>
                  <a:lnTo>
                    <a:pt x="6" y="10"/>
                  </a:lnTo>
                  <a:lnTo>
                    <a:pt x="9" y="6"/>
                  </a:lnTo>
                  <a:lnTo>
                    <a:pt x="12" y="3"/>
                  </a:lnTo>
                  <a:lnTo>
                    <a:pt x="16" y="2"/>
                  </a:lnTo>
                  <a:lnTo>
                    <a:pt x="19" y="0"/>
                  </a:lnTo>
                  <a:lnTo>
                    <a:pt x="23" y="2"/>
                  </a:lnTo>
                  <a:lnTo>
                    <a:pt x="27" y="3"/>
                  </a:lnTo>
                  <a:lnTo>
                    <a:pt x="30" y="7"/>
                  </a:lnTo>
                  <a:lnTo>
                    <a:pt x="33" y="11"/>
                  </a:lnTo>
                  <a:lnTo>
                    <a:pt x="36" y="17"/>
                  </a:lnTo>
                  <a:lnTo>
                    <a:pt x="38" y="24"/>
                  </a:lnTo>
                  <a:lnTo>
                    <a:pt x="39" y="32"/>
                  </a:lnTo>
                  <a:lnTo>
                    <a:pt x="39" y="42"/>
                  </a:lnTo>
                  <a:lnTo>
                    <a:pt x="39" y="49"/>
                  </a:lnTo>
                  <a:lnTo>
                    <a:pt x="38" y="56"/>
                  </a:lnTo>
                  <a:lnTo>
                    <a:pt x="38" y="61"/>
                  </a:lnTo>
                  <a:lnTo>
                    <a:pt x="37" y="66"/>
                  </a:lnTo>
                  <a:lnTo>
                    <a:pt x="35" y="70"/>
                  </a:lnTo>
                  <a:lnTo>
                    <a:pt x="34" y="74"/>
                  </a:lnTo>
                  <a:lnTo>
                    <a:pt x="32" y="77"/>
                  </a:lnTo>
                  <a:lnTo>
                    <a:pt x="30"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8" y="64"/>
                  </a:lnTo>
                  <a:lnTo>
                    <a:pt x="29" y="60"/>
                  </a:lnTo>
                  <a:lnTo>
                    <a:pt x="31" y="56"/>
                  </a:lnTo>
                  <a:lnTo>
                    <a:pt x="32" y="49"/>
                  </a:lnTo>
                  <a:lnTo>
                    <a:pt x="32" y="43"/>
                  </a:lnTo>
                  <a:lnTo>
                    <a:pt x="32" y="38"/>
                  </a:lnTo>
                  <a:lnTo>
                    <a:pt x="31" y="31"/>
                  </a:lnTo>
                  <a:lnTo>
                    <a:pt x="29" y="27"/>
                  </a:lnTo>
                  <a:lnTo>
                    <a:pt x="28"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23"/>
            <p:cNvSpPr>
              <a:spLocks/>
            </p:cNvSpPr>
            <p:nvPr/>
          </p:nvSpPr>
          <p:spPr bwMode="auto">
            <a:xfrm>
              <a:off x="5196" y="342"/>
              <a:ext cx="18" cy="42"/>
            </a:xfrm>
            <a:custGeom>
              <a:avLst/>
              <a:gdLst>
                <a:gd name="T0" fmla="*/ 28 w 35"/>
                <a:gd name="T1" fmla="*/ 82 h 83"/>
                <a:gd name="T2" fmla="*/ 28 w 35"/>
                <a:gd name="T3" fmla="*/ 68 h 83"/>
                <a:gd name="T4" fmla="*/ 25 w 35"/>
                <a:gd name="T5" fmla="*/ 75 h 83"/>
                <a:gd name="T6" fmla="*/ 21 w 35"/>
                <a:gd name="T7" fmla="*/ 79 h 83"/>
                <a:gd name="T8" fmla="*/ 18 w 35"/>
                <a:gd name="T9" fmla="*/ 82 h 83"/>
                <a:gd name="T10" fmla="*/ 14 w 35"/>
                <a:gd name="T11" fmla="*/ 83 h 83"/>
                <a:gd name="T12" fmla="*/ 12 w 35"/>
                <a:gd name="T13" fmla="*/ 83 h 83"/>
                <a:gd name="T14" fmla="*/ 11 w 35"/>
                <a:gd name="T15" fmla="*/ 82 h 83"/>
                <a:gd name="T16" fmla="*/ 9 w 35"/>
                <a:gd name="T17" fmla="*/ 82 h 83"/>
                <a:gd name="T18" fmla="*/ 7 w 35"/>
                <a:gd name="T19" fmla="*/ 82 h 83"/>
                <a:gd name="T20" fmla="*/ 6 w 35"/>
                <a:gd name="T21" fmla="*/ 80 h 83"/>
                <a:gd name="T22" fmla="*/ 4 w 35"/>
                <a:gd name="T23" fmla="*/ 79 h 83"/>
                <a:gd name="T24" fmla="*/ 3 w 35"/>
                <a:gd name="T25" fmla="*/ 76 h 83"/>
                <a:gd name="T26" fmla="*/ 2 w 35"/>
                <a:gd name="T27" fmla="*/ 75 h 83"/>
                <a:gd name="T28" fmla="*/ 1 w 35"/>
                <a:gd name="T29" fmla="*/ 72 h 83"/>
                <a:gd name="T30" fmla="*/ 1 w 35"/>
                <a:gd name="T31" fmla="*/ 69 h 83"/>
                <a:gd name="T32" fmla="*/ 0 w 35"/>
                <a:gd name="T33" fmla="*/ 66 h 83"/>
                <a:gd name="T34" fmla="*/ 0 w 35"/>
                <a:gd name="T35" fmla="*/ 64 h 83"/>
                <a:gd name="T36" fmla="*/ 0 w 35"/>
                <a:gd name="T37" fmla="*/ 61 h 83"/>
                <a:gd name="T38" fmla="*/ 0 w 35"/>
                <a:gd name="T39" fmla="*/ 58 h 83"/>
                <a:gd name="T40" fmla="*/ 0 w 35"/>
                <a:gd name="T41" fmla="*/ 55 h 83"/>
                <a:gd name="T42" fmla="*/ 0 w 35"/>
                <a:gd name="T43" fmla="*/ 51 h 83"/>
                <a:gd name="T44" fmla="*/ 0 w 35"/>
                <a:gd name="T45" fmla="*/ 0 h 83"/>
                <a:gd name="T46" fmla="*/ 7 w 35"/>
                <a:gd name="T47" fmla="*/ 0 h 83"/>
                <a:gd name="T48" fmla="*/ 7 w 35"/>
                <a:gd name="T49" fmla="*/ 44 h 83"/>
                <a:gd name="T50" fmla="*/ 7 w 35"/>
                <a:gd name="T51" fmla="*/ 50 h 83"/>
                <a:gd name="T52" fmla="*/ 7 w 35"/>
                <a:gd name="T53" fmla="*/ 52 h 83"/>
                <a:gd name="T54" fmla="*/ 7 w 35"/>
                <a:gd name="T55" fmla="*/ 57 h 83"/>
                <a:gd name="T56" fmla="*/ 7 w 35"/>
                <a:gd name="T57" fmla="*/ 58 h 83"/>
                <a:gd name="T58" fmla="*/ 7 w 35"/>
                <a:gd name="T59" fmla="*/ 61 h 83"/>
                <a:gd name="T60" fmla="*/ 8 w 35"/>
                <a:gd name="T61" fmla="*/ 62 h 83"/>
                <a:gd name="T62" fmla="*/ 9 w 35"/>
                <a:gd name="T63" fmla="*/ 65 h 83"/>
                <a:gd name="T64" fmla="*/ 10 w 35"/>
                <a:gd name="T65" fmla="*/ 66 h 83"/>
                <a:gd name="T66" fmla="*/ 11 w 35"/>
                <a:gd name="T67" fmla="*/ 68 h 83"/>
                <a:gd name="T68" fmla="*/ 13 w 35"/>
                <a:gd name="T69" fmla="*/ 68 h 83"/>
                <a:gd name="T70" fmla="*/ 14 w 35"/>
                <a:gd name="T71" fmla="*/ 69 h 83"/>
                <a:gd name="T72" fmla="*/ 15 w 35"/>
                <a:gd name="T73" fmla="*/ 69 h 83"/>
                <a:gd name="T74" fmla="*/ 17 w 35"/>
                <a:gd name="T75" fmla="*/ 69 h 83"/>
                <a:gd name="T76" fmla="*/ 19 w 35"/>
                <a:gd name="T77" fmla="*/ 68 h 83"/>
                <a:gd name="T78" fmla="*/ 20 w 35"/>
                <a:gd name="T79" fmla="*/ 68 h 83"/>
                <a:gd name="T80" fmla="*/ 22 w 35"/>
                <a:gd name="T81" fmla="*/ 66 h 83"/>
                <a:gd name="T82" fmla="*/ 23 w 35"/>
                <a:gd name="T83" fmla="*/ 65 h 83"/>
                <a:gd name="T84" fmla="*/ 24 w 35"/>
                <a:gd name="T85" fmla="*/ 62 h 83"/>
                <a:gd name="T86" fmla="*/ 25 w 35"/>
                <a:gd name="T87" fmla="*/ 61 h 83"/>
                <a:gd name="T88" fmla="*/ 26 w 35"/>
                <a:gd name="T89" fmla="*/ 58 h 83"/>
                <a:gd name="T90" fmla="*/ 27 w 35"/>
                <a:gd name="T91" fmla="*/ 55 h 83"/>
                <a:gd name="T92" fmla="*/ 27 w 35"/>
                <a:gd name="T93" fmla="*/ 51 h 83"/>
                <a:gd name="T94" fmla="*/ 28 w 35"/>
                <a:gd name="T95" fmla="*/ 47 h 83"/>
                <a:gd name="T96" fmla="*/ 28 w 35"/>
                <a:gd name="T97" fmla="*/ 43 h 83"/>
                <a:gd name="T98" fmla="*/ 28 w 35"/>
                <a:gd name="T99" fmla="*/ 0 h 83"/>
                <a:gd name="T100" fmla="*/ 35 w 35"/>
                <a:gd name="T101" fmla="*/ 0 h 83"/>
                <a:gd name="T102" fmla="*/ 35 w 35"/>
                <a:gd name="T103" fmla="*/ 82 h 83"/>
                <a:gd name="T104" fmla="*/ 28 w 35"/>
                <a:gd name="T10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 h="83">
                  <a:moveTo>
                    <a:pt x="28" y="82"/>
                  </a:moveTo>
                  <a:lnTo>
                    <a:pt x="28" y="68"/>
                  </a:lnTo>
                  <a:lnTo>
                    <a:pt x="25" y="75"/>
                  </a:lnTo>
                  <a:lnTo>
                    <a:pt x="21" y="79"/>
                  </a:lnTo>
                  <a:lnTo>
                    <a:pt x="18" y="82"/>
                  </a:lnTo>
                  <a:lnTo>
                    <a:pt x="14" y="83"/>
                  </a:lnTo>
                  <a:lnTo>
                    <a:pt x="12" y="83"/>
                  </a:lnTo>
                  <a:lnTo>
                    <a:pt x="11" y="82"/>
                  </a:lnTo>
                  <a:lnTo>
                    <a:pt x="9" y="82"/>
                  </a:lnTo>
                  <a:lnTo>
                    <a:pt x="7" y="82"/>
                  </a:lnTo>
                  <a:lnTo>
                    <a:pt x="6" y="80"/>
                  </a:lnTo>
                  <a:lnTo>
                    <a:pt x="4" y="79"/>
                  </a:lnTo>
                  <a:lnTo>
                    <a:pt x="3" y="76"/>
                  </a:lnTo>
                  <a:lnTo>
                    <a:pt x="2" y="75"/>
                  </a:lnTo>
                  <a:lnTo>
                    <a:pt x="1" y="72"/>
                  </a:lnTo>
                  <a:lnTo>
                    <a:pt x="1" y="69"/>
                  </a:lnTo>
                  <a:lnTo>
                    <a:pt x="0" y="66"/>
                  </a:lnTo>
                  <a:lnTo>
                    <a:pt x="0" y="64"/>
                  </a:lnTo>
                  <a:lnTo>
                    <a:pt x="0" y="61"/>
                  </a:lnTo>
                  <a:lnTo>
                    <a:pt x="0" y="58"/>
                  </a:lnTo>
                  <a:lnTo>
                    <a:pt x="0" y="55"/>
                  </a:lnTo>
                  <a:lnTo>
                    <a:pt x="0" y="51"/>
                  </a:lnTo>
                  <a:lnTo>
                    <a:pt x="0" y="0"/>
                  </a:lnTo>
                  <a:lnTo>
                    <a:pt x="7" y="0"/>
                  </a:lnTo>
                  <a:lnTo>
                    <a:pt x="7" y="44"/>
                  </a:lnTo>
                  <a:lnTo>
                    <a:pt x="7" y="50"/>
                  </a:lnTo>
                  <a:lnTo>
                    <a:pt x="7" y="52"/>
                  </a:lnTo>
                  <a:lnTo>
                    <a:pt x="7" y="57"/>
                  </a:lnTo>
                  <a:lnTo>
                    <a:pt x="7" y="58"/>
                  </a:lnTo>
                  <a:lnTo>
                    <a:pt x="7" y="61"/>
                  </a:lnTo>
                  <a:lnTo>
                    <a:pt x="8" y="62"/>
                  </a:lnTo>
                  <a:lnTo>
                    <a:pt x="9" y="65"/>
                  </a:lnTo>
                  <a:lnTo>
                    <a:pt x="10" y="66"/>
                  </a:lnTo>
                  <a:lnTo>
                    <a:pt x="11" y="68"/>
                  </a:lnTo>
                  <a:lnTo>
                    <a:pt x="13" y="68"/>
                  </a:lnTo>
                  <a:lnTo>
                    <a:pt x="14" y="69"/>
                  </a:lnTo>
                  <a:lnTo>
                    <a:pt x="15" y="69"/>
                  </a:lnTo>
                  <a:lnTo>
                    <a:pt x="17" y="69"/>
                  </a:lnTo>
                  <a:lnTo>
                    <a:pt x="19" y="68"/>
                  </a:lnTo>
                  <a:lnTo>
                    <a:pt x="20" y="68"/>
                  </a:lnTo>
                  <a:lnTo>
                    <a:pt x="22" y="66"/>
                  </a:lnTo>
                  <a:lnTo>
                    <a:pt x="23" y="65"/>
                  </a:lnTo>
                  <a:lnTo>
                    <a:pt x="24" y="62"/>
                  </a:lnTo>
                  <a:lnTo>
                    <a:pt x="25" y="61"/>
                  </a:lnTo>
                  <a:lnTo>
                    <a:pt x="26" y="58"/>
                  </a:lnTo>
                  <a:lnTo>
                    <a:pt x="27" y="55"/>
                  </a:lnTo>
                  <a:lnTo>
                    <a:pt x="27" y="51"/>
                  </a:lnTo>
                  <a:lnTo>
                    <a:pt x="28" y="47"/>
                  </a:lnTo>
                  <a:lnTo>
                    <a:pt x="28" y="43"/>
                  </a:lnTo>
                  <a:lnTo>
                    <a:pt x="28" y="0"/>
                  </a:lnTo>
                  <a:lnTo>
                    <a:pt x="35" y="0"/>
                  </a:lnTo>
                  <a:lnTo>
                    <a:pt x="35" y="82"/>
                  </a:lnTo>
                  <a:lnTo>
                    <a:pt x="28"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24"/>
            <p:cNvSpPr>
              <a:spLocks/>
            </p:cNvSpPr>
            <p:nvPr/>
          </p:nvSpPr>
          <p:spPr bwMode="auto">
            <a:xfrm>
              <a:off x="5220" y="342"/>
              <a:ext cx="11" cy="41"/>
            </a:xfrm>
            <a:custGeom>
              <a:avLst/>
              <a:gdLst>
                <a:gd name="T0" fmla="*/ 0 w 24"/>
                <a:gd name="T1" fmla="*/ 84 h 84"/>
                <a:gd name="T2" fmla="*/ 0 w 24"/>
                <a:gd name="T3" fmla="*/ 2 h 84"/>
                <a:gd name="T4" fmla="*/ 7 w 24"/>
                <a:gd name="T5" fmla="*/ 2 h 84"/>
                <a:gd name="T6" fmla="*/ 7 w 24"/>
                <a:gd name="T7" fmla="*/ 14 h 84"/>
                <a:gd name="T8" fmla="*/ 8 w 24"/>
                <a:gd name="T9" fmla="*/ 10 h 84"/>
                <a:gd name="T10" fmla="*/ 9 w 24"/>
                <a:gd name="T11" fmla="*/ 7 h 84"/>
                <a:gd name="T12" fmla="*/ 10 w 24"/>
                <a:gd name="T13" fmla="*/ 4 h 84"/>
                <a:gd name="T14" fmla="*/ 10 w 24"/>
                <a:gd name="T15" fmla="*/ 3 h 84"/>
                <a:gd name="T16" fmla="*/ 11 w 24"/>
                <a:gd name="T17" fmla="*/ 2 h 84"/>
                <a:gd name="T18" fmla="*/ 13 w 24"/>
                <a:gd name="T19" fmla="*/ 2 h 84"/>
                <a:gd name="T20" fmla="*/ 14 w 24"/>
                <a:gd name="T21" fmla="*/ 0 h 84"/>
                <a:gd name="T22" fmla="*/ 15 w 24"/>
                <a:gd name="T23" fmla="*/ 0 h 84"/>
                <a:gd name="T24" fmla="*/ 18 w 24"/>
                <a:gd name="T25" fmla="*/ 0 h 84"/>
                <a:gd name="T26" fmla="*/ 20 w 24"/>
                <a:gd name="T27" fmla="*/ 2 h 84"/>
                <a:gd name="T28" fmla="*/ 22 w 24"/>
                <a:gd name="T29" fmla="*/ 3 h 84"/>
                <a:gd name="T30" fmla="*/ 24 w 24"/>
                <a:gd name="T31" fmla="*/ 4 h 84"/>
                <a:gd name="T32" fmla="*/ 21 w 24"/>
                <a:gd name="T33" fmla="*/ 17 h 84"/>
                <a:gd name="T34" fmla="*/ 20 w 24"/>
                <a:gd name="T35" fmla="*/ 15 h 84"/>
                <a:gd name="T36" fmla="*/ 19 w 24"/>
                <a:gd name="T37" fmla="*/ 15 h 84"/>
                <a:gd name="T38" fmla="*/ 16 w 24"/>
                <a:gd name="T39" fmla="*/ 14 h 84"/>
                <a:gd name="T40" fmla="*/ 15 w 24"/>
                <a:gd name="T41" fmla="*/ 14 h 84"/>
                <a:gd name="T42" fmla="*/ 14 w 24"/>
                <a:gd name="T43" fmla="*/ 14 h 84"/>
                <a:gd name="T44" fmla="*/ 13 w 24"/>
                <a:gd name="T45" fmla="*/ 15 h 84"/>
                <a:gd name="T46" fmla="*/ 12 w 24"/>
                <a:gd name="T47" fmla="*/ 15 h 84"/>
                <a:gd name="T48" fmla="*/ 11 w 24"/>
                <a:gd name="T49" fmla="*/ 17 h 84"/>
                <a:gd name="T50" fmla="*/ 10 w 24"/>
                <a:gd name="T51" fmla="*/ 18 h 84"/>
                <a:gd name="T52" fmla="*/ 9 w 24"/>
                <a:gd name="T53" fmla="*/ 21 h 84"/>
                <a:gd name="T54" fmla="*/ 8 w 24"/>
                <a:gd name="T55" fmla="*/ 22 h 84"/>
                <a:gd name="T56" fmla="*/ 8 w 24"/>
                <a:gd name="T57" fmla="*/ 25 h 84"/>
                <a:gd name="T58" fmla="*/ 8 w 24"/>
                <a:gd name="T59" fmla="*/ 29 h 84"/>
                <a:gd name="T60" fmla="*/ 8 w 24"/>
                <a:gd name="T61" fmla="*/ 34 h 84"/>
                <a:gd name="T62" fmla="*/ 7 w 24"/>
                <a:gd name="T63" fmla="*/ 38 h 84"/>
                <a:gd name="T64" fmla="*/ 7 w 24"/>
                <a:gd name="T65" fmla="*/ 42 h 84"/>
                <a:gd name="T66" fmla="*/ 7 w 24"/>
                <a:gd name="T67" fmla="*/ 84 h 84"/>
                <a:gd name="T68" fmla="*/ 0 w 24"/>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8" y="0"/>
                  </a:lnTo>
                  <a:lnTo>
                    <a:pt x="20" y="2"/>
                  </a:lnTo>
                  <a:lnTo>
                    <a:pt x="22" y="3"/>
                  </a:lnTo>
                  <a:lnTo>
                    <a:pt x="24" y="4"/>
                  </a:lnTo>
                  <a:lnTo>
                    <a:pt x="21" y="17"/>
                  </a:lnTo>
                  <a:lnTo>
                    <a:pt x="20" y="15"/>
                  </a:lnTo>
                  <a:lnTo>
                    <a:pt x="19"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25"/>
            <p:cNvSpPr>
              <a:spLocks/>
            </p:cNvSpPr>
            <p:nvPr/>
          </p:nvSpPr>
          <p:spPr bwMode="auto">
            <a:xfrm>
              <a:off x="5232" y="342"/>
              <a:ext cx="20" cy="42"/>
            </a:xfrm>
            <a:custGeom>
              <a:avLst/>
              <a:gdLst>
                <a:gd name="T0" fmla="*/ 38 w 38"/>
                <a:gd name="T1" fmla="*/ 54 h 85"/>
                <a:gd name="T2" fmla="*/ 35 w 38"/>
                <a:gd name="T3" fmla="*/ 67 h 85"/>
                <a:gd name="T4" fmla="*/ 32 w 38"/>
                <a:gd name="T5" fmla="*/ 77 h 85"/>
                <a:gd name="T6" fmla="*/ 26 w 38"/>
                <a:gd name="T7" fmla="*/ 82 h 85"/>
                <a:gd name="T8" fmla="*/ 19 w 38"/>
                <a:gd name="T9" fmla="*/ 85 h 85"/>
                <a:gd name="T10" fmla="*/ 11 w 38"/>
                <a:gd name="T11" fmla="*/ 82 h 85"/>
                <a:gd name="T12" fmla="*/ 5 w 38"/>
                <a:gd name="T13" fmla="*/ 75 h 85"/>
                <a:gd name="T14" fmla="*/ 1 w 38"/>
                <a:gd name="T15" fmla="*/ 61 h 85"/>
                <a:gd name="T16" fmla="*/ 0 w 38"/>
                <a:gd name="T17" fmla="*/ 43 h 85"/>
                <a:gd name="T18" fmla="*/ 1 w 38"/>
                <a:gd name="T19" fmla="*/ 31 h 85"/>
                <a:gd name="T20" fmla="*/ 2 w 38"/>
                <a:gd name="T21" fmla="*/ 21 h 85"/>
                <a:gd name="T22" fmla="*/ 5 w 38"/>
                <a:gd name="T23" fmla="*/ 13 h 85"/>
                <a:gd name="T24" fmla="*/ 9 w 38"/>
                <a:gd name="T25" fmla="*/ 6 h 85"/>
                <a:gd name="T26" fmla="*/ 14 w 38"/>
                <a:gd name="T27" fmla="*/ 2 h 85"/>
                <a:gd name="T28" fmla="*/ 19 w 38"/>
                <a:gd name="T29" fmla="*/ 0 h 85"/>
                <a:gd name="T30" fmla="*/ 26 w 38"/>
                <a:gd name="T31" fmla="*/ 2 h 85"/>
                <a:gd name="T32" fmla="*/ 31 w 38"/>
                <a:gd name="T33" fmla="*/ 7 h 85"/>
                <a:gd name="T34" fmla="*/ 35 w 38"/>
                <a:gd name="T35" fmla="*/ 15 h 85"/>
                <a:gd name="T36" fmla="*/ 37 w 38"/>
                <a:gd name="T37" fmla="*/ 27 h 85"/>
                <a:gd name="T38" fmla="*/ 29 w 38"/>
                <a:gd name="T39" fmla="*/ 25 h 85"/>
                <a:gd name="T40" fmla="*/ 27 w 38"/>
                <a:gd name="T41" fmla="*/ 21 h 85"/>
                <a:gd name="T42" fmla="*/ 24 w 38"/>
                <a:gd name="T43" fmla="*/ 17 h 85"/>
                <a:gd name="T44" fmla="*/ 21 w 38"/>
                <a:gd name="T45" fmla="*/ 14 h 85"/>
                <a:gd name="T46" fmla="*/ 17 w 38"/>
                <a:gd name="T47" fmla="*/ 14 h 85"/>
                <a:gd name="T48" fmla="*/ 12 w 38"/>
                <a:gd name="T49" fmla="*/ 18 h 85"/>
                <a:gd name="T50" fmla="*/ 10 w 38"/>
                <a:gd name="T51" fmla="*/ 25 h 85"/>
                <a:gd name="T52" fmla="*/ 7 w 38"/>
                <a:gd name="T53" fmla="*/ 36 h 85"/>
                <a:gd name="T54" fmla="*/ 7 w 38"/>
                <a:gd name="T55" fmla="*/ 50 h 85"/>
                <a:gd name="T56" fmla="*/ 9 w 38"/>
                <a:gd name="T57" fmla="*/ 61 h 85"/>
                <a:gd name="T58" fmla="*/ 12 w 38"/>
                <a:gd name="T59" fmla="*/ 67 h 85"/>
                <a:gd name="T60" fmla="*/ 17 w 38"/>
                <a:gd name="T61" fmla="*/ 71 h 85"/>
                <a:gd name="T62" fmla="*/ 21 w 38"/>
                <a:gd name="T63" fmla="*/ 71 h 85"/>
                <a:gd name="T64" fmla="*/ 24 w 38"/>
                <a:gd name="T65" fmla="*/ 68 h 85"/>
                <a:gd name="T66" fmla="*/ 27 w 38"/>
                <a:gd name="T67" fmla="*/ 64 h 85"/>
                <a:gd name="T68" fmla="*/ 30 w 38"/>
                <a:gd name="T69"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5">
                  <a:moveTo>
                    <a:pt x="30" y="53"/>
                  </a:moveTo>
                  <a:lnTo>
                    <a:pt x="38" y="54"/>
                  </a:lnTo>
                  <a:lnTo>
                    <a:pt x="37" y="61"/>
                  </a:lnTo>
                  <a:lnTo>
                    <a:pt x="35" y="67"/>
                  </a:lnTo>
                  <a:lnTo>
                    <a:pt x="34" y="72"/>
                  </a:lnTo>
                  <a:lnTo>
                    <a:pt x="32" y="77"/>
                  </a:lnTo>
                  <a:lnTo>
                    <a:pt x="29" y="81"/>
                  </a:lnTo>
                  <a:lnTo>
                    <a:pt x="26" y="82"/>
                  </a:lnTo>
                  <a:lnTo>
                    <a:pt x="23" y="85"/>
                  </a:lnTo>
                  <a:lnTo>
                    <a:pt x="19" y="85"/>
                  </a:lnTo>
                  <a:lnTo>
                    <a:pt x="15" y="84"/>
                  </a:lnTo>
                  <a:lnTo>
                    <a:pt x="11" y="82"/>
                  </a:lnTo>
                  <a:lnTo>
                    <a:pt x="8" y="79"/>
                  </a:lnTo>
                  <a:lnTo>
                    <a:pt x="5" y="75"/>
                  </a:lnTo>
                  <a:lnTo>
                    <a:pt x="3" y="70"/>
                  </a:lnTo>
                  <a:lnTo>
                    <a:pt x="1" y="61"/>
                  </a:lnTo>
                  <a:lnTo>
                    <a:pt x="0" y="53"/>
                  </a:lnTo>
                  <a:lnTo>
                    <a:pt x="0" y="43"/>
                  </a:lnTo>
                  <a:lnTo>
                    <a:pt x="0" y="38"/>
                  </a:lnTo>
                  <a:lnTo>
                    <a:pt x="1" y="31"/>
                  </a:lnTo>
                  <a:lnTo>
                    <a:pt x="1" y="25"/>
                  </a:lnTo>
                  <a:lnTo>
                    <a:pt x="2" y="21"/>
                  </a:lnTo>
                  <a:lnTo>
                    <a:pt x="3" y="17"/>
                  </a:lnTo>
                  <a:lnTo>
                    <a:pt x="5" y="13"/>
                  </a:lnTo>
                  <a:lnTo>
                    <a:pt x="7" y="9"/>
                  </a:lnTo>
                  <a:lnTo>
                    <a:pt x="9" y="6"/>
                  </a:lnTo>
                  <a:lnTo>
                    <a:pt x="11" y="4"/>
                  </a:lnTo>
                  <a:lnTo>
                    <a:pt x="14" y="2"/>
                  </a:lnTo>
                  <a:lnTo>
                    <a:pt x="17" y="0"/>
                  </a:lnTo>
                  <a:lnTo>
                    <a:pt x="19" y="0"/>
                  </a:lnTo>
                  <a:lnTo>
                    <a:pt x="23" y="0"/>
                  </a:lnTo>
                  <a:lnTo>
                    <a:pt x="26" y="2"/>
                  </a:lnTo>
                  <a:lnTo>
                    <a:pt x="29" y="4"/>
                  </a:lnTo>
                  <a:lnTo>
                    <a:pt x="31" y="7"/>
                  </a:lnTo>
                  <a:lnTo>
                    <a:pt x="33" y="11"/>
                  </a:lnTo>
                  <a:lnTo>
                    <a:pt x="35" y="15"/>
                  </a:lnTo>
                  <a:lnTo>
                    <a:pt x="36" y="21"/>
                  </a:lnTo>
                  <a:lnTo>
                    <a:pt x="37" y="27"/>
                  </a:lnTo>
                  <a:lnTo>
                    <a:pt x="30" y="28"/>
                  </a:lnTo>
                  <a:lnTo>
                    <a:pt x="29" y="25"/>
                  </a:lnTo>
                  <a:lnTo>
                    <a:pt x="28" y="22"/>
                  </a:lnTo>
                  <a:lnTo>
                    <a:pt x="27" y="21"/>
                  </a:lnTo>
                  <a:lnTo>
                    <a:pt x="26" y="18"/>
                  </a:lnTo>
                  <a:lnTo>
                    <a:pt x="24" y="17"/>
                  </a:lnTo>
                  <a:lnTo>
                    <a:pt x="23" y="15"/>
                  </a:lnTo>
                  <a:lnTo>
                    <a:pt x="21" y="14"/>
                  </a:lnTo>
                  <a:lnTo>
                    <a:pt x="19" y="14"/>
                  </a:lnTo>
                  <a:lnTo>
                    <a:pt x="17" y="14"/>
                  </a:lnTo>
                  <a:lnTo>
                    <a:pt x="14" y="15"/>
                  </a:lnTo>
                  <a:lnTo>
                    <a:pt x="12" y="18"/>
                  </a:lnTo>
                  <a:lnTo>
                    <a:pt x="11" y="21"/>
                  </a:lnTo>
                  <a:lnTo>
                    <a:pt x="10" y="25"/>
                  </a:lnTo>
                  <a:lnTo>
                    <a:pt x="8" y="29"/>
                  </a:lnTo>
                  <a:lnTo>
                    <a:pt x="7" y="36"/>
                  </a:lnTo>
                  <a:lnTo>
                    <a:pt x="7" y="43"/>
                  </a:lnTo>
                  <a:lnTo>
                    <a:pt x="7" y="50"/>
                  </a:lnTo>
                  <a:lnTo>
                    <a:pt x="8" y="56"/>
                  </a:lnTo>
                  <a:lnTo>
                    <a:pt x="9" y="61"/>
                  </a:lnTo>
                  <a:lnTo>
                    <a:pt x="10" y="64"/>
                  </a:lnTo>
                  <a:lnTo>
                    <a:pt x="12" y="67"/>
                  </a:lnTo>
                  <a:lnTo>
                    <a:pt x="14" y="70"/>
                  </a:lnTo>
                  <a:lnTo>
                    <a:pt x="17" y="71"/>
                  </a:lnTo>
                  <a:lnTo>
                    <a:pt x="19" y="71"/>
                  </a:lnTo>
                  <a:lnTo>
                    <a:pt x="21" y="71"/>
                  </a:lnTo>
                  <a:lnTo>
                    <a:pt x="23" y="70"/>
                  </a:lnTo>
                  <a:lnTo>
                    <a:pt x="24" y="68"/>
                  </a:lnTo>
                  <a:lnTo>
                    <a:pt x="26" y="67"/>
                  </a:lnTo>
                  <a:lnTo>
                    <a:pt x="27" y="64"/>
                  </a:lnTo>
                  <a:lnTo>
                    <a:pt x="28" y="61"/>
                  </a:lnTo>
                  <a:lnTo>
                    <a:pt x="30" y="57"/>
                  </a:lnTo>
                  <a:lnTo>
                    <a:pt x="30" y="5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noEditPoints="1"/>
            </p:cNvSpPr>
            <p:nvPr/>
          </p:nvSpPr>
          <p:spPr bwMode="auto">
            <a:xfrm>
              <a:off x="5253"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2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2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8 w 42"/>
                <a:gd name="T39" fmla="*/ 52 h 85"/>
                <a:gd name="T40" fmla="*/ 10 w 42"/>
                <a:gd name="T41" fmla="*/ 61 h 85"/>
                <a:gd name="T42" fmla="*/ 13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5 w 42"/>
                <a:gd name="T67" fmla="*/ 15 h 85"/>
                <a:gd name="T68" fmla="*/ 11 w 42"/>
                <a:gd name="T69" fmla="*/ 20 h 85"/>
                <a:gd name="T70" fmla="*/ 9 w 42"/>
                <a:gd name="T71" fmla="*/ 25 h 85"/>
                <a:gd name="T72" fmla="*/ 8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8" y="46"/>
                  </a:lnTo>
                  <a:lnTo>
                    <a:pt x="8" y="52"/>
                  </a:lnTo>
                  <a:lnTo>
                    <a:pt x="9" y="57"/>
                  </a:lnTo>
                  <a:lnTo>
                    <a:pt x="10" y="61"/>
                  </a:lnTo>
                  <a:lnTo>
                    <a:pt x="11" y="64"/>
                  </a:lnTo>
                  <a:lnTo>
                    <a:pt x="13" y="67"/>
                  </a:lnTo>
                  <a:lnTo>
                    <a:pt x="15"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8" y="32"/>
                  </a:moveTo>
                  <a:lnTo>
                    <a:pt x="34" y="32"/>
                  </a:lnTo>
                  <a:lnTo>
                    <a:pt x="34" y="29"/>
                  </a:lnTo>
                  <a:lnTo>
                    <a:pt x="33" y="27"/>
                  </a:lnTo>
                  <a:lnTo>
                    <a:pt x="32" y="24"/>
                  </a:lnTo>
                  <a:lnTo>
                    <a:pt x="31" y="21"/>
                  </a:lnTo>
                  <a:lnTo>
                    <a:pt x="29" y="18"/>
                  </a:lnTo>
                  <a:lnTo>
                    <a:pt x="26" y="15"/>
                  </a:lnTo>
                  <a:lnTo>
                    <a:pt x="24" y="14"/>
                  </a:lnTo>
                  <a:lnTo>
                    <a:pt x="21" y="14"/>
                  </a:lnTo>
                  <a:lnTo>
                    <a:pt x="19"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27"/>
            <p:cNvSpPr>
              <a:spLocks/>
            </p:cNvSpPr>
            <p:nvPr/>
          </p:nvSpPr>
          <p:spPr bwMode="auto">
            <a:xfrm>
              <a:off x="5277" y="342"/>
              <a:ext cx="18" cy="42"/>
            </a:xfrm>
            <a:custGeom>
              <a:avLst/>
              <a:gdLst>
                <a:gd name="T0" fmla="*/ 8 w 37"/>
                <a:gd name="T1" fmla="*/ 57 h 85"/>
                <a:gd name="T2" fmla="*/ 9 w 37"/>
                <a:gd name="T3" fmla="*/ 63 h 85"/>
                <a:gd name="T4" fmla="*/ 10 w 37"/>
                <a:gd name="T5" fmla="*/ 67 h 85"/>
                <a:gd name="T6" fmla="*/ 14 w 37"/>
                <a:gd name="T7" fmla="*/ 70 h 85"/>
                <a:gd name="T8" fmla="*/ 18 w 37"/>
                <a:gd name="T9" fmla="*/ 71 h 85"/>
                <a:gd name="T10" fmla="*/ 23 w 37"/>
                <a:gd name="T11" fmla="*/ 70 h 85"/>
                <a:gd name="T12" fmla="*/ 26 w 37"/>
                <a:gd name="T13" fmla="*/ 68 h 85"/>
                <a:gd name="T14" fmla="*/ 28 w 37"/>
                <a:gd name="T15" fmla="*/ 66 h 85"/>
                <a:gd name="T16" fmla="*/ 29 w 37"/>
                <a:gd name="T17" fmla="*/ 61 h 85"/>
                <a:gd name="T18" fmla="*/ 28 w 37"/>
                <a:gd name="T19" fmla="*/ 57 h 85"/>
                <a:gd name="T20" fmla="*/ 26 w 37"/>
                <a:gd name="T21" fmla="*/ 54 h 85"/>
                <a:gd name="T22" fmla="*/ 23 w 37"/>
                <a:gd name="T23" fmla="*/ 53 h 85"/>
                <a:gd name="T24" fmla="*/ 18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3 w 37"/>
                <a:gd name="T51" fmla="*/ 2 h 85"/>
                <a:gd name="T52" fmla="*/ 16 w 37"/>
                <a:gd name="T53" fmla="*/ 0 h 85"/>
                <a:gd name="T54" fmla="*/ 21 w 37"/>
                <a:gd name="T55" fmla="*/ 2 h 85"/>
                <a:gd name="T56" fmla="*/ 25 w 37"/>
                <a:gd name="T57" fmla="*/ 3 h 85"/>
                <a:gd name="T58" fmla="*/ 29 w 37"/>
                <a:gd name="T59" fmla="*/ 7 h 85"/>
                <a:gd name="T60" fmla="*/ 31 w 37"/>
                <a:gd name="T61" fmla="*/ 11 h 85"/>
                <a:gd name="T62" fmla="*/ 33 w 37"/>
                <a:gd name="T63" fmla="*/ 17 h 85"/>
                <a:gd name="T64" fmla="*/ 34 w 37"/>
                <a:gd name="T65" fmla="*/ 24 h 85"/>
                <a:gd name="T66" fmla="*/ 27 w 37"/>
                <a:gd name="T67" fmla="*/ 24 h 85"/>
                <a:gd name="T68" fmla="*/ 25 w 37"/>
                <a:gd name="T69" fmla="*/ 20 h 85"/>
                <a:gd name="T70" fmla="*/ 22 w 37"/>
                <a:gd name="T71" fmla="*/ 17 h 85"/>
                <a:gd name="T72" fmla="*/ 19 w 37"/>
                <a:gd name="T73" fmla="*/ 14 h 85"/>
                <a:gd name="T74" fmla="*/ 15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6 w 37"/>
                <a:gd name="T93" fmla="*/ 32 h 85"/>
                <a:gd name="T94" fmla="*/ 21 w 37"/>
                <a:gd name="T95" fmla="*/ 35 h 85"/>
                <a:gd name="T96" fmla="*/ 27 w 37"/>
                <a:gd name="T97" fmla="*/ 39 h 85"/>
                <a:gd name="T98" fmla="*/ 30 w 37"/>
                <a:gd name="T99" fmla="*/ 41 h 85"/>
                <a:gd name="T100" fmla="*/ 33 w 37"/>
                <a:gd name="T101" fmla="*/ 45 h 85"/>
                <a:gd name="T102" fmla="*/ 36 w 37"/>
                <a:gd name="T103" fmla="*/ 49 h 85"/>
                <a:gd name="T104" fmla="*/ 37 w 37"/>
                <a:gd name="T105" fmla="*/ 56 h 85"/>
                <a:gd name="T106" fmla="*/ 37 w 37"/>
                <a:gd name="T107" fmla="*/ 63 h 85"/>
                <a:gd name="T108" fmla="*/ 36 w 37"/>
                <a:gd name="T109" fmla="*/ 70 h 85"/>
                <a:gd name="T110" fmla="*/ 33 w 37"/>
                <a:gd name="T111" fmla="*/ 75 h 85"/>
                <a:gd name="T112" fmla="*/ 30 w 37"/>
                <a:gd name="T113" fmla="*/ 81 h 85"/>
                <a:gd name="T114" fmla="*/ 26 w 37"/>
                <a:gd name="T115" fmla="*/ 84 h 85"/>
                <a:gd name="T116" fmla="*/ 21 w 37"/>
                <a:gd name="T117" fmla="*/ 85 h 85"/>
                <a:gd name="T118" fmla="*/ 14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4" y="70"/>
                  </a:lnTo>
                  <a:lnTo>
                    <a:pt x="16" y="71"/>
                  </a:lnTo>
                  <a:lnTo>
                    <a:pt x="18" y="71"/>
                  </a:lnTo>
                  <a:lnTo>
                    <a:pt x="21" y="71"/>
                  </a:lnTo>
                  <a:lnTo>
                    <a:pt x="23" y="70"/>
                  </a:lnTo>
                  <a:lnTo>
                    <a:pt x="25" y="70"/>
                  </a:lnTo>
                  <a:lnTo>
                    <a:pt x="26" y="68"/>
                  </a:lnTo>
                  <a:lnTo>
                    <a:pt x="27" y="67"/>
                  </a:lnTo>
                  <a:lnTo>
                    <a:pt x="28" y="66"/>
                  </a:lnTo>
                  <a:lnTo>
                    <a:pt x="29" y="63"/>
                  </a:lnTo>
                  <a:lnTo>
                    <a:pt x="29" y="61"/>
                  </a:lnTo>
                  <a:lnTo>
                    <a:pt x="29" y="60"/>
                  </a:lnTo>
                  <a:lnTo>
                    <a:pt x="28" y="57"/>
                  </a:lnTo>
                  <a:lnTo>
                    <a:pt x="27" y="56"/>
                  </a:lnTo>
                  <a:lnTo>
                    <a:pt x="26" y="54"/>
                  </a:lnTo>
                  <a:lnTo>
                    <a:pt x="25" y="54"/>
                  </a:lnTo>
                  <a:lnTo>
                    <a:pt x="23" y="53"/>
                  </a:lnTo>
                  <a:lnTo>
                    <a:pt x="21" y="52"/>
                  </a:lnTo>
                  <a:lnTo>
                    <a:pt x="18" y="50"/>
                  </a:lnTo>
                  <a:lnTo>
                    <a:pt x="14"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3" y="2"/>
                  </a:lnTo>
                  <a:lnTo>
                    <a:pt x="15" y="0"/>
                  </a:lnTo>
                  <a:lnTo>
                    <a:pt x="16" y="0"/>
                  </a:lnTo>
                  <a:lnTo>
                    <a:pt x="18" y="0"/>
                  </a:lnTo>
                  <a:lnTo>
                    <a:pt x="21" y="2"/>
                  </a:lnTo>
                  <a:lnTo>
                    <a:pt x="23" y="2"/>
                  </a:lnTo>
                  <a:lnTo>
                    <a:pt x="25" y="3"/>
                  </a:lnTo>
                  <a:lnTo>
                    <a:pt x="27" y="4"/>
                  </a:lnTo>
                  <a:lnTo>
                    <a:pt x="29" y="7"/>
                  </a:lnTo>
                  <a:lnTo>
                    <a:pt x="30" y="9"/>
                  </a:lnTo>
                  <a:lnTo>
                    <a:pt x="31" y="11"/>
                  </a:lnTo>
                  <a:lnTo>
                    <a:pt x="32" y="14"/>
                  </a:lnTo>
                  <a:lnTo>
                    <a:pt x="33" y="17"/>
                  </a:lnTo>
                  <a:lnTo>
                    <a:pt x="34" y="21"/>
                  </a:lnTo>
                  <a:lnTo>
                    <a:pt x="34" y="24"/>
                  </a:lnTo>
                  <a:lnTo>
                    <a:pt x="27" y="25"/>
                  </a:lnTo>
                  <a:lnTo>
                    <a:pt x="27" y="24"/>
                  </a:lnTo>
                  <a:lnTo>
                    <a:pt x="26" y="21"/>
                  </a:lnTo>
                  <a:lnTo>
                    <a:pt x="25" y="20"/>
                  </a:lnTo>
                  <a:lnTo>
                    <a:pt x="24" y="18"/>
                  </a:lnTo>
                  <a:lnTo>
                    <a:pt x="22" y="17"/>
                  </a:lnTo>
                  <a:lnTo>
                    <a:pt x="21" y="15"/>
                  </a:lnTo>
                  <a:lnTo>
                    <a:pt x="19" y="14"/>
                  </a:lnTo>
                  <a:lnTo>
                    <a:pt x="17" y="14"/>
                  </a:lnTo>
                  <a:lnTo>
                    <a:pt x="15" y="14"/>
                  </a:lnTo>
                  <a:lnTo>
                    <a:pt x="13"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4" y="32"/>
                  </a:lnTo>
                  <a:lnTo>
                    <a:pt x="16" y="32"/>
                  </a:lnTo>
                  <a:lnTo>
                    <a:pt x="18" y="34"/>
                  </a:lnTo>
                  <a:lnTo>
                    <a:pt x="21" y="35"/>
                  </a:lnTo>
                  <a:lnTo>
                    <a:pt x="24" y="38"/>
                  </a:lnTo>
                  <a:lnTo>
                    <a:pt x="27" y="39"/>
                  </a:lnTo>
                  <a:lnTo>
                    <a:pt x="28" y="39"/>
                  </a:lnTo>
                  <a:lnTo>
                    <a:pt x="30" y="41"/>
                  </a:lnTo>
                  <a:lnTo>
                    <a:pt x="32" y="42"/>
                  </a:lnTo>
                  <a:lnTo>
                    <a:pt x="33" y="45"/>
                  </a:lnTo>
                  <a:lnTo>
                    <a:pt x="34" y="46"/>
                  </a:lnTo>
                  <a:lnTo>
                    <a:pt x="36" y="49"/>
                  </a:lnTo>
                  <a:lnTo>
                    <a:pt x="36" y="52"/>
                  </a:lnTo>
                  <a:lnTo>
                    <a:pt x="37" y="56"/>
                  </a:lnTo>
                  <a:lnTo>
                    <a:pt x="37" y="60"/>
                  </a:lnTo>
                  <a:lnTo>
                    <a:pt x="37" y="63"/>
                  </a:lnTo>
                  <a:lnTo>
                    <a:pt x="36" y="67"/>
                  </a:lnTo>
                  <a:lnTo>
                    <a:pt x="36" y="70"/>
                  </a:lnTo>
                  <a:lnTo>
                    <a:pt x="34" y="72"/>
                  </a:lnTo>
                  <a:lnTo>
                    <a:pt x="33" y="75"/>
                  </a:lnTo>
                  <a:lnTo>
                    <a:pt x="32" y="78"/>
                  </a:lnTo>
                  <a:lnTo>
                    <a:pt x="30" y="81"/>
                  </a:lnTo>
                  <a:lnTo>
                    <a:pt x="28" y="82"/>
                  </a:lnTo>
                  <a:lnTo>
                    <a:pt x="26" y="84"/>
                  </a:lnTo>
                  <a:lnTo>
                    <a:pt x="23" y="84"/>
                  </a:lnTo>
                  <a:lnTo>
                    <a:pt x="21" y="85"/>
                  </a:lnTo>
                  <a:lnTo>
                    <a:pt x="18" y="85"/>
                  </a:lnTo>
                  <a:lnTo>
                    <a:pt x="14"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28"/>
            <p:cNvSpPr>
              <a:spLocks/>
            </p:cNvSpPr>
            <p:nvPr/>
          </p:nvSpPr>
          <p:spPr bwMode="auto">
            <a:xfrm>
              <a:off x="5310" y="326"/>
              <a:ext cx="27" cy="58"/>
            </a:xfrm>
            <a:custGeom>
              <a:avLst/>
              <a:gdLst>
                <a:gd name="T0" fmla="*/ 53 w 53"/>
                <a:gd name="T1" fmla="*/ 77 h 115"/>
                <a:gd name="T2" fmla="*/ 50 w 53"/>
                <a:gd name="T3" fmla="*/ 94 h 115"/>
                <a:gd name="T4" fmla="*/ 44 w 53"/>
                <a:gd name="T5" fmla="*/ 105 h 115"/>
                <a:gd name="T6" fmla="*/ 37 w 53"/>
                <a:gd name="T7" fmla="*/ 112 h 115"/>
                <a:gd name="T8" fmla="*/ 27 w 53"/>
                <a:gd name="T9" fmla="*/ 115 h 115"/>
                <a:gd name="T10" fmla="*/ 18 w 53"/>
                <a:gd name="T11" fmla="*/ 114 h 115"/>
                <a:gd name="T12" fmla="*/ 12 w 53"/>
                <a:gd name="T13" fmla="*/ 108 h 115"/>
                <a:gd name="T14" fmla="*/ 6 w 53"/>
                <a:gd name="T15" fmla="*/ 100 h 115"/>
                <a:gd name="T16" fmla="*/ 3 w 53"/>
                <a:gd name="T17" fmla="*/ 87 h 115"/>
                <a:gd name="T18" fmla="*/ 1 w 53"/>
                <a:gd name="T19" fmla="*/ 73 h 115"/>
                <a:gd name="T20" fmla="*/ 0 w 53"/>
                <a:gd name="T21" fmla="*/ 57 h 115"/>
                <a:gd name="T22" fmla="*/ 1 w 53"/>
                <a:gd name="T23" fmla="*/ 41 h 115"/>
                <a:gd name="T24" fmla="*/ 3 w 53"/>
                <a:gd name="T25" fmla="*/ 27 h 115"/>
                <a:gd name="T26" fmla="*/ 7 w 53"/>
                <a:gd name="T27" fmla="*/ 15 h 115"/>
                <a:gd name="T28" fmla="*/ 13 w 53"/>
                <a:gd name="T29" fmla="*/ 7 h 115"/>
                <a:gd name="T30" fmla="*/ 20 w 53"/>
                <a:gd name="T31" fmla="*/ 1 h 115"/>
                <a:gd name="T32" fmla="*/ 27 w 53"/>
                <a:gd name="T33" fmla="*/ 0 h 115"/>
                <a:gd name="T34" fmla="*/ 36 w 53"/>
                <a:gd name="T35" fmla="*/ 1 h 115"/>
                <a:gd name="T36" fmla="*/ 43 w 53"/>
                <a:gd name="T37" fmla="*/ 8 h 115"/>
                <a:gd name="T38" fmla="*/ 48 w 53"/>
                <a:gd name="T39" fmla="*/ 19 h 115"/>
                <a:gd name="T40" fmla="*/ 52 w 53"/>
                <a:gd name="T41" fmla="*/ 33 h 115"/>
                <a:gd name="T42" fmla="*/ 43 w 53"/>
                <a:gd name="T43" fmla="*/ 32 h 115"/>
                <a:gd name="T44" fmla="*/ 40 w 53"/>
                <a:gd name="T45" fmla="*/ 22 h 115"/>
                <a:gd name="T46" fmla="*/ 36 w 53"/>
                <a:gd name="T47" fmla="*/ 18 h 115"/>
                <a:gd name="T48" fmla="*/ 29 w 53"/>
                <a:gd name="T49" fmla="*/ 13 h 115"/>
                <a:gd name="T50" fmla="*/ 24 w 53"/>
                <a:gd name="T51" fmla="*/ 13 h 115"/>
                <a:gd name="T52" fmla="*/ 18 w 53"/>
                <a:gd name="T53" fmla="*/ 18 h 115"/>
                <a:gd name="T54" fmla="*/ 14 w 53"/>
                <a:gd name="T55" fmla="*/ 23 h 115"/>
                <a:gd name="T56" fmla="*/ 10 w 53"/>
                <a:gd name="T57" fmla="*/ 32 h 115"/>
                <a:gd name="T58" fmla="*/ 9 w 53"/>
                <a:gd name="T59" fmla="*/ 41 h 115"/>
                <a:gd name="T60" fmla="*/ 8 w 53"/>
                <a:gd name="T61" fmla="*/ 52 h 115"/>
                <a:gd name="T62" fmla="*/ 8 w 53"/>
                <a:gd name="T63" fmla="*/ 64 h 115"/>
                <a:gd name="T64" fmla="*/ 9 w 53"/>
                <a:gd name="T65" fmla="*/ 75 h 115"/>
                <a:gd name="T66" fmla="*/ 11 w 53"/>
                <a:gd name="T67" fmla="*/ 86 h 115"/>
                <a:gd name="T68" fmla="*/ 14 w 53"/>
                <a:gd name="T69" fmla="*/ 93 h 115"/>
                <a:gd name="T70" fmla="*/ 19 w 53"/>
                <a:gd name="T71" fmla="*/ 97 h 115"/>
                <a:gd name="T72" fmla="*/ 24 w 53"/>
                <a:gd name="T73" fmla="*/ 101 h 115"/>
                <a:gd name="T74" fmla="*/ 29 w 53"/>
                <a:gd name="T75" fmla="*/ 101 h 115"/>
                <a:gd name="T76" fmla="*/ 36 w 53"/>
                <a:gd name="T77" fmla="*/ 97 h 115"/>
                <a:gd name="T78" fmla="*/ 41 w 53"/>
                <a:gd name="T79" fmla="*/ 90 h 115"/>
                <a:gd name="T80" fmla="*/ 44 w 53"/>
                <a:gd name="T81" fmla="*/ 80 h 115"/>
                <a:gd name="T82" fmla="*/ 45 w 53"/>
                <a:gd name="T83" fmla="*/ 7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115">
                  <a:moveTo>
                    <a:pt x="45" y="73"/>
                  </a:moveTo>
                  <a:lnTo>
                    <a:pt x="53" y="77"/>
                  </a:lnTo>
                  <a:lnTo>
                    <a:pt x="52" y="86"/>
                  </a:lnTo>
                  <a:lnTo>
                    <a:pt x="50" y="94"/>
                  </a:lnTo>
                  <a:lnTo>
                    <a:pt x="47" y="100"/>
                  </a:lnTo>
                  <a:lnTo>
                    <a:pt x="44" y="105"/>
                  </a:lnTo>
                  <a:lnTo>
                    <a:pt x="41" y="109"/>
                  </a:lnTo>
                  <a:lnTo>
                    <a:pt x="37" y="112"/>
                  </a:lnTo>
                  <a:lnTo>
                    <a:pt x="31" y="114"/>
                  </a:lnTo>
                  <a:lnTo>
                    <a:pt x="27" y="115"/>
                  </a:lnTo>
                  <a:lnTo>
                    <a:pt x="23" y="115"/>
                  </a:lnTo>
                  <a:lnTo>
                    <a:pt x="18" y="114"/>
                  </a:lnTo>
                  <a:lnTo>
                    <a:pt x="15" y="111"/>
                  </a:lnTo>
                  <a:lnTo>
                    <a:pt x="12" y="108"/>
                  </a:lnTo>
                  <a:lnTo>
                    <a:pt x="9" y="104"/>
                  </a:lnTo>
                  <a:lnTo>
                    <a:pt x="6" y="100"/>
                  </a:lnTo>
                  <a:lnTo>
                    <a:pt x="4" y="93"/>
                  </a:lnTo>
                  <a:lnTo>
                    <a:pt x="3" y="87"/>
                  </a:lnTo>
                  <a:lnTo>
                    <a:pt x="2" y="80"/>
                  </a:lnTo>
                  <a:lnTo>
                    <a:pt x="1" y="73"/>
                  </a:lnTo>
                  <a:lnTo>
                    <a:pt x="0" y="65"/>
                  </a:lnTo>
                  <a:lnTo>
                    <a:pt x="0" y="57"/>
                  </a:lnTo>
                  <a:lnTo>
                    <a:pt x="0" y="48"/>
                  </a:lnTo>
                  <a:lnTo>
                    <a:pt x="1" y="41"/>
                  </a:lnTo>
                  <a:lnTo>
                    <a:pt x="2" y="34"/>
                  </a:lnTo>
                  <a:lnTo>
                    <a:pt x="3" y="27"/>
                  </a:lnTo>
                  <a:lnTo>
                    <a:pt x="5" y="22"/>
                  </a:lnTo>
                  <a:lnTo>
                    <a:pt x="7" y="15"/>
                  </a:lnTo>
                  <a:lnTo>
                    <a:pt x="10" y="11"/>
                  </a:lnTo>
                  <a:lnTo>
                    <a:pt x="13" y="7"/>
                  </a:lnTo>
                  <a:lnTo>
                    <a:pt x="16" y="4"/>
                  </a:lnTo>
                  <a:lnTo>
                    <a:pt x="20" y="1"/>
                  </a:lnTo>
                  <a:lnTo>
                    <a:pt x="24" y="0"/>
                  </a:lnTo>
                  <a:lnTo>
                    <a:pt x="27" y="0"/>
                  </a:lnTo>
                  <a:lnTo>
                    <a:pt x="31" y="0"/>
                  </a:lnTo>
                  <a:lnTo>
                    <a:pt x="36" y="1"/>
                  </a:lnTo>
                  <a:lnTo>
                    <a:pt x="40" y="4"/>
                  </a:lnTo>
                  <a:lnTo>
                    <a:pt x="43" y="8"/>
                  </a:lnTo>
                  <a:lnTo>
                    <a:pt x="46" y="13"/>
                  </a:lnTo>
                  <a:lnTo>
                    <a:pt x="48" y="19"/>
                  </a:lnTo>
                  <a:lnTo>
                    <a:pt x="50" y="26"/>
                  </a:lnTo>
                  <a:lnTo>
                    <a:pt x="52" y="33"/>
                  </a:lnTo>
                  <a:lnTo>
                    <a:pt x="44" y="37"/>
                  </a:lnTo>
                  <a:lnTo>
                    <a:pt x="43" y="32"/>
                  </a:lnTo>
                  <a:lnTo>
                    <a:pt x="41" y="26"/>
                  </a:lnTo>
                  <a:lnTo>
                    <a:pt x="40" y="22"/>
                  </a:lnTo>
                  <a:lnTo>
                    <a:pt x="38" y="19"/>
                  </a:lnTo>
                  <a:lnTo>
                    <a:pt x="36" y="18"/>
                  </a:lnTo>
                  <a:lnTo>
                    <a:pt x="32" y="15"/>
                  </a:lnTo>
                  <a:lnTo>
                    <a:pt x="29" y="13"/>
                  </a:lnTo>
                  <a:lnTo>
                    <a:pt x="27" y="13"/>
                  </a:lnTo>
                  <a:lnTo>
                    <a:pt x="24" y="13"/>
                  </a:lnTo>
                  <a:lnTo>
                    <a:pt x="21" y="15"/>
                  </a:lnTo>
                  <a:lnTo>
                    <a:pt x="18" y="18"/>
                  </a:lnTo>
                  <a:lnTo>
                    <a:pt x="16" y="19"/>
                  </a:lnTo>
                  <a:lnTo>
                    <a:pt x="14" y="23"/>
                  </a:lnTo>
                  <a:lnTo>
                    <a:pt x="12" y="27"/>
                  </a:lnTo>
                  <a:lnTo>
                    <a:pt x="10" y="32"/>
                  </a:lnTo>
                  <a:lnTo>
                    <a:pt x="9" y="36"/>
                  </a:lnTo>
                  <a:lnTo>
                    <a:pt x="9" y="41"/>
                  </a:lnTo>
                  <a:lnTo>
                    <a:pt x="9" y="47"/>
                  </a:lnTo>
                  <a:lnTo>
                    <a:pt x="8" y="52"/>
                  </a:lnTo>
                  <a:lnTo>
                    <a:pt x="8" y="57"/>
                  </a:lnTo>
                  <a:lnTo>
                    <a:pt x="8" y="64"/>
                  </a:lnTo>
                  <a:lnTo>
                    <a:pt x="9" y="69"/>
                  </a:lnTo>
                  <a:lnTo>
                    <a:pt x="9" y="75"/>
                  </a:lnTo>
                  <a:lnTo>
                    <a:pt x="9" y="80"/>
                  </a:lnTo>
                  <a:lnTo>
                    <a:pt x="11" y="86"/>
                  </a:lnTo>
                  <a:lnTo>
                    <a:pt x="12" y="90"/>
                  </a:lnTo>
                  <a:lnTo>
                    <a:pt x="14" y="93"/>
                  </a:lnTo>
                  <a:lnTo>
                    <a:pt x="16" y="96"/>
                  </a:lnTo>
                  <a:lnTo>
                    <a:pt x="19" y="97"/>
                  </a:lnTo>
                  <a:lnTo>
                    <a:pt x="21" y="100"/>
                  </a:lnTo>
                  <a:lnTo>
                    <a:pt x="24" y="101"/>
                  </a:lnTo>
                  <a:lnTo>
                    <a:pt x="26" y="101"/>
                  </a:lnTo>
                  <a:lnTo>
                    <a:pt x="29" y="101"/>
                  </a:lnTo>
                  <a:lnTo>
                    <a:pt x="32" y="100"/>
                  </a:lnTo>
                  <a:lnTo>
                    <a:pt x="36" y="97"/>
                  </a:lnTo>
                  <a:lnTo>
                    <a:pt x="39" y="94"/>
                  </a:lnTo>
                  <a:lnTo>
                    <a:pt x="41" y="90"/>
                  </a:lnTo>
                  <a:lnTo>
                    <a:pt x="42" y="86"/>
                  </a:lnTo>
                  <a:lnTo>
                    <a:pt x="44" y="80"/>
                  </a:lnTo>
                  <a:lnTo>
                    <a:pt x="45" y="75"/>
                  </a:lnTo>
                  <a:lnTo>
                    <a:pt x="45" y="7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29"/>
            <p:cNvSpPr>
              <a:spLocks noEditPoints="1"/>
            </p:cNvSpPr>
            <p:nvPr/>
          </p:nvSpPr>
          <p:spPr bwMode="auto">
            <a:xfrm>
              <a:off x="5341" y="342"/>
              <a:ext cx="20" cy="42"/>
            </a:xfrm>
            <a:custGeom>
              <a:avLst/>
              <a:gdLst>
                <a:gd name="T0" fmla="*/ 0 w 39"/>
                <a:gd name="T1" fmla="*/ 34 h 85"/>
                <a:gd name="T2" fmla="*/ 3 w 39"/>
                <a:gd name="T3" fmla="*/ 15 h 85"/>
                <a:gd name="T4" fmla="*/ 9 w 39"/>
                <a:gd name="T5" fmla="*/ 6 h 85"/>
                <a:gd name="T6" fmla="*/ 16 w 39"/>
                <a:gd name="T7" fmla="*/ 2 h 85"/>
                <a:gd name="T8" fmla="*/ 23 w 39"/>
                <a:gd name="T9" fmla="*/ 2 h 85"/>
                <a:gd name="T10" fmla="*/ 30 w 39"/>
                <a:gd name="T11" fmla="*/ 7 h 85"/>
                <a:gd name="T12" fmla="*/ 36 w 39"/>
                <a:gd name="T13" fmla="*/ 17 h 85"/>
                <a:gd name="T14" fmla="*/ 39 w 39"/>
                <a:gd name="T15" fmla="*/ 32 h 85"/>
                <a:gd name="T16" fmla="*/ 39 w 39"/>
                <a:gd name="T17" fmla="*/ 49 h 85"/>
                <a:gd name="T18" fmla="*/ 38 w 39"/>
                <a:gd name="T19" fmla="*/ 61 h 85"/>
                <a:gd name="T20" fmla="*/ 35 w 39"/>
                <a:gd name="T21" fmla="*/ 70 h 85"/>
                <a:gd name="T22" fmla="*/ 32 w 39"/>
                <a:gd name="T23" fmla="*/ 77 h 85"/>
                <a:gd name="T24" fmla="*/ 27 w 39"/>
                <a:gd name="T25" fmla="*/ 81 h 85"/>
                <a:gd name="T26" fmla="*/ 21 w 39"/>
                <a:gd name="T27" fmla="*/ 85 h 85"/>
                <a:gd name="T28" fmla="*/ 15 w 39"/>
                <a:gd name="T29" fmla="*/ 84 h 85"/>
                <a:gd name="T30" fmla="*/ 8 w 39"/>
                <a:gd name="T31" fmla="*/ 79 h 85"/>
                <a:gd name="T32" fmla="*/ 3 w 39"/>
                <a:gd name="T33" fmla="*/ 70 h 85"/>
                <a:gd name="T34" fmla="*/ 0 w 39"/>
                <a:gd name="T35" fmla="*/ 53 h 85"/>
                <a:gd name="T36" fmla="*/ 7 w 39"/>
                <a:gd name="T37" fmla="*/ 42 h 85"/>
                <a:gd name="T38" fmla="*/ 8 w 39"/>
                <a:gd name="T39" fmla="*/ 54 h 85"/>
                <a:gd name="T40" fmla="*/ 10 w 39"/>
                <a:gd name="T41" fmla="*/ 64 h 85"/>
                <a:gd name="T42" fmla="*/ 14 w 39"/>
                <a:gd name="T43" fmla="*/ 70 h 85"/>
                <a:gd name="T44" fmla="*/ 19 w 39"/>
                <a:gd name="T45" fmla="*/ 71 h 85"/>
                <a:gd name="T46" fmla="*/ 24 w 39"/>
                <a:gd name="T47" fmla="*/ 70 h 85"/>
                <a:gd name="T48" fmla="*/ 28 w 39"/>
                <a:gd name="T49" fmla="*/ 64 h 85"/>
                <a:gd name="T50" fmla="*/ 31 w 39"/>
                <a:gd name="T51" fmla="*/ 56 h 85"/>
                <a:gd name="T52" fmla="*/ 32 w 39"/>
                <a:gd name="T53" fmla="*/ 43 h 85"/>
                <a:gd name="T54" fmla="*/ 31 w 39"/>
                <a:gd name="T55" fmla="*/ 31 h 85"/>
                <a:gd name="T56" fmla="*/ 28 w 39"/>
                <a:gd name="T57" fmla="*/ 22 h 85"/>
                <a:gd name="T58" fmla="*/ 24 w 39"/>
                <a:gd name="T59" fmla="*/ 15 h 85"/>
                <a:gd name="T60" fmla="*/ 19 w 39"/>
                <a:gd name="T61" fmla="*/ 14 h 85"/>
                <a:gd name="T62" fmla="*/ 14 w 39"/>
                <a:gd name="T63" fmla="*/ 15 h 85"/>
                <a:gd name="T64" fmla="*/ 11 w 39"/>
                <a:gd name="T65" fmla="*/ 21 h 85"/>
                <a:gd name="T66" fmla="*/ 8 w 39"/>
                <a:gd name="T67" fmla="*/ 31 h 85"/>
                <a:gd name="T68" fmla="*/ 7 w 39"/>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85">
                  <a:moveTo>
                    <a:pt x="0" y="43"/>
                  </a:moveTo>
                  <a:lnTo>
                    <a:pt x="0" y="34"/>
                  </a:lnTo>
                  <a:lnTo>
                    <a:pt x="2" y="24"/>
                  </a:lnTo>
                  <a:lnTo>
                    <a:pt x="3" y="15"/>
                  </a:lnTo>
                  <a:lnTo>
                    <a:pt x="6" y="10"/>
                  </a:lnTo>
                  <a:lnTo>
                    <a:pt x="9" y="6"/>
                  </a:lnTo>
                  <a:lnTo>
                    <a:pt x="12" y="3"/>
                  </a:lnTo>
                  <a:lnTo>
                    <a:pt x="16" y="2"/>
                  </a:lnTo>
                  <a:lnTo>
                    <a:pt x="19" y="0"/>
                  </a:lnTo>
                  <a:lnTo>
                    <a:pt x="23" y="2"/>
                  </a:lnTo>
                  <a:lnTo>
                    <a:pt x="27" y="3"/>
                  </a:lnTo>
                  <a:lnTo>
                    <a:pt x="30" y="7"/>
                  </a:lnTo>
                  <a:lnTo>
                    <a:pt x="33" y="11"/>
                  </a:lnTo>
                  <a:lnTo>
                    <a:pt x="36" y="17"/>
                  </a:lnTo>
                  <a:lnTo>
                    <a:pt x="38" y="24"/>
                  </a:lnTo>
                  <a:lnTo>
                    <a:pt x="39" y="32"/>
                  </a:lnTo>
                  <a:lnTo>
                    <a:pt x="39" y="42"/>
                  </a:lnTo>
                  <a:lnTo>
                    <a:pt x="39" y="49"/>
                  </a:lnTo>
                  <a:lnTo>
                    <a:pt x="38" y="56"/>
                  </a:lnTo>
                  <a:lnTo>
                    <a:pt x="38" y="61"/>
                  </a:lnTo>
                  <a:lnTo>
                    <a:pt x="37" y="66"/>
                  </a:lnTo>
                  <a:lnTo>
                    <a:pt x="35" y="70"/>
                  </a:lnTo>
                  <a:lnTo>
                    <a:pt x="34" y="74"/>
                  </a:lnTo>
                  <a:lnTo>
                    <a:pt x="32" y="77"/>
                  </a:lnTo>
                  <a:lnTo>
                    <a:pt x="30"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8" y="64"/>
                  </a:lnTo>
                  <a:lnTo>
                    <a:pt x="29" y="60"/>
                  </a:lnTo>
                  <a:lnTo>
                    <a:pt x="31" y="56"/>
                  </a:lnTo>
                  <a:lnTo>
                    <a:pt x="32" y="49"/>
                  </a:lnTo>
                  <a:lnTo>
                    <a:pt x="32" y="43"/>
                  </a:lnTo>
                  <a:lnTo>
                    <a:pt x="32" y="38"/>
                  </a:lnTo>
                  <a:lnTo>
                    <a:pt x="31" y="31"/>
                  </a:lnTo>
                  <a:lnTo>
                    <a:pt x="29" y="27"/>
                  </a:lnTo>
                  <a:lnTo>
                    <a:pt x="28"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p:cNvSpPr>
            <p:nvPr/>
          </p:nvSpPr>
          <p:spPr bwMode="auto">
            <a:xfrm>
              <a:off x="5366" y="342"/>
              <a:ext cx="18" cy="41"/>
            </a:xfrm>
            <a:custGeom>
              <a:avLst/>
              <a:gdLst>
                <a:gd name="T0" fmla="*/ 0 w 35"/>
                <a:gd name="T1" fmla="*/ 84 h 84"/>
                <a:gd name="T2" fmla="*/ 0 w 35"/>
                <a:gd name="T3" fmla="*/ 2 h 84"/>
                <a:gd name="T4" fmla="*/ 7 w 35"/>
                <a:gd name="T5" fmla="*/ 2 h 84"/>
                <a:gd name="T6" fmla="*/ 7 w 35"/>
                <a:gd name="T7" fmla="*/ 14 h 84"/>
                <a:gd name="T8" fmla="*/ 10 w 35"/>
                <a:gd name="T9" fmla="*/ 9 h 84"/>
                <a:gd name="T10" fmla="*/ 13 w 35"/>
                <a:gd name="T11" fmla="*/ 4 h 84"/>
                <a:gd name="T12" fmla="*/ 16 w 35"/>
                <a:gd name="T13" fmla="*/ 2 h 84"/>
                <a:gd name="T14" fmla="*/ 20 w 35"/>
                <a:gd name="T15" fmla="*/ 0 h 84"/>
                <a:gd name="T16" fmla="*/ 22 w 35"/>
                <a:gd name="T17" fmla="*/ 0 h 84"/>
                <a:gd name="T18" fmla="*/ 24 w 35"/>
                <a:gd name="T19" fmla="*/ 2 h 84"/>
                <a:gd name="T20" fmla="*/ 25 w 35"/>
                <a:gd name="T21" fmla="*/ 2 h 84"/>
                <a:gd name="T22" fmla="*/ 27 w 35"/>
                <a:gd name="T23" fmla="*/ 3 h 84"/>
                <a:gd name="T24" fmla="*/ 28 w 35"/>
                <a:gd name="T25" fmla="*/ 4 h 84"/>
                <a:gd name="T26" fmla="*/ 30 w 35"/>
                <a:gd name="T27" fmla="*/ 6 h 84"/>
                <a:gd name="T28" fmla="*/ 31 w 35"/>
                <a:gd name="T29" fmla="*/ 9 h 84"/>
                <a:gd name="T30" fmla="*/ 32 w 35"/>
                <a:gd name="T31" fmla="*/ 10 h 84"/>
                <a:gd name="T32" fmla="*/ 32 w 35"/>
                <a:gd name="T33" fmla="*/ 13 h 84"/>
                <a:gd name="T34" fmla="*/ 33 w 35"/>
                <a:gd name="T35" fmla="*/ 15 h 84"/>
                <a:gd name="T36" fmla="*/ 34 w 35"/>
                <a:gd name="T37" fmla="*/ 18 h 84"/>
                <a:gd name="T38" fmla="*/ 34 w 35"/>
                <a:gd name="T39" fmla="*/ 21 h 84"/>
                <a:gd name="T40" fmla="*/ 34 w 35"/>
                <a:gd name="T41" fmla="*/ 24 h 84"/>
                <a:gd name="T42" fmla="*/ 35 w 35"/>
                <a:gd name="T43" fmla="*/ 27 h 84"/>
                <a:gd name="T44" fmla="*/ 35 w 35"/>
                <a:gd name="T45" fmla="*/ 29 h 84"/>
                <a:gd name="T46" fmla="*/ 35 w 35"/>
                <a:gd name="T47" fmla="*/ 34 h 84"/>
                <a:gd name="T48" fmla="*/ 35 w 35"/>
                <a:gd name="T49" fmla="*/ 84 h 84"/>
                <a:gd name="T50" fmla="*/ 28 w 35"/>
                <a:gd name="T51" fmla="*/ 84 h 84"/>
                <a:gd name="T52" fmla="*/ 28 w 35"/>
                <a:gd name="T53" fmla="*/ 36 h 84"/>
                <a:gd name="T54" fmla="*/ 28 w 35"/>
                <a:gd name="T55" fmla="*/ 32 h 84"/>
                <a:gd name="T56" fmla="*/ 28 w 35"/>
                <a:gd name="T57" fmla="*/ 29 h 84"/>
                <a:gd name="T58" fmla="*/ 27 w 35"/>
                <a:gd name="T59" fmla="*/ 27 h 84"/>
                <a:gd name="T60" fmla="*/ 27 w 35"/>
                <a:gd name="T61" fmla="*/ 24 h 84"/>
                <a:gd name="T62" fmla="*/ 26 w 35"/>
                <a:gd name="T63" fmla="*/ 22 h 84"/>
                <a:gd name="T64" fmla="*/ 25 w 35"/>
                <a:gd name="T65" fmla="*/ 20 h 84"/>
                <a:gd name="T66" fmla="*/ 24 w 35"/>
                <a:gd name="T67" fmla="*/ 18 h 84"/>
                <a:gd name="T68" fmla="*/ 24 w 35"/>
                <a:gd name="T69" fmla="*/ 17 h 84"/>
                <a:gd name="T70" fmla="*/ 23 w 35"/>
                <a:gd name="T71" fmla="*/ 15 h 84"/>
                <a:gd name="T72" fmla="*/ 21 w 35"/>
                <a:gd name="T73" fmla="*/ 15 h 84"/>
                <a:gd name="T74" fmla="*/ 20 w 35"/>
                <a:gd name="T75" fmla="*/ 14 h 84"/>
                <a:gd name="T76" fmla="*/ 19 w 35"/>
                <a:gd name="T77" fmla="*/ 14 h 84"/>
                <a:gd name="T78" fmla="*/ 16 w 35"/>
                <a:gd name="T79" fmla="*/ 14 h 84"/>
                <a:gd name="T80" fmla="*/ 14 w 35"/>
                <a:gd name="T81" fmla="*/ 15 h 84"/>
                <a:gd name="T82" fmla="*/ 12 w 35"/>
                <a:gd name="T83" fmla="*/ 18 h 84"/>
                <a:gd name="T84" fmla="*/ 10 w 35"/>
                <a:gd name="T85" fmla="*/ 20 h 84"/>
                <a:gd name="T86" fmla="*/ 9 w 35"/>
                <a:gd name="T87" fmla="*/ 22 h 84"/>
                <a:gd name="T88" fmla="*/ 8 w 35"/>
                <a:gd name="T89" fmla="*/ 28 h 84"/>
                <a:gd name="T90" fmla="*/ 7 w 35"/>
                <a:gd name="T91" fmla="*/ 34 h 84"/>
                <a:gd name="T92" fmla="*/ 7 w 35"/>
                <a:gd name="T93" fmla="*/ 41 h 84"/>
                <a:gd name="T94" fmla="*/ 7 w 35"/>
                <a:gd name="T95" fmla="*/ 84 h 84"/>
                <a:gd name="T96" fmla="*/ 0 w 35"/>
                <a:gd name="T9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84">
                  <a:moveTo>
                    <a:pt x="0" y="84"/>
                  </a:moveTo>
                  <a:lnTo>
                    <a:pt x="0" y="2"/>
                  </a:lnTo>
                  <a:lnTo>
                    <a:pt x="7" y="2"/>
                  </a:lnTo>
                  <a:lnTo>
                    <a:pt x="7" y="14"/>
                  </a:lnTo>
                  <a:lnTo>
                    <a:pt x="10" y="9"/>
                  </a:lnTo>
                  <a:lnTo>
                    <a:pt x="13" y="4"/>
                  </a:lnTo>
                  <a:lnTo>
                    <a:pt x="16" y="2"/>
                  </a:lnTo>
                  <a:lnTo>
                    <a:pt x="20" y="0"/>
                  </a:lnTo>
                  <a:lnTo>
                    <a:pt x="22" y="0"/>
                  </a:lnTo>
                  <a:lnTo>
                    <a:pt x="24" y="2"/>
                  </a:lnTo>
                  <a:lnTo>
                    <a:pt x="25" y="2"/>
                  </a:lnTo>
                  <a:lnTo>
                    <a:pt x="27" y="3"/>
                  </a:lnTo>
                  <a:lnTo>
                    <a:pt x="28" y="4"/>
                  </a:lnTo>
                  <a:lnTo>
                    <a:pt x="30" y="6"/>
                  </a:lnTo>
                  <a:lnTo>
                    <a:pt x="31" y="9"/>
                  </a:lnTo>
                  <a:lnTo>
                    <a:pt x="32" y="10"/>
                  </a:lnTo>
                  <a:lnTo>
                    <a:pt x="32" y="13"/>
                  </a:lnTo>
                  <a:lnTo>
                    <a:pt x="33" y="15"/>
                  </a:lnTo>
                  <a:lnTo>
                    <a:pt x="34" y="18"/>
                  </a:lnTo>
                  <a:lnTo>
                    <a:pt x="34" y="21"/>
                  </a:lnTo>
                  <a:lnTo>
                    <a:pt x="34" y="24"/>
                  </a:lnTo>
                  <a:lnTo>
                    <a:pt x="35" y="27"/>
                  </a:lnTo>
                  <a:lnTo>
                    <a:pt x="35" y="29"/>
                  </a:lnTo>
                  <a:lnTo>
                    <a:pt x="35" y="34"/>
                  </a:lnTo>
                  <a:lnTo>
                    <a:pt x="35" y="84"/>
                  </a:lnTo>
                  <a:lnTo>
                    <a:pt x="28" y="84"/>
                  </a:lnTo>
                  <a:lnTo>
                    <a:pt x="28" y="36"/>
                  </a:lnTo>
                  <a:lnTo>
                    <a:pt x="28" y="32"/>
                  </a:lnTo>
                  <a:lnTo>
                    <a:pt x="28" y="29"/>
                  </a:lnTo>
                  <a:lnTo>
                    <a:pt x="27" y="27"/>
                  </a:lnTo>
                  <a:lnTo>
                    <a:pt x="27" y="24"/>
                  </a:lnTo>
                  <a:lnTo>
                    <a:pt x="26" y="22"/>
                  </a:lnTo>
                  <a:lnTo>
                    <a:pt x="25" y="20"/>
                  </a:lnTo>
                  <a:lnTo>
                    <a:pt x="24" y="18"/>
                  </a:lnTo>
                  <a:lnTo>
                    <a:pt x="24" y="17"/>
                  </a:lnTo>
                  <a:lnTo>
                    <a:pt x="23" y="15"/>
                  </a:lnTo>
                  <a:lnTo>
                    <a:pt x="21" y="15"/>
                  </a:lnTo>
                  <a:lnTo>
                    <a:pt x="20" y="14"/>
                  </a:lnTo>
                  <a:lnTo>
                    <a:pt x="19" y="14"/>
                  </a:lnTo>
                  <a:lnTo>
                    <a:pt x="16" y="14"/>
                  </a:lnTo>
                  <a:lnTo>
                    <a:pt x="14" y="15"/>
                  </a:lnTo>
                  <a:lnTo>
                    <a:pt x="12" y="18"/>
                  </a:lnTo>
                  <a:lnTo>
                    <a:pt x="10" y="20"/>
                  </a:lnTo>
                  <a:lnTo>
                    <a:pt x="9" y="22"/>
                  </a:lnTo>
                  <a:lnTo>
                    <a:pt x="8" y="28"/>
                  </a:lnTo>
                  <a:lnTo>
                    <a:pt x="7" y="34"/>
                  </a:lnTo>
                  <a:lnTo>
                    <a:pt x="7" y="41"/>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p:cNvSpPr>
            <p:nvPr/>
          </p:nvSpPr>
          <p:spPr bwMode="auto">
            <a:xfrm>
              <a:off x="5389" y="342"/>
              <a:ext cx="18" cy="42"/>
            </a:xfrm>
            <a:custGeom>
              <a:avLst/>
              <a:gdLst>
                <a:gd name="T0" fmla="*/ 8 w 37"/>
                <a:gd name="T1" fmla="*/ 57 h 85"/>
                <a:gd name="T2" fmla="*/ 9 w 37"/>
                <a:gd name="T3" fmla="*/ 63 h 85"/>
                <a:gd name="T4" fmla="*/ 10 w 37"/>
                <a:gd name="T5" fmla="*/ 67 h 85"/>
                <a:gd name="T6" fmla="*/ 15 w 37"/>
                <a:gd name="T7" fmla="*/ 70 h 85"/>
                <a:gd name="T8" fmla="*/ 19 w 37"/>
                <a:gd name="T9" fmla="*/ 71 h 85"/>
                <a:gd name="T10" fmla="*/ 24 w 37"/>
                <a:gd name="T11" fmla="*/ 70 h 85"/>
                <a:gd name="T12" fmla="*/ 27 w 37"/>
                <a:gd name="T13" fmla="*/ 68 h 85"/>
                <a:gd name="T14" fmla="*/ 29 w 37"/>
                <a:gd name="T15" fmla="*/ 66 h 85"/>
                <a:gd name="T16" fmla="*/ 30 w 37"/>
                <a:gd name="T17" fmla="*/ 61 h 85"/>
                <a:gd name="T18" fmla="*/ 29 w 37"/>
                <a:gd name="T19" fmla="*/ 57 h 85"/>
                <a:gd name="T20" fmla="*/ 27 w 37"/>
                <a:gd name="T21" fmla="*/ 54 h 85"/>
                <a:gd name="T22" fmla="*/ 24 w 37"/>
                <a:gd name="T23" fmla="*/ 53 h 85"/>
                <a:gd name="T24" fmla="*/ 19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4 w 37"/>
                <a:gd name="T51" fmla="*/ 2 h 85"/>
                <a:gd name="T52" fmla="*/ 17 w 37"/>
                <a:gd name="T53" fmla="*/ 0 h 85"/>
                <a:gd name="T54" fmla="*/ 22 w 37"/>
                <a:gd name="T55" fmla="*/ 2 h 85"/>
                <a:gd name="T56" fmla="*/ 26 w 37"/>
                <a:gd name="T57" fmla="*/ 3 h 85"/>
                <a:gd name="T58" fmla="*/ 30 w 37"/>
                <a:gd name="T59" fmla="*/ 7 h 85"/>
                <a:gd name="T60" fmla="*/ 32 w 37"/>
                <a:gd name="T61" fmla="*/ 11 h 85"/>
                <a:gd name="T62" fmla="*/ 34 w 37"/>
                <a:gd name="T63" fmla="*/ 17 h 85"/>
                <a:gd name="T64" fmla="*/ 35 w 37"/>
                <a:gd name="T65" fmla="*/ 24 h 85"/>
                <a:gd name="T66" fmla="*/ 28 w 37"/>
                <a:gd name="T67" fmla="*/ 24 h 85"/>
                <a:gd name="T68" fmla="*/ 26 w 37"/>
                <a:gd name="T69" fmla="*/ 20 h 85"/>
                <a:gd name="T70" fmla="*/ 23 w 37"/>
                <a:gd name="T71" fmla="*/ 17 h 85"/>
                <a:gd name="T72" fmla="*/ 20 w 37"/>
                <a:gd name="T73" fmla="*/ 14 h 85"/>
                <a:gd name="T74" fmla="*/ 16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7 w 37"/>
                <a:gd name="T93" fmla="*/ 32 h 85"/>
                <a:gd name="T94" fmla="*/ 22 w 37"/>
                <a:gd name="T95" fmla="*/ 35 h 85"/>
                <a:gd name="T96" fmla="*/ 28 w 37"/>
                <a:gd name="T97" fmla="*/ 39 h 85"/>
                <a:gd name="T98" fmla="*/ 31 w 37"/>
                <a:gd name="T99" fmla="*/ 41 h 85"/>
                <a:gd name="T100" fmla="*/ 34 w 37"/>
                <a:gd name="T101" fmla="*/ 45 h 85"/>
                <a:gd name="T102" fmla="*/ 36 w 37"/>
                <a:gd name="T103" fmla="*/ 49 h 85"/>
                <a:gd name="T104" fmla="*/ 37 w 37"/>
                <a:gd name="T105" fmla="*/ 56 h 85"/>
                <a:gd name="T106" fmla="*/ 37 w 37"/>
                <a:gd name="T107" fmla="*/ 63 h 85"/>
                <a:gd name="T108" fmla="*/ 36 w 37"/>
                <a:gd name="T109" fmla="*/ 70 h 85"/>
                <a:gd name="T110" fmla="*/ 34 w 37"/>
                <a:gd name="T111" fmla="*/ 75 h 85"/>
                <a:gd name="T112" fmla="*/ 31 w 37"/>
                <a:gd name="T113" fmla="*/ 81 h 85"/>
                <a:gd name="T114" fmla="*/ 27 w 37"/>
                <a:gd name="T115" fmla="*/ 84 h 85"/>
                <a:gd name="T116" fmla="*/ 22 w 37"/>
                <a:gd name="T117" fmla="*/ 85 h 85"/>
                <a:gd name="T118" fmla="*/ 15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5" y="70"/>
                  </a:lnTo>
                  <a:lnTo>
                    <a:pt x="17" y="71"/>
                  </a:lnTo>
                  <a:lnTo>
                    <a:pt x="19" y="71"/>
                  </a:lnTo>
                  <a:lnTo>
                    <a:pt x="22" y="71"/>
                  </a:lnTo>
                  <a:lnTo>
                    <a:pt x="24" y="70"/>
                  </a:lnTo>
                  <a:lnTo>
                    <a:pt x="26" y="70"/>
                  </a:lnTo>
                  <a:lnTo>
                    <a:pt x="27" y="68"/>
                  </a:lnTo>
                  <a:lnTo>
                    <a:pt x="28" y="67"/>
                  </a:lnTo>
                  <a:lnTo>
                    <a:pt x="29" y="66"/>
                  </a:lnTo>
                  <a:lnTo>
                    <a:pt x="30" y="63"/>
                  </a:lnTo>
                  <a:lnTo>
                    <a:pt x="30" y="61"/>
                  </a:lnTo>
                  <a:lnTo>
                    <a:pt x="30" y="60"/>
                  </a:lnTo>
                  <a:lnTo>
                    <a:pt x="29" y="57"/>
                  </a:lnTo>
                  <a:lnTo>
                    <a:pt x="28" y="56"/>
                  </a:lnTo>
                  <a:lnTo>
                    <a:pt x="27" y="54"/>
                  </a:lnTo>
                  <a:lnTo>
                    <a:pt x="26" y="54"/>
                  </a:lnTo>
                  <a:lnTo>
                    <a:pt x="24" y="53"/>
                  </a:lnTo>
                  <a:lnTo>
                    <a:pt x="22" y="52"/>
                  </a:lnTo>
                  <a:lnTo>
                    <a:pt x="19" y="50"/>
                  </a:lnTo>
                  <a:lnTo>
                    <a:pt x="15"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4" y="2"/>
                  </a:lnTo>
                  <a:lnTo>
                    <a:pt x="16" y="0"/>
                  </a:lnTo>
                  <a:lnTo>
                    <a:pt x="17" y="0"/>
                  </a:lnTo>
                  <a:lnTo>
                    <a:pt x="19" y="0"/>
                  </a:lnTo>
                  <a:lnTo>
                    <a:pt x="22" y="2"/>
                  </a:lnTo>
                  <a:lnTo>
                    <a:pt x="24" y="2"/>
                  </a:lnTo>
                  <a:lnTo>
                    <a:pt x="26" y="3"/>
                  </a:lnTo>
                  <a:lnTo>
                    <a:pt x="28" y="4"/>
                  </a:lnTo>
                  <a:lnTo>
                    <a:pt x="30" y="7"/>
                  </a:lnTo>
                  <a:lnTo>
                    <a:pt x="31" y="9"/>
                  </a:lnTo>
                  <a:lnTo>
                    <a:pt x="32" y="11"/>
                  </a:lnTo>
                  <a:lnTo>
                    <a:pt x="33" y="14"/>
                  </a:lnTo>
                  <a:lnTo>
                    <a:pt x="34" y="17"/>
                  </a:lnTo>
                  <a:lnTo>
                    <a:pt x="35" y="21"/>
                  </a:lnTo>
                  <a:lnTo>
                    <a:pt x="35" y="24"/>
                  </a:lnTo>
                  <a:lnTo>
                    <a:pt x="28" y="25"/>
                  </a:lnTo>
                  <a:lnTo>
                    <a:pt x="28" y="24"/>
                  </a:lnTo>
                  <a:lnTo>
                    <a:pt x="27" y="21"/>
                  </a:lnTo>
                  <a:lnTo>
                    <a:pt x="26" y="20"/>
                  </a:lnTo>
                  <a:lnTo>
                    <a:pt x="25" y="18"/>
                  </a:lnTo>
                  <a:lnTo>
                    <a:pt x="23" y="17"/>
                  </a:lnTo>
                  <a:lnTo>
                    <a:pt x="22" y="15"/>
                  </a:lnTo>
                  <a:lnTo>
                    <a:pt x="20" y="14"/>
                  </a:lnTo>
                  <a:lnTo>
                    <a:pt x="18" y="14"/>
                  </a:lnTo>
                  <a:lnTo>
                    <a:pt x="16" y="14"/>
                  </a:lnTo>
                  <a:lnTo>
                    <a:pt x="14"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5" y="32"/>
                  </a:lnTo>
                  <a:lnTo>
                    <a:pt x="17" y="32"/>
                  </a:lnTo>
                  <a:lnTo>
                    <a:pt x="19" y="34"/>
                  </a:lnTo>
                  <a:lnTo>
                    <a:pt x="22" y="35"/>
                  </a:lnTo>
                  <a:lnTo>
                    <a:pt x="25" y="38"/>
                  </a:lnTo>
                  <a:lnTo>
                    <a:pt x="28" y="39"/>
                  </a:lnTo>
                  <a:lnTo>
                    <a:pt x="29" y="39"/>
                  </a:lnTo>
                  <a:lnTo>
                    <a:pt x="31" y="41"/>
                  </a:lnTo>
                  <a:lnTo>
                    <a:pt x="33" y="42"/>
                  </a:lnTo>
                  <a:lnTo>
                    <a:pt x="34" y="45"/>
                  </a:lnTo>
                  <a:lnTo>
                    <a:pt x="35" y="46"/>
                  </a:lnTo>
                  <a:lnTo>
                    <a:pt x="36" y="49"/>
                  </a:lnTo>
                  <a:lnTo>
                    <a:pt x="36" y="52"/>
                  </a:lnTo>
                  <a:lnTo>
                    <a:pt x="37" y="56"/>
                  </a:lnTo>
                  <a:lnTo>
                    <a:pt x="37" y="60"/>
                  </a:lnTo>
                  <a:lnTo>
                    <a:pt x="37" y="63"/>
                  </a:lnTo>
                  <a:lnTo>
                    <a:pt x="36" y="67"/>
                  </a:lnTo>
                  <a:lnTo>
                    <a:pt x="36" y="70"/>
                  </a:lnTo>
                  <a:lnTo>
                    <a:pt x="35" y="72"/>
                  </a:lnTo>
                  <a:lnTo>
                    <a:pt x="34" y="75"/>
                  </a:lnTo>
                  <a:lnTo>
                    <a:pt x="33" y="78"/>
                  </a:lnTo>
                  <a:lnTo>
                    <a:pt x="31" y="81"/>
                  </a:lnTo>
                  <a:lnTo>
                    <a:pt x="29" y="82"/>
                  </a:lnTo>
                  <a:lnTo>
                    <a:pt x="27" y="84"/>
                  </a:lnTo>
                  <a:lnTo>
                    <a:pt x="24" y="84"/>
                  </a:lnTo>
                  <a:lnTo>
                    <a:pt x="22" y="85"/>
                  </a:lnTo>
                  <a:lnTo>
                    <a:pt x="19" y="85"/>
                  </a:lnTo>
                  <a:lnTo>
                    <a:pt x="15"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32"/>
            <p:cNvSpPr>
              <a:spLocks noEditPoints="1"/>
            </p:cNvSpPr>
            <p:nvPr/>
          </p:nvSpPr>
          <p:spPr bwMode="auto">
            <a:xfrm>
              <a:off x="5409" y="342"/>
              <a:ext cx="21" cy="42"/>
            </a:xfrm>
            <a:custGeom>
              <a:avLst/>
              <a:gdLst>
                <a:gd name="T0" fmla="*/ 41 w 42"/>
                <a:gd name="T1" fmla="*/ 60 h 85"/>
                <a:gd name="T2" fmla="*/ 38 w 42"/>
                <a:gd name="T3" fmla="*/ 71 h 85"/>
                <a:gd name="T4" fmla="*/ 33 w 42"/>
                <a:gd name="T5" fmla="*/ 78 h 85"/>
                <a:gd name="T6" fmla="*/ 28 w 42"/>
                <a:gd name="T7" fmla="*/ 84 h 85"/>
                <a:gd name="T8" fmla="*/ 21 w 42"/>
                <a:gd name="T9" fmla="*/ 85 h 85"/>
                <a:gd name="T10" fmla="*/ 12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2 w 42"/>
                <a:gd name="T23" fmla="*/ 3 h 85"/>
                <a:gd name="T24" fmla="*/ 20 w 42"/>
                <a:gd name="T25" fmla="*/ 0 h 85"/>
                <a:gd name="T26" fmla="*/ 28 w 42"/>
                <a:gd name="T27" fmla="*/ 3 h 85"/>
                <a:gd name="T28" fmla="*/ 35 w 42"/>
                <a:gd name="T29" fmla="*/ 11 h 85"/>
                <a:gd name="T30" fmla="*/ 41 w 42"/>
                <a:gd name="T31" fmla="*/ 25 h 85"/>
                <a:gd name="T32" fmla="*/ 42 w 42"/>
                <a:gd name="T33" fmla="*/ 43 h 85"/>
                <a:gd name="T34" fmla="*/ 42 w 42"/>
                <a:gd name="T35" fmla="*/ 45 h 85"/>
                <a:gd name="T36" fmla="*/ 41 w 42"/>
                <a:gd name="T37" fmla="*/ 46 h 85"/>
                <a:gd name="T38" fmla="*/ 8 w 42"/>
                <a:gd name="T39" fmla="*/ 52 h 85"/>
                <a:gd name="T40" fmla="*/ 10 w 42"/>
                <a:gd name="T41" fmla="*/ 61 h 85"/>
                <a:gd name="T42" fmla="*/ 13 w 42"/>
                <a:gd name="T43" fmla="*/ 67 h 85"/>
                <a:gd name="T44" fmla="*/ 18 w 42"/>
                <a:gd name="T45" fmla="*/ 71 h 85"/>
                <a:gd name="T46" fmla="*/ 23 w 42"/>
                <a:gd name="T47" fmla="*/ 71 h 85"/>
                <a:gd name="T48" fmla="*/ 27 w 42"/>
                <a:gd name="T49" fmla="*/ 70 h 85"/>
                <a:gd name="T50" fmla="*/ 29 w 42"/>
                <a:gd name="T51" fmla="*/ 67 h 85"/>
                <a:gd name="T52" fmla="*/ 32 w 42"/>
                <a:gd name="T53" fmla="*/ 61 h 85"/>
                <a:gd name="T54" fmla="*/ 33 w 42"/>
                <a:gd name="T55" fmla="*/ 59 h 85"/>
                <a:gd name="T56" fmla="*/ 33 w 42"/>
                <a:gd name="T57" fmla="*/ 32 h 85"/>
                <a:gd name="T58" fmla="*/ 32 w 42"/>
                <a:gd name="T59" fmla="*/ 27 h 85"/>
                <a:gd name="T60" fmla="*/ 30 w 42"/>
                <a:gd name="T61" fmla="*/ 21 h 85"/>
                <a:gd name="T62" fmla="*/ 25 w 42"/>
                <a:gd name="T63" fmla="*/ 15 h 85"/>
                <a:gd name="T64" fmla="*/ 20 w 42"/>
                <a:gd name="T65" fmla="*/ 14 h 85"/>
                <a:gd name="T66" fmla="*/ 15 w 42"/>
                <a:gd name="T67" fmla="*/ 15 h 85"/>
                <a:gd name="T68" fmla="*/ 11 w 42"/>
                <a:gd name="T69" fmla="*/ 20 h 85"/>
                <a:gd name="T70" fmla="*/ 9 w 42"/>
                <a:gd name="T71" fmla="*/ 25 h 85"/>
                <a:gd name="T72" fmla="*/ 8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3" y="59"/>
                  </a:moveTo>
                  <a:lnTo>
                    <a:pt x="41" y="60"/>
                  </a:lnTo>
                  <a:lnTo>
                    <a:pt x="40" y="66"/>
                  </a:lnTo>
                  <a:lnTo>
                    <a:pt x="38" y="71"/>
                  </a:lnTo>
                  <a:lnTo>
                    <a:pt x="35" y="75"/>
                  </a:lnTo>
                  <a:lnTo>
                    <a:pt x="33" y="78"/>
                  </a:lnTo>
                  <a:lnTo>
                    <a:pt x="31" y="81"/>
                  </a:lnTo>
                  <a:lnTo>
                    <a:pt x="28" y="84"/>
                  </a:lnTo>
                  <a:lnTo>
                    <a:pt x="24" y="85"/>
                  </a:lnTo>
                  <a:lnTo>
                    <a:pt x="21" y="85"/>
                  </a:lnTo>
                  <a:lnTo>
                    <a:pt x="17"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6" y="2"/>
                  </a:lnTo>
                  <a:lnTo>
                    <a:pt x="20" y="0"/>
                  </a:lnTo>
                  <a:lnTo>
                    <a:pt x="24" y="2"/>
                  </a:lnTo>
                  <a:lnTo>
                    <a:pt x="28" y="3"/>
                  </a:lnTo>
                  <a:lnTo>
                    <a:pt x="32" y="7"/>
                  </a:lnTo>
                  <a:lnTo>
                    <a:pt x="35" y="11"/>
                  </a:lnTo>
                  <a:lnTo>
                    <a:pt x="39" y="17"/>
                  </a:lnTo>
                  <a:lnTo>
                    <a:pt x="41" y="25"/>
                  </a:lnTo>
                  <a:lnTo>
                    <a:pt x="42" y="34"/>
                  </a:lnTo>
                  <a:lnTo>
                    <a:pt x="42" y="43"/>
                  </a:lnTo>
                  <a:lnTo>
                    <a:pt x="42" y="43"/>
                  </a:lnTo>
                  <a:lnTo>
                    <a:pt x="42" y="45"/>
                  </a:lnTo>
                  <a:lnTo>
                    <a:pt x="41" y="46"/>
                  </a:lnTo>
                  <a:lnTo>
                    <a:pt x="41" y="46"/>
                  </a:lnTo>
                  <a:lnTo>
                    <a:pt x="8" y="46"/>
                  </a:lnTo>
                  <a:lnTo>
                    <a:pt x="8" y="52"/>
                  </a:lnTo>
                  <a:lnTo>
                    <a:pt x="9" y="57"/>
                  </a:lnTo>
                  <a:lnTo>
                    <a:pt x="10" y="61"/>
                  </a:lnTo>
                  <a:lnTo>
                    <a:pt x="11" y="64"/>
                  </a:lnTo>
                  <a:lnTo>
                    <a:pt x="13" y="67"/>
                  </a:lnTo>
                  <a:lnTo>
                    <a:pt x="15" y="70"/>
                  </a:lnTo>
                  <a:lnTo>
                    <a:pt x="18" y="71"/>
                  </a:lnTo>
                  <a:lnTo>
                    <a:pt x="21" y="71"/>
                  </a:lnTo>
                  <a:lnTo>
                    <a:pt x="23" y="71"/>
                  </a:lnTo>
                  <a:lnTo>
                    <a:pt x="25" y="70"/>
                  </a:lnTo>
                  <a:lnTo>
                    <a:pt x="27" y="70"/>
                  </a:lnTo>
                  <a:lnTo>
                    <a:pt x="28" y="68"/>
                  </a:lnTo>
                  <a:lnTo>
                    <a:pt x="29" y="67"/>
                  </a:lnTo>
                  <a:lnTo>
                    <a:pt x="31" y="64"/>
                  </a:lnTo>
                  <a:lnTo>
                    <a:pt x="32" y="61"/>
                  </a:lnTo>
                  <a:lnTo>
                    <a:pt x="33" y="59"/>
                  </a:lnTo>
                  <a:lnTo>
                    <a:pt x="33" y="59"/>
                  </a:lnTo>
                  <a:close/>
                  <a:moveTo>
                    <a:pt x="8" y="32"/>
                  </a:moveTo>
                  <a:lnTo>
                    <a:pt x="33" y="32"/>
                  </a:lnTo>
                  <a:lnTo>
                    <a:pt x="33" y="29"/>
                  </a:lnTo>
                  <a:lnTo>
                    <a:pt x="32" y="27"/>
                  </a:lnTo>
                  <a:lnTo>
                    <a:pt x="31" y="24"/>
                  </a:lnTo>
                  <a:lnTo>
                    <a:pt x="30" y="21"/>
                  </a:lnTo>
                  <a:lnTo>
                    <a:pt x="28" y="18"/>
                  </a:lnTo>
                  <a:lnTo>
                    <a:pt x="25" y="15"/>
                  </a:lnTo>
                  <a:lnTo>
                    <a:pt x="23" y="14"/>
                  </a:lnTo>
                  <a:lnTo>
                    <a:pt x="20" y="14"/>
                  </a:lnTo>
                  <a:lnTo>
                    <a:pt x="18"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33"/>
            <p:cNvSpPr>
              <a:spLocks/>
            </p:cNvSpPr>
            <p:nvPr/>
          </p:nvSpPr>
          <p:spPr bwMode="auto">
            <a:xfrm>
              <a:off x="5435" y="342"/>
              <a:ext cx="12" cy="41"/>
            </a:xfrm>
            <a:custGeom>
              <a:avLst/>
              <a:gdLst>
                <a:gd name="T0" fmla="*/ 0 w 23"/>
                <a:gd name="T1" fmla="*/ 84 h 84"/>
                <a:gd name="T2" fmla="*/ 0 w 23"/>
                <a:gd name="T3" fmla="*/ 2 h 84"/>
                <a:gd name="T4" fmla="*/ 7 w 23"/>
                <a:gd name="T5" fmla="*/ 2 h 84"/>
                <a:gd name="T6" fmla="*/ 7 w 23"/>
                <a:gd name="T7" fmla="*/ 14 h 84"/>
                <a:gd name="T8" fmla="*/ 8 w 23"/>
                <a:gd name="T9" fmla="*/ 10 h 84"/>
                <a:gd name="T10" fmla="*/ 9 w 23"/>
                <a:gd name="T11" fmla="*/ 7 h 84"/>
                <a:gd name="T12" fmla="*/ 10 w 23"/>
                <a:gd name="T13" fmla="*/ 4 h 84"/>
                <a:gd name="T14" fmla="*/ 10 w 23"/>
                <a:gd name="T15" fmla="*/ 3 h 84"/>
                <a:gd name="T16" fmla="*/ 11 w 23"/>
                <a:gd name="T17" fmla="*/ 2 h 84"/>
                <a:gd name="T18" fmla="*/ 13 w 23"/>
                <a:gd name="T19" fmla="*/ 2 h 84"/>
                <a:gd name="T20" fmla="*/ 14 w 23"/>
                <a:gd name="T21" fmla="*/ 0 h 84"/>
                <a:gd name="T22" fmla="*/ 15 w 23"/>
                <a:gd name="T23" fmla="*/ 0 h 84"/>
                <a:gd name="T24" fmla="*/ 17 w 23"/>
                <a:gd name="T25" fmla="*/ 0 h 84"/>
                <a:gd name="T26" fmla="*/ 19 w 23"/>
                <a:gd name="T27" fmla="*/ 2 h 84"/>
                <a:gd name="T28" fmla="*/ 21 w 23"/>
                <a:gd name="T29" fmla="*/ 3 h 84"/>
                <a:gd name="T30" fmla="*/ 23 w 23"/>
                <a:gd name="T31" fmla="*/ 4 h 84"/>
                <a:gd name="T32" fmla="*/ 20 w 23"/>
                <a:gd name="T33" fmla="*/ 17 h 84"/>
                <a:gd name="T34" fmla="*/ 19 w 23"/>
                <a:gd name="T35" fmla="*/ 15 h 84"/>
                <a:gd name="T36" fmla="*/ 18 w 23"/>
                <a:gd name="T37" fmla="*/ 15 h 84"/>
                <a:gd name="T38" fmla="*/ 16 w 23"/>
                <a:gd name="T39" fmla="*/ 14 h 84"/>
                <a:gd name="T40" fmla="*/ 15 w 23"/>
                <a:gd name="T41" fmla="*/ 14 h 84"/>
                <a:gd name="T42" fmla="*/ 14 w 23"/>
                <a:gd name="T43" fmla="*/ 14 h 84"/>
                <a:gd name="T44" fmla="*/ 13 w 23"/>
                <a:gd name="T45" fmla="*/ 15 h 84"/>
                <a:gd name="T46" fmla="*/ 12 w 23"/>
                <a:gd name="T47" fmla="*/ 15 h 84"/>
                <a:gd name="T48" fmla="*/ 11 w 23"/>
                <a:gd name="T49" fmla="*/ 17 h 84"/>
                <a:gd name="T50" fmla="*/ 10 w 23"/>
                <a:gd name="T51" fmla="*/ 18 h 84"/>
                <a:gd name="T52" fmla="*/ 9 w 23"/>
                <a:gd name="T53" fmla="*/ 21 h 84"/>
                <a:gd name="T54" fmla="*/ 8 w 23"/>
                <a:gd name="T55" fmla="*/ 22 h 84"/>
                <a:gd name="T56" fmla="*/ 8 w 23"/>
                <a:gd name="T57" fmla="*/ 25 h 84"/>
                <a:gd name="T58" fmla="*/ 8 w 23"/>
                <a:gd name="T59" fmla="*/ 29 h 84"/>
                <a:gd name="T60" fmla="*/ 8 w 23"/>
                <a:gd name="T61" fmla="*/ 34 h 84"/>
                <a:gd name="T62" fmla="*/ 7 w 23"/>
                <a:gd name="T63" fmla="*/ 38 h 84"/>
                <a:gd name="T64" fmla="*/ 7 w 23"/>
                <a:gd name="T65" fmla="*/ 42 h 84"/>
                <a:gd name="T66" fmla="*/ 7 w 23"/>
                <a:gd name="T67" fmla="*/ 84 h 84"/>
                <a:gd name="T68" fmla="*/ 0 w 23"/>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7" y="0"/>
                  </a:lnTo>
                  <a:lnTo>
                    <a:pt x="19" y="2"/>
                  </a:lnTo>
                  <a:lnTo>
                    <a:pt x="21" y="3"/>
                  </a:lnTo>
                  <a:lnTo>
                    <a:pt x="23" y="4"/>
                  </a:lnTo>
                  <a:lnTo>
                    <a:pt x="20" y="17"/>
                  </a:lnTo>
                  <a:lnTo>
                    <a:pt x="19" y="15"/>
                  </a:lnTo>
                  <a:lnTo>
                    <a:pt x="18"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5447" y="342"/>
              <a:ext cx="19" cy="41"/>
            </a:xfrm>
            <a:custGeom>
              <a:avLst/>
              <a:gdLst>
                <a:gd name="T0" fmla="*/ 15 w 40"/>
                <a:gd name="T1" fmla="*/ 82 h 82"/>
                <a:gd name="T2" fmla="*/ 0 w 40"/>
                <a:gd name="T3" fmla="*/ 0 h 82"/>
                <a:gd name="T4" fmla="*/ 7 w 40"/>
                <a:gd name="T5" fmla="*/ 0 h 82"/>
                <a:gd name="T6" fmla="*/ 16 w 40"/>
                <a:gd name="T7" fmla="*/ 50 h 82"/>
                <a:gd name="T8" fmla="*/ 17 w 40"/>
                <a:gd name="T9" fmla="*/ 54 h 82"/>
                <a:gd name="T10" fmla="*/ 18 w 40"/>
                <a:gd name="T11" fmla="*/ 58 h 82"/>
                <a:gd name="T12" fmla="*/ 18 w 40"/>
                <a:gd name="T13" fmla="*/ 62 h 82"/>
                <a:gd name="T14" fmla="*/ 19 w 40"/>
                <a:gd name="T15" fmla="*/ 66 h 82"/>
                <a:gd name="T16" fmla="*/ 19 w 40"/>
                <a:gd name="T17" fmla="*/ 62 h 82"/>
                <a:gd name="T18" fmla="*/ 20 w 40"/>
                <a:gd name="T19" fmla="*/ 58 h 82"/>
                <a:gd name="T20" fmla="*/ 21 w 40"/>
                <a:gd name="T21" fmla="*/ 54 h 82"/>
                <a:gd name="T22" fmla="*/ 22 w 40"/>
                <a:gd name="T23" fmla="*/ 50 h 82"/>
                <a:gd name="T24" fmla="*/ 32 w 40"/>
                <a:gd name="T25" fmla="*/ 0 h 82"/>
                <a:gd name="T26" fmla="*/ 40 w 40"/>
                <a:gd name="T27" fmla="*/ 0 h 82"/>
                <a:gd name="T28" fmla="*/ 24 w 40"/>
                <a:gd name="T29" fmla="*/ 82 h 82"/>
                <a:gd name="T30" fmla="*/ 15 w 40"/>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2">
                  <a:moveTo>
                    <a:pt x="15" y="82"/>
                  </a:moveTo>
                  <a:lnTo>
                    <a:pt x="0" y="0"/>
                  </a:lnTo>
                  <a:lnTo>
                    <a:pt x="7" y="0"/>
                  </a:lnTo>
                  <a:lnTo>
                    <a:pt x="16" y="50"/>
                  </a:lnTo>
                  <a:lnTo>
                    <a:pt x="17" y="54"/>
                  </a:lnTo>
                  <a:lnTo>
                    <a:pt x="18" y="58"/>
                  </a:lnTo>
                  <a:lnTo>
                    <a:pt x="18" y="62"/>
                  </a:lnTo>
                  <a:lnTo>
                    <a:pt x="19" y="66"/>
                  </a:lnTo>
                  <a:lnTo>
                    <a:pt x="19" y="62"/>
                  </a:lnTo>
                  <a:lnTo>
                    <a:pt x="20" y="58"/>
                  </a:lnTo>
                  <a:lnTo>
                    <a:pt x="21" y="54"/>
                  </a:lnTo>
                  <a:lnTo>
                    <a:pt x="22" y="50"/>
                  </a:lnTo>
                  <a:lnTo>
                    <a:pt x="32" y="0"/>
                  </a:lnTo>
                  <a:lnTo>
                    <a:pt x="40" y="0"/>
                  </a:lnTo>
                  <a:lnTo>
                    <a:pt x="24" y="82"/>
                  </a:lnTo>
                  <a:lnTo>
                    <a:pt x="15"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noEditPoints="1"/>
            </p:cNvSpPr>
            <p:nvPr/>
          </p:nvSpPr>
          <p:spPr bwMode="auto">
            <a:xfrm>
              <a:off x="5469" y="342"/>
              <a:ext cx="20" cy="42"/>
            </a:xfrm>
            <a:custGeom>
              <a:avLst/>
              <a:gdLst>
                <a:gd name="T0" fmla="*/ 25 w 39"/>
                <a:gd name="T1" fmla="*/ 79 h 85"/>
                <a:gd name="T2" fmla="*/ 19 w 39"/>
                <a:gd name="T3" fmla="*/ 84 h 85"/>
                <a:gd name="T4" fmla="*/ 14 w 39"/>
                <a:gd name="T5" fmla="*/ 85 h 85"/>
                <a:gd name="T6" fmla="*/ 5 w 39"/>
                <a:gd name="T7" fmla="*/ 81 h 85"/>
                <a:gd name="T8" fmla="*/ 1 w 39"/>
                <a:gd name="T9" fmla="*/ 71 h 85"/>
                <a:gd name="T10" fmla="*/ 0 w 39"/>
                <a:gd name="T11" fmla="*/ 60 h 85"/>
                <a:gd name="T12" fmla="*/ 1 w 39"/>
                <a:gd name="T13" fmla="*/ 53 h 85"/>
                <a:gd name="T14" fmla="*/ 3 w 39"/>
                <a:gd name="T15" fmla="*/ 46 h 85"/>
                <a:gd name="T16" fmla="*/ 7 w 39"/>
                <a:gd name="T17" fmla="*/ 41 h 85"/>
                <a:gd name="T18" fmla="*/ 11 w 39"/>
                <a:gd name="T19" fmla="*/ 39 h 85"/>
                <a:gd name="T20" fmla="*/ 16 w 39"/>
                <a:gd name="T21" fmla="*/ 38 h 85"/>
                <a:gd name="T22" fmla="*/ 26 w 39"/>
                <a:gd name="T23" fmla="*/ 34 h 85"/>
                <a:gd name="T24" fmla="*/ 29 w 39"/>
                <a:gd name="T25" fmla="*/ 31 h 85"/>
                <a:gd name="T26" fmla="*/ 29 w 39"/>
                <a:gd name="T27" fmla="*/ 27 h 85"/>
                <a:gd name="T28" fmla="*/ 26 w 39"/>
                <a:gd name="T29" fmla="*/ 20 h 85"/>
                <a:gd name="T30" fmla="*/ 20 w 39"/>
                <a:gd name="T31" fmla="*/ 14 h 85"/>
                <a:gd name="T32" fmla="*/ 14 w 39"/>
                <a:gd name="T33" fmla="*/ 15 h 85"/>
                <a:gd name="T34" fmla="*/ 10 w 39"/>
                <a:gd name="T35" fmla="*/ 18 h 85"/>
                <a:gd name="T36" fmla="*/ 8 w 39"/>
                <a:gd name="T37" fmla="*/ 27 h 85"/>
                <a:gd name="T38" fmla="*/ 2 w 39"/>
                <a:gd name="T39" fmla="*/ 18 h 85"/>
                <a:gd name="T40" fmla="*/ 5 w 39"/>
                <a:gd name="T41" fmla="*/ 10 h 85"/>
                <a:gd name="T42" fmla="*/ 9 w 39"/>
                <a:gd name="T43" fmla="*/ 4 h 85"/>
                <a:gd name="T44" fmla="*/ 17 w 39"/>
                <a:gd name="T45" fmla="*/ 0 h 85"/>
                <a:gd name="T46" fmla="*/ 25 w 39"/>
                <a:gd name="T47" fmla="*/ 2 h 85"/>
                <a:gd name="T48" fmla="*/ 30 w 39"/>
                <a:gd name="T49" fmla="*/ 4 h 85"/>
                <a:gd name="T50" fmla="*/ 34 w 39"/>
                <a:gd name="T51" fmla="*/ 10 h 85"/>
                <a:gd name="T52" fmla="*/ 36 w 39"/>
                <a:gd name="T53" fmla="*/ 17 h 85"/>
                <a:gd name="T54" fmla="*/ 37 w 39"/>
                <a:gd name="T55" fmla="*/ 24 h 85"/>
                <a:gd name="T56" fmla="*/ 37 w 39"/>
                <a:gd name="T57" fmla="*/ 49 h 85"/>
                <a:gd name="T58" fmla="*/ 37 w 39"/>
                <a:gd name="T59" fmla="*/ 70 h 85"/>
                <a:gd name="T60" fmla="*/ 38 w 39"/>
                <a:gd name="T61" fmla="*/ 78 h 85"/>
                <a:gd name="T62" fmla="*/ 32 w 39"/>
                <a:gd name="T63" fmla="*/ 84 h 85"/>
                <a:gd name="T64" fmla="*/ 30 w 39"/>
                <a:gd name="T65" fmla="*/ 77 h 85"/>
                <a:gd name="T66" fmla="*/ 26 w 39"/>
                <a:gd name="T67" fmla="*/ 47 h 85"/>
                <a:gd name="T68" fmla="*/ 17 w 39"/>
                <a:gd name="T69" fmla="*/ 50 h 85"/>
                <a:gd name="T70" fmla="*/ 12 w 39"/>
                <a:gd name="T71" fmla="*/ 53 h 85"/>
                <a:gd name="T72" fmla="*/ 9 w 39"/>
                <a:gd name="T73" fmla="*/ 54 h 85"/>
                <a:gd name="T74" fmla="*/ 8 w 39"/>
                <a:gd name="T75" fmla="*/ 57 h 85"/>
                <a:gd name="T76" fmla="*/ 7 w 39"/>
                <a:gd name="T77" fmla="*/ 61 h 85"/>
                <a:gd name="T78" fmla="*/ 8 w 39"/>
                <a:gd name="T79" fmla="*/ 67 h 85"/>
                <a:gd name="T80" fmla="*/ 11 w 39"/>
                <a:gd name="T81" fmla="*/ 70 h 85"/>
                <a:gd name="T82" fmla="*/ 17 w 39"/>
                <a:gd name="T83" fmla="*/ 71 h 85"/>
                <a:gd name="T84" fmla="*/ 22 w 39"/>
                <a:gd name="T85" fmla="*/ 68 h 85"/>
                <a:gd name="T86" fmla="*/ 26 w 39"/>
                <a:gd name="T87" fmla="*/ 63 h 85"/>
                <a:gd name="T88" fmla="*/ 28 w 39"/>
                <a:gd name="T89" fmla="*/ 56 h 85"/>
                <a:gd name="T90" fmla="*/ 29 w 39"/>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30" y="74"/>
                  </a:moveTo>
                  <a:lnTo>
                    <a:pt x="27" y="77"/>
                  </a:lnTo>
                  <a:lnTo>
                    <a:pt x="25" y="79"/>
                  </a:lnTo>
                  <a:lnTo>
                    <a:pt x="23"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3" y="35"/>
                  </a:lnTo>
                  <a:lnTo>
                    <a:pt x="26" y="34"/>
                  </a:lnTo>
                  <a:lnTo>
                    <a:pt x="28" y="32"/>
                  </a:lnTo>
                  <a:lnTo>
                    <a:pt x="28" y="32"/>
                  </a:lnTo>
                  <a:lnTo>
                    <a:pt x="29" y="31"/>
                  </a:lnTo>
                  <a:lnTo>
                    <a:pt x="29" y="29"/>
                  </a:lnTo>
                  <a:lnTo>
                    <a:pt x="29" y="29"/>
                  </a:lnTo>
                  <a:lnTo>
                    <a:pt x="29" y="27"/>
                  </a:lnTo>
                  <a:lnTo>
                    <a:pt x="28" y="24"/>
                  </a:lnTo>
                  <a:lnTo>
                    <a:pt x="27" y="21"/>
                  </a:lnTo>
                  <a:lnTo>
                    <a:pt x="26" y="20"/>
                  </a:lnTo>
                  <a:lnTo>
                    <a:pt x="25" y="18"/>
                  </a:lnTo>
                  <a:lnTo>
                    <a:pt x="23"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2" y="0"/>
                  </a:lnTo>
                  <a:lnTo>
                    <a:pt x="25" y="2"/>
                  </a:lnTo>
                  <a:lnTo>
                    <a:pt x="27" y="2"/>
                  </a:lnTo>
                  <a:lnTo>
                    <a:pt x="29" y="3"/>
                  </a:lnTo>
                  <a:lnTo>
                    <a:pt x="30" y="4"/>
                  </a:lnTo>
                  <a:lnTo>
                    <a:pt x="32" y="6"/>
                  </a:lnTo>
                  <a:lnTo>
                    <a:pt x="33" y="9"/>
                  </a:lnTo>
                  <a:lnTo>
                    <a:pt x="34" y="10"/>
                  </a:lnTo>
                  <a:lnTo>
                    <a:pt x="34" y="13"/>
                  </a:lnTo>
                  <a:lnTo>
                    <a:pt x="35" y="14"/>
                  </a:lnTo>
                  <a:lnTo>
                    <a:pt x="36" y="17"/>
                  </a:lnTo>
                  <a:lnTo>
                    <a:pt x="36" y="20"/>
                  </a:lnTo>
                  <a:lnTo>
                    <a:pt x="36" y="21"/>
                  </a:lnTo>
                  <a:lnTo>
                    <a:pt x="37" y="24"/>
                  </a:lnTo>
                  <a:lnTo>
                    <a:pt x="37" y="28"/>
                  </a:lnTo>
                  <a:lnTo>
                    <a:pt x="37" y="32"/>
                  </a:lnTo>
                  <a:lnTo>
                    <a:pt x="37" y="49"/>
                  </a:lnTo>
                  <a:lnTo>
                    <a:pt x="37" y="57"/>
                  </a:lnTo>
                  <a:lnTo>
                    <a:pt x="37" y="64"/>
                  </a:lnTo>
                  <a:lnTo>
                    <a:pt x="37" y="70"/>
                  </a:lnTo>
                  <a:lnTo>
                    <a:pt x="37" y="72"/>
                  </a:lnTo>
                  <a:lnTo>
                    <a:pt x="37" y="75"/>
                  </a:lnTo>
                  <a:lnTo>
                    <a:pt x="38" y="78"/>
                  </a:lnTo>
                  <a:lnTo>
                    <a:pt x="38" y="81"/>
                  </a:lnTo>
                  <a:lnTo>
                    <a:pt x="39" y="84"/>
                  </a:lnTo>
                  <a:lnTo>
                    <a:pt x="32" y="84"/>
                  </a:lnTo>
                  <a:lnTo>
                    <a:pt x="31" y="81"/>
                  </a:lnTo>
                  <a:lnTo>
                    <a:pt x="30" y="78"/>
                  </a:lnTo>
                  <a:lnTo>
                    <a:pt x="30" y="77"/>
                  </a:lnTo>
                  <a:lnTo>
                    <a:pt x="30" y="74"/>
                  </a:lnTo>
                  <a:close/>
                  <a:moveTo>
                    <a:pt x="29" y="46"/>
                  </a:moveTo>
                  <a:lnTo>
                    <a:pt x="26" y="47"/>
                  </a:lnTo>
                  <a:lnTo>
                    <a:pt x="23"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2" y="68"/>
                  </a:lnTo>
                  <a:lnTo>
                    <a:pt x="23" y="67"/>
                  </a:lnTo>
                  <a:lnTo>
                    <a:pt x="25" y="66"/>
                  </a:lnTo>
                  <a:lnTo>
                    <a:pt x="26" y="63"/>
                  </a:lnTo>
                  <a:lnTo>
                    <a:pt x="27" y="61"/>
                  </a:lnTo>
                  <a:lnTo>
                    <a:pt x="27" y="59"/>
                  </a:lnTo>
                  <a:lnTo>
                    <a:pt x="28" y="56"/>
                  </a:lnTo>
                  <a:lnTo>
                    <a:pt x="28" y="53"/>
                  </a:lnTo>
                  <a:lnTo>
                    <a:pt x="28" y="50"/>
                  </a:lnTo>
                  <a:lnTo>
                    <a:pt x="29"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p:cNvSpPr>
            <p:nvPr/>
          </p:nvSpPr>
          <p:spPr bwMode="auto">
            <a:xfrm>
              <a:off x="5492" y="328"/>
              <a:ext cx="10" cy="56"/>
            </a:xfrm>
            <a:custGeom>
              <a:avLst/>
              <a:gdLst>
                <a:gd name="T0" fmla="*/ 20 w 21"/>
                <a:gd name="T1" fmla="*/ 97 h 111"/>
                <a:gd name="T2" fmla="*/ 21 w 21"/>
                <a:gd name="T3" fmla="*/ 111 h 111"/>
                <a:gd name="T4" fmla="*/ 20 w 21"/>
                <a:gd name="T5" fmla="*/ 111 h 111"/>
                <a:gd name="T6" fmla="*/ 18 w 21"/>
                <a:gd name="T7" fmla="*/ 111 h 111"/>
                <a:gd name="T8" fmla="*/ 17 w 21"/>
                <a:gd name="T9" fmla="*/ 111 h 111"/>
                <a:gd name="T10" fmla="*/ 15 w 21"/>
                <a:gd name="T11" fmla="*/ 111 h 111"/>
                <a:gd name="T12" fmla="*/ 14 w 21"/>
                <a:gd name="T13" fmla="*/ 111 h 111"/>
                <a:gd name="T14" fmla="*/ 12 w 21"/>
                <a:gd name="T15" fmla="*/ 110 h 111"/>
                <a:gd name="T16" fmla="*/ 11 w 21"/>
                <a:gd name="T17" fmla="*/ 110 h 111"/>
                <a:gd name="T18" fmla="*/ 10 w 21"/>
                <a:gd name="T19" fmla="*/ 110 h 111"/>
                <a:gd name="T20" fmla="*/ 9 w 21"/>
                <a:gd name="T21" fmla="*/ 108 h 111"/>
                <a:gd name="T22" fmla="*/ 7 w 21"/>
                <a:gd name="T23" fmla="*/ 107 h 111"/>
                <a:gd name="T24" fmla="*/ 5 w 21"/>
                <a:gd name="T25" fmla="*/ 105 h 111"/>
                <a:gd name="T26" fmla="*/ 5 w 21"/>
                <a:gd name="T27" fmla="*/ 104 h 111"/>
                <a:gd name="T28" fmla="*/ 5 w 21"/>
                <a:gd name="T29" fmla="*/ 101 h 111"/>
                <a:gd name="T30" fmla="*/ 5 w 21"/>
                <a:gd name="T31" fmla="*/ 97 h 111"/>
                <a:gd name="T32" fmla="*/ 5 w 21"/>
                <a:gd name="T33" fmla="*/ 93 h 111"/>
                <a:gd name="T34" fmla="*/ 5 w 21"/>
                <a:gd name="T35" fmla="*/ 87 h 111"/>
                <a:gd name="T36" fmla="*/ 5 w 21"/>
                <a:gd name="T37" fmla="*/ 41 h 111"/>
                <a:gd name="T38" fmla="*/ 0 w 21"/>
                <a:gd name="T39" fmla="*/ 41 h 111"/>
                <a:gd name="T40" fmla="*/ 0 w 21"/>
                <a:gd name="T41" fmla="*/ 28 h 111"/>
                <a:gd name="T42" fmla="*/ 5 w 21"/>
                <a:gd name="T43" fmla="*/ 28 h 111"/>
                <a:gd name="T44" fmla="*/ 5 w 21"/>
                <a:gd name="T45" fmla="*/ 8 h 111"/>
                <a:gd name="T46" fmla="*/ 13 w 21"/>
                <a:gd name="T47" fmla="*/ 0 h 111"/>
                <a:gd name="T48" fmla="*/ 13 w 21"/>
                <a:gd name="T49" fmla="*/ 28 h 111"/>
                <a:gd name="T50" fmla="*/ 20 w 21"/>
                <a:gd name="T51" fmla="*/ 28 h 111"/>
                <a:gd name="T52" fmla="*/ 20 w 21"/>
                <a:gd name="T53" fmla="*/ 41 h 111"/>
                <a:gd name="T54" fmla="*/ 13 w 21"/>
                <a:gd name="T55" fmla="*/ 41 h 111"/>
                <a:gd name="T56" fmla="*/ 13 w 21"/>
                <a:gd name="T57" fmla="*/ 87 h 111"/>
                <a:gd name="T58" fmla="*/ 13 w 21"/>
                <a:gd name="T59" fmla="*/ 90 h 111"/>
                <a:gd name="T60" fmla="*/ 13 w 21"/>
                <a:gd name="T61" fmla="*/ 92 h 111"/>
                <a:gd name="T62" fmla="*/ 13 w 21"/>
                <a:gd name="T63" fmla="*/ 93 h 111"/>
                <a:gd name="T64" fmla="*/ 13 w 21"/>
                <a:gd name="T65" fmla="*/ 94 h 111"/>
                <a:gd name="T66" fmla="*/ 13 w 21"/>
                <a:gd name="T67" fmla="*/ 94 h 111"/>
                <a:gd name="T68" fmla="*/ 14 w 21"/>
                <a:gd name="T69" fmla="*/ 94 h 111"/>
                <a:gd name="T70" fmla="*/ 15 w 21"/>
                <a:gd name="T71" fmla="*/ 96 h 111"/>
                <a:gd name="T72" fmla="*/ 15 w 21"/>
                <a:gd name="T73" fmla="*/ 96 h 111"/>
                <a:gd name="T74" fmla="*/ 15 w 21"/>
                <a:gd name="T75" fmla="*/ 96 h 111"/>
                <a:gd name="T76" fmla="*/ 16 w 21"/>
                <a:gd name="T77" fmla="*/ 96 h 111"/>
                <a:gd name="T78" fmla="*/ 16 w 21"/>
                <a:gd name="T79" fmla="*/ 97 h 111"/>
                <a:gd name="T80" fmla="*/ 17 w 21"/>
                <a:gd name="T81" fmla="*/ 97 h 111"/>
                <a:gd name="T82" fmla="*/ 18 w 21"/>
                <a:gd name="T83" fmla="*/ 97 h 111"/>
                <a:gd name="T84" fmla="*/ 19 w 21"/>
                <a:gd name="T85" fmla="*/ 97 h 111"/>
                <a:gd name="T86" fmla="*/ 19 w 21"/>
                <a:gd name="T87" fmla="*/ 98 h 111"/>
                <a:gd name="T88" fmla="*/ 20 w 21"/>
                <a:gd name="T89" fmla="*/ 98 h 111"/>
                <a:gd name="T90" fmla="*/ 20 w 21"/>
                <a:gd name="T91"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111">
                  <a:moveTo>
                    <a:pt x="20" y="97"/>
                  </a:moveTo>
                  <a:lnTo>
                    <a:pt x="21" y="111"/>
                  </a:lnTo>
                  <a:lnTo>
                    <a:pt x="20" y="111"/>
                  </a:lnTo>
                  <a:lnTo>
                    <a:pt x="18" y="111"/>
                  </a:lnTo>
                  <a:lnTo>
                    <a:pt x="17" y="111"/>
                  </a:lnTo>
                  <a:lnTo>
                    <a:pt x="15" y="111"/>
                  </a:lnTo>
                  <a:lnTo>
                    <a:pt x="14" y="111"/>
                  </a:lnTo>
                  <a:lnTo>
                    <a:pt x="12" y="110"/>
                  </a:lnTo>
                  <a:lnTo>
                    <a:pt x="11" y="110"/>
                  </a:lnTo>
                  <a:lnTo>
                    <a:pt x="10" y="110"/>
                  </a:lnTo>
                  <a:lnTo>
                    <a:pt x="9" y="108"/>
                  </a:lnTo>
                  <a:lnTo>
                    <a:pt x="7" y="107"/>
                  </a:lnTo>
                  <a:lnTo>
                    <a:pt x="5" y="105"/>
                  </a:lnTo>
                  <a:lnTo>
                    <a:pt x="5" y="104"/>
                  </a:lnTo>
                  <a:lnTo>
                    <a:pt x="5" y="101"/>
                  </a:lnTo>
                  <a:lnTo>
                    <a:pt x="5" y="97"/>
                  </a:lnTo>
                  <a:lnTo>
                    <a:pt x="5" y="93"/>
                  </a:lnTo>
                  <a:lnTo>
                    <a:pt x="5" y="87"/>
                  </a:lnTo>
                  <a:lnTo>
                    <a:pt x="5" y="41"/>
                  </a:lnTo>
                  <a:lnTo>
                    <a:pt x="0" y="41"/>
                  </a:lnTo>
                  <a:lnTo>
                    <a:pt x="0" y="28"/>
                  </a:lnTo>
                  <a:lnTo>
                    <a:pt x="5" y="28"/>
                  </a:lnTo>
                  <a:lnTo>
                    <a:pt x="5" y="8"/>
                  </a:lnTo>
                  <a:lnTo>
                    <a:pt x="13" y="0"/>
                  </a:lnTo>
                  <a:lnTo>
                    <a:pt x="13" y="28"/>
                  </a:lnTo>
                  <a:lnTo>
                    <a:pt x="20" y="28"/>
                  </a:lnTo>
                  <a:lnTo>
                    <a:pt x="20" y="41"/>
                  </a:lnTo>
                  <a:lnTo>
                    <a:pt x="13" y="41"/>
                  </a:lnTo>
                  <a:lnTo>
                    <a:pt x="13" y="87"/>
                  </a:lnTo>
                  <a:lnTo>
                    <a:pt x="13" y="90"/>
                  </a:lnTo>
                  <a:lnTo>
                    <a:pt x="13" y="92"/>
                  </a:lnTo>
                  <a:lnTo>
                    <a:pt x="13" y="93"/>
                  </a:lnTo>
                  <a:lnTo>
                    <a:pt x="13" y="94"/>
                  </a:lnTo>
                  <a:lnTo>
                    <a:pt x="13" y="94"/>
                  </a:lnTo>
                  <a:lnTo>
                    <a:pt x="14" y="94"/>
                  </a:lnTo>
                  <a:lnTo>
                    <a:pt x="15" y="96"/>
                  </a:lnTo>
                  <a:lnTo>
                    <a:pt x="15" y="96"/>
                  </a:lnTo>
                  <a:lnTo>
                    <a:pt x="15" y="96"/>
                  </a:lnTo>
                  <a:lnTo>
                    <a:pt x="16" y="96"/>
                  </a:lnTo>
                  <a:lnTo>
                    <a:pt x="16" y="97"/>
                  </a:lnTo>
                  <a:lnTo>
                    <a:pt x="17" y="97"/>
                  </a:lnTo>
                  <a:lnTo>
                    <a:pt x="18" y="97"/>
                  </a:lnTo>
                  <a:lnTo>
                    <a:pt x="19" y="97"/>
                  </a:lnTo>
                  <a:lnTo>
                    <a:pt x="19" y="98"/>
                  </a:lnTo>
                  <a:lnTo>
                    <a:pt x="20" y="98"/>
                  </a:lnTo>
                  <a:lnTo>
                    <a:pt x="20" y="97"/>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noEditPoints="1"/>
            </p:cNvSpPr>
            <p:nvPr/>
          </p:nvSpPr>
          <p:spPr bwMode="auto">
            <a:xfrm>
              <a:off x="5506" y="327"/>
              <a:ext cx="3" cy="56"/>
            </a:xfrm>
            <a:custGeom>
              <a:avLst/>
              <a:gdLst>
                <a:gd name="T0" fmla="*/ 0 w 7"/>
                <a:gd name="T1" fmla="*/ 14 h 113"/>
                <a:gd name="T2" fmla="*/ 0 w 7"/>
                <a:gd name="T3" fmla="*/ 0 h 113"/>
                <a:gd name="T4" fmla="*/ 7 w 7"/>
                <a:gd name="T5" fmla="*/ 0 h 113"/>
                <a:gd name="T6" fmla="*/ 7 w 7"/>
                <a:gd name="T7" fmla="*/ 14 h 113"/>
                <a:gd name="T8" fmla="*/ 0 w 7"/>
                <a:gd name="T9" fmla="*/ 14 h 113"/>
                <a:gd name="T10" fmla="*/ 0 w 7"/>
                <a:gd name="T11" fmla="*/ 113 h 113"/>
                <a:gd name="T12" fmla="*/ 0 w 7"/>
                <a:gd name="T13" fmla="*/ 31 h 113"/>
                <a:gd name="T14" fmla="*/ 7 w 7"/>
                <a:gd name="T15" fmla="*/ 31 h 113"/>
                <a:gd name="T16" fmla="*/ 7 w 7"/>
                <a:gd name="T17" fmla="*/ 113 h 113"/>
                <a:gd name="T18" fmla="*/ 0 w 7"/>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3">
                  <a:moveTo>
                    <a:pt x="0" y="14"/>
                  </a:moveTo>
                  <a:lnTo>
                    <a:pt x="0" y="0"/>
                  </a:lnTo>
                  <a:lnTo>
                    <a:pt x="7" y="0"/>
                  </a:lnTo>
                  <a:lnTo>
                    <a:pt x="7" y="14"/>
                  </a:lnTo>
                  <a:lnTo>
                    <a:pt x="0" y="14"/>
                  </a:lnTo>
                  <a:close/>
                  <a:moveTo>
                    <a:pt x="0" y="113"/>
                  </a:moveTo>
                  <a:lnTo>
                    <a:pt x="0" y="31"/>
                  </a:lnTo>
                  <a:lnTo>
                    <a:pt x="7" y="31"/>
                  </a:lnTo>
                  <a:lnTo>
                    <a:pt x="7"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38"/>
            <p:cNvSpPr>
              <a:spLocks noEditPoints="1"/>
            </p:cNvSpPr>
            <p:nvPr/>
          </p:nvSpPr>
          <p:spPr bwMode="auto">
            <a:xfrm>
              <a:off x="5515" y="342"/>
              <a:ext cx="19" cy="42"/>
            </a:xfrm>
            <a:custGeom>
              <a:avLst/>
              <a:gdLst>
                <a:gd name="T0" fmla="*/ 0 w 40"/>
                <a:gd name="T1" fmla="*/ 34 h 85"/>
                <a:gd name="T2" fmla="*/ 3 w 40"/>
                <a:gd name="T3" fmla="*/ 15 h 85"/>
                <a:gd name="T4" fmla="*/ 9 w 40"/>
                <a:gd name="T5" fmla="*/ 6 h 85"/>
                <a:gd name="T6" fmla="*/ 16 w 40"/>
                <a:gd name="T7" fmla="*/ 2 h 85"/>
                <a:gd name="T8" fmla="*/ 23 w 40"/>
                <a:gd name="T9" fmla="*/ 2 h 85"/>
                <a:gd name="T10" fmla="*/ 31 w 40"/>
                <a:gd name="T11" fmla="*/ 7 h 85"/>
                <a:gd name="T12" fmla="*/ 37 w 40"/>
                <a:gd name="T13" fmla="*/ 17 h 85"/>
                <a:gd name="T14" fmla="*/ 40 w 40"/>
                <a:gd name="T15" fmla="*/ 32 h 85"/>
                <a:gd name="T16" fmla="*/ 40 w 40"/>
                <a:gd name="T17" fmla="*/ 49 h 85"/>
                <a:gd name="T18" fmla="*/ 39 w 40"/>
                <a:gd name="T19" fmla="*/ 61 h 85"/>
                <a:gd name="T20" fmla="*/ 36 w 40"/>
                <a:gd name="T21" fmla="*/ 70 h 85"/>
                <a:gd name="T22" fmla="*/ 33 w 40"/>
                <a:gd name="T23" fmla="*/ 77 h 85"/>
                <a:gd name="T24" fmla="*/ 27 w 40"/>
                <a:gd name="T25" fmla="*/ 81 h 85"/>
                <a:gd name="T26" fmla="*/ 21 w 40"/>
                <a:gd name="T27" fmla="*/ 85 h 85"/>
                <a:gd name="T28" fmla="*/ 15 w 40"/>
                <a:gd name="T29" fmla="*/ 84 h 85"/>
                <a:gd name="T30" fmla="*/ 8 w 40"/>
                <a:gd name="T31" fmla="*/ 79 h 85"/>
                <a:gd name="T32" fmla="*/ 3 w 40"/>
                <a:gd name="T33" fmla="*/ 70 h 85"/>
                <a:gd name="T34" fmla="*/ 0 w 40"/>
                <a:gd name="T35" fmla="*/ 53 h 85"/>
                <a:gd name="T36" fmla="*/ 7 w 40"/>
                <a:gd name="T37" fmla="*/ 42 h 85"/>
                <a:gd name="T38" fmla="*/ 8 w 40"/>
                <a:gd name="T39" fmla="*/ 54 h 85"/>
                <a:gd name="T40" fmla="*/ 10 w 40"/>
                <a:gd name="T41" fmla="*/ 64 h 85"/>
                <a:gd name="T42" fmla="*/ 14 w 40"/>
                <a:gd name="T43" fmla="*/ 70 h 85"/>
                <a:gd name="T44" fmla="*/ 19 w 40"/>
                <a:gd name="T45" fmla="*/ 71 h 85"/>
                <a:gd name="T46" fmla="*/ 24 w 40"/>
                <a:gd name="T47" fmla="*/ 70 h 85"/>
                <a:gd name="T48" fmla="*/ 29 w 40"/>
                <a:gd name="T49" fmla="*/ 64 h 85"/>
                <a:gd name="T50" fmla="*/ 32 w 40"/>
                <a:gd name="T51" fmla="*/ 56 h 85"/>
                <a:gd name="T52" fmla="*/ 33 w 40"/>
                <a:gd name="T53" fmla="*/ 43 h 85"/>
                <a:gd name="T54" fmla="*/ 32 w 40"/>
                <a:gd name="T55" fmla="*/ 31 h 85"/>
                <a:gd name="T56" fmla="*/ 29 w 40"/>
                <a:gd name="T57" fmla="*/ 22 h 85"/>
                <a:gd name="T58" fmla="*/ 24 w 40"/>
                <a:gd name="T59" fmla="*/ 15 h 85"/>
                <a:gd name="T60" fmla="*/ 19 w 40"/>
                <a:gd name="T61" fmla="*/ 14 h 85"/>
                <a:gd name="T62" fmla="*/ 14 w 40"/>
                <a:gd name="T63" fmla="*/ 15 h 85"/>
                <a:gd name="T64" fmla="*/ 11 w 40"/>
                <a:gd name="T65" fmla="*/ 21 h 85"/>
                <a:gd name="T66" fmla="*/ 8 w 40"/>
                <a:gd name="T67" fmla="*/ 31 h 85"/>
                <a:gd name="T68" fmla="*/ 7 w 40"/>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5">
                  <a:moveTo>
                    <a:pt x="0" y="43"/>
                  </a:moveTo>
                  <a:lnTo>
                    <a:pt x="0" y="34"/>
                  </a:lnTo>
                  <a:lnTo>
                    <a:pt x="2" y="24"/>
                  </a:lnTo>
                  <a:lnTo>
                    <a:pt x="3" y="15"/>
                  </a:lnTo>
                  <a:lnTo>
                    <a:pt x="6" y="10"/>
                  </a:lnTo>
                  <a:lnTo>
                    <a:pt x="9" y="6"/>
                  </a:lnTo>
                  <a:lnTo>
                    <a:pt x="12" y="3"/>
                  </a:lnTo>
                  <a:lnTo>
                    <a:pt x="16" y="2"/>
                  </a:lnTo>
                  <a:lnTo>
                    <a:pt x="19" y="0"/>
                  </a:lnTo>
                  <a:lnTo>
                    <a:pt x="23" y="2"/>
                  </a:lnTo>
                  <a:lnTo>
                    <a:pt x="27" y="3"/>
                  </a:lnTo>
                  <a:lnTo>
                    <a:pt x="31" y="7"/>
                  </a:lnTo>
                  <a:lnTo>
                    <a:pt x="34" y="11"/>
                  </a:lnTo>
                  <a:lnTo>
                    <a:pt x="37" y="17"/>
                  </a:lnTo>
                  <a:lnTo>
                    <a:pt x="39" y="24"/>
                  </a:lnTo>
                  <a:lnTo>
                    <a:pt x="40" y="32"/>
                  </a:lnTo>
                  <a:lnTo>
                    <a:pt x="40" y="42"/>
                  </a:lnTo>
                  <a:lnTo>
                    <a:pt x="40" y="49"/>
                  </a:lnTo>
                  <a:lnTo>
                    <a:pt x="39" y="56"/>
                  </a:lnTo>
                  <a:lnTo>
                    <a:pt x="39" y="61"/>
                  </a:lnTo>
                  <a:lnTo>
                    <a:pt x="38" y="66"/>
                  </a:lnTo>
                  <a:lnTo>
                    <a:pt x="36" y="70"/>
                  </a:lnTo>
                  <a:lnTo>
                    <a:pt x="35" y="74"/>
                  </a:lnTo>
                  <a:lnTo>
                    <a:pt x="33" y="77"/>
                  </a:lnTo>
                  <a:lnTo>
                    <a:pt x="31"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9" y="64"/>
                  </a:lnTo>
                  <a:lnTo>
                    <a:pt x="30" y="60"/>
                  </a:lnTo>
                  <a:lnTo>
                    <a:pt x="32" y="56"/>
                  </a:lnTo>
                  <a:lnTo>
                    <a:pt x="33" y="49"/>
                  </a:lnTo>
                  <a:lnTo>
                    <a:pt x="33" y="43"/>
                  </a:lnTo>
                  <a:lnTo>
                    <a:pt x="33" y="38"/>
                  </a:lnTo>
                  <a:lnTo>
                    <a:pt x="32" y="31"/>
                  </a:lnTo>
                  <a:lnTo>
                    <a:pt x="30" y="27"/>
                  </a:lnTo>
                  <a:lnTo>
                    <a:pt x="29"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39"/>
            <p:cNvSpPr>
              <a:spLocks/>
            </p:cNvSpPr>
            <p:nvPr/>
          </p:nvSpPr>
          <p:spPr bwMode="auto">
            <a:xfrm>
              <a:off x="5539" y="342"/>
              <a:ext cx="18" cy="41"/>
            </a:xfrm>
            <a:custGeom>
              <a:avLst/>
              <a:gdLst>
                <a:gd name="T0" fmla="*/ 0 w 35"/>
                <a:gd name="T1" fmla="*/ 84 h 84"/>
                <a:gd name="T2" fmla="*/ 0 w 35"/>
                <a:gd name="T3" fmla="*/ 2 h 84"/>
                <a:gd name="T4" fmla="*/ 7 w 35"/>
                <a:gd name="T5" fmla="*/ 2 h 84"/>
                <a:gd name="T6" fmla="*/ 7 w 35"/>
                <a:gd name="T7" fmla="*/ 14 h 84"/>
                <a:gd name="T8" fmla="*/ 10 w 35"/>
                <a:gd name="T9" fmla="*/ 9 h 84"/>
                <a:gd name="T10" fmla="*/ 13 w 35"/>
                <a:gd name="T11" fmla="*/ 4 h 84"/>
                <a:gd name="T12" fmla="*/ 16 w 35"/>
                <a:gd name="T13" fmla="*/ 2 h 84"/>
                <a:gd name="T14" fmla="*/ 20 w 35"/>
                <a:gd name="T15" fmla="*/ 0 h 84"/>
                <a:gd name="T16" fmla="*/ 22 w 35"/>
                <a:gd name="T17" fmla="*/ 0 h 84"/>
                <a:gd name="T18" fmla="*/ 24 w 35"/>
                <a:gd name="T19" fmla="*/ 2 h 84"/>
                <a:gd name="T20" fmla="*/ 25 w 35"/>
                <a:gd name="T21" fmla="*/ 2 h 84"/>
                <a:gd name="T22" fmla="*/ 27 w 35"/>
                <a:gd name="T23" fmla="*/ 3 h 84"/>
                <a:gd name="T24" fmla="*/ 28 w 35"/>
                <a:gd name="T25" fmla="*/ 4 h 84"/>
                <a:gd name="T26" fmla="*/ 30 w 35"/>
                <a:gd name="T27" fmla="*/ 6 h 84"/>
                <a:gd name="T28" fmla="*/ 31 w 35"/>
                <a:gd name="T29" fmla="*/ 9 h 84"/>
                <a:gd name="T30" fmla="*/ 32 w 35"/>
                <a:gd name="T31" fmla="*/ 10 h 84"/>
                <a:gd name="T32" fmla="*/ 32 w 35"/>
                <a:gd name="T33" fmla="*/ 13 h 84"/>
                <a:gd name="T34" fmla="*/ 33 w 35"/>
                <a:gd name="T35" fmla="*/ 15 h 84"/>
                <a:gd name="T36" fmla="*/ 34 w 35"/>
                <a:gd name="T37" fmla="*/ 18 h 84"/>
                <a:gd name="T38" fmla="*/ 34 w 35"/>
                <a:gd name="T39" fmla="*/ 21 h 84"/>
                <a:gd name="T40" fmla="*/ 34 w 35"/>
                <a:gd name="T41" fmla="*/ 24 h 84"/>
                <a:gd name="T42" fmla="*/ 35 w 35"/>
                <a:gd name="T43" fmla="*/ 27 h 84"/>
                <a:gd name="T44" fmla="*/ 35 w 35"/>
                <a:gd name="T45" fmla="*/ 29 h 84"/>
                <a:gd name="T46" fmla="*/ 35 w 35"/>
                <a:gd name="T47" fmla="*/ 34 h 84"/>
                <a:gd name="T48" fmla="*/ 35 w 35"/>
                <a:gd name="T49" fmla="*/ 84 h 84"/>
                <a:gd name="T50" fmla="*/ 28 w 35"/>
                <a:gd name="T51" fmla="*/ 84 h 84"/>
                <a:gd name="T52" fmla="*/ 28 w 35"/>
                <a:gd name="T53" fmla="*/ 36 h 84"/>
                <a:gd name="T54" fmla="*/ 28 w 35"/>
                <a:gd name="T55" fmla="*/ 32 h 84"/>
                <a:gd name="T56" fmla="*/ 28 w 35"/>
                <a:gd name="T57" fmla="*/ 29 h 84"/>
                <a:gd name="T58" fmla="*/ 27 w 35"/>
                <a:gd name="T59" fmla="*/ 27 h 84"/>
                <a:gd name="T60" fmla="*/ 27 w 35"/>
                <a:gd name="T61" fmla="*/ 24 h 84"/>
                <a:gd name="T62" fmla="*/ 26 w 35"/>
                <a:gd name="T63" fmla="*/ 22 h 84"/>
                <a:gd name="T64" fmla="*/ 25 w 35"/>
                <a:gd name="T65" fmla="*/ 20 h 84"/>
                <a:gd name="T66" fmla="*/ 24 w 35"/>
                <a:gd name="T67" fmla="*/ 18 h 84"/>
                <a:gd name="T68" fmla="*/ 24 w 35"/>
                <a:gd name="T69" fmla="*/ 17 h 84"/>
                <a:gd name="T70" fmla="*/ 23 w 35"/>
                <a:gd name="T71" fmla="*/ 15 h 84"/>
                <a:gd name="T72" fmla="*/ 21 w 35"/>
                <a:gd name="T73" fmla="*/ 15 h 84"/>
                <a:gd name="T74" fmla="*/ 20 w 35"/>
                <a:gd name="T75" fmla="*/ 14 h 84"/>
                <a:gd name="T76" fmla="*/ 19 w 35"/>
                <a:gd name="T77" fmla="*/ 14 h 84"/>
                <a:gd name="T78" fmla="*/ 16 w 35"/>
                <a:gd name="T79" fmla="*/ 14 h 84"/>
                <a:gd name="T80" fmla="*/ 14 w 35"/>
                <a:gd name="T81" fmla="*/ 15 h 84"/>
                <a:gd name="T82" fmla="*/ 12 w 35"/>
                <a:gd name="T83" fmla="*/ 18 h 84"/>
                <a:gd name="T84" fmla="*/ 10 w 35"/>
                <a:gd name="T85" fmla="*/ 20 h 84"/>
                <a:gd name="T86" fmla="*/ 9 w 35"/>
                <a:gd name="T87" fmla="*/ 22 h 84"/>
                <a:gd name="T88" fmla="*/ 8 w 35"/>
                <a:gd name="T89" fmla="*/ 28 h 84"/>
                <a:gd name="T90" fmla="*/ 7 w 35"/>
                <a:gd name="T91" fmla="*/ 34 h 84"/>
                <a:gd name="T92" fmla="*/ 7 w 35"/>
                <a:gd name="T93" fmla="*/ 41 h 84"/>
                <a:gd name="T94" fmla="*/ 7 w 35"/>
                <a:gd name="T95" fmla="*/ 84 h 84"/>
                <a:gd name="T96" fmla="*/ 0 w 35"/>
                <a:gd name="T9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84">
                  <a:moveTo>
                    <a:pt x="0" y="84"/>
                  </a:moveTo>
                  <a:lnTo>
                    <a:pt x="0" y="2"/>
                  </a:lnTo>
                  <a:lnTo>
                    <a:pt x="7" y="2"/>
                  </a:lnTo>
                  <a:lnTo>
                    <a:pt x="7" y="14"/>
                  </a:lnTo>
                  <a:lnTo>
                    <a:pt x="10" y="9"/>
                  </a:lnTo>
                  <a:lnTo>
                    <a:pt x="13" y="4"/>
                  </a:lnTo>
                  <a:lnTo>
                    <a:pt x="16" y="2"/>
                  </a:lnTo>
                  <a:lnTo>
                    <a:pt x="20" y="0"/>
                  </a:lnTo>
                  <a:lnTo>
                    <a:pt x="22" y="0"/>
                  </a:lnTo>
                  <a:lnTo>
                    <a:pt x="24" y="2"/>
                  </a:lnTo>
                  <a:lnTo>
                    <a:pt x="25" y="2"/>
                  </a:lnTo>
                  <a:lnTo>
                    <a:pt x="27" y="3"/>
                  </a:lnTo>
                  <a:lnTo>
                    <a:pt x="28" y="4"/>
                  </a:lnTo>
                  <a:lnTo>
                    <a:pt x="30" y="6"/>
                  </a:lnTo>
                  <a:lnTo>
                    <a:pt x="31" y="9"/>
                  </a:lnTo>
                  <a:lnTo>
                    <a:pt x="32" y="10"/>
                  </a:lnTo>
                  <a:lnTo>
                    <a:pt x="32" y="13"/>
                  </a:lnTo>
                  <a:lnTo>
                    <a:pt x="33" y="15"/>
                  </a:lnTo>
                  <a:lnTo>
                    <a:pt x="34" y="18"/>
                  </a:lnTo>
                  <a:lnTo>
                    <a:pt x="34" y="21"/>
                  </a:lnTo>
                  <a:lnTo>
                    <a:pt x="34" y="24"/>
                  </a:lnTo>
                  <a:lnTo>
                    <a:pt x="35" y="27"/>
                  </a:lnTo>
                  <a:lnTo>
                    <a:pt x="35" y="29"/>
                  </a:lnTo>
                  <a:lnTo>
                    <a:pt x="35" y="34"/>
                  </a:lnTo>
                  <a:lnTo>
                    <a:pt x="35" y="84"/>
                  </a:lnTo>
                  <a:lnTo>
                    <a:pt x="28" y="84"/>
                  </a:lnTo>
                  <a:lnTo>
                    <a:pt x="28" y="36"/>
                  </a:lnTo>
                  <a:lnTo>
                    <a:pt x="28" y="32"/>
                  </a:lnTo>
                  <a:lnTo>
                    <a:pt x="28" y="29"/>
                  </a:lnTo>
                  <a:lnTo>
                    <a:pt x="27" y="27"/>
                  </a:lnTo>
                  <a:lnTo>
                    <a:pt x="27" y="24"/>
                  </a:lnTo>
                  <a:lnTo>
                    <a:pt x="26" y="22"/>
                  </a:lnTo>
                  <a:lnTo>
                    <a:pt x="25" y="20"/>
                  </a:lnTo>
                  <a:lnTo>
                    <a:pt x="24" y="18"/>
                  </a:lnTo>
                  <a:lnTo>
                    <a:pt x="24" y="17"/>
                  </a:lnTo>
                  <a:lnTo>
                    <a:pt x="23" y="15"/>
                  </a:lnTo>
                  <a:lnTo>
                    <a:pt x="21" y="15"/>
                  </a:lnTo>
                  <a:lnTo>
                    <a:pt x="20" y="14"/>
                  </a:lnTo>
                  <a:lnTo>
                    <a:pt x="19" y="14"/>
                  </a:lnTo>
                  <a:lnTo>
                    <a:pt x="16" y="14"/>
                  </a:lnTo>
                  <a:lnTo>
                    <a:pt x="14" y="15"/>
                  </a:lnTo>
                  <a:lnTo>
                    <a:pt x="12" y="18"/>
                  </a:lnTo>
                  <a:lnTo>
                    <a:pt x="10" y="20"/>
                  </a:lnTo>
                  <a:lnTo>
                    <a:pt x="9" y="22"/>
                  </a:lnTo>
                  <a:lnTo>
                    <a:pt x="8" y="28"/>
                  </a:lnTo>
                  <a:lnTo>
                    <a:pt x="7" y="34"/>
                  </a:lnTo>
                  <a:lnTo>
                    <a:pt x="7" y="41"/>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p:cNvSpPr>
            <p:nvPr/>
          </p:nvSpPr>
          <p:spPr bwMode="auto">
            <a:xfrm>
              <a:off x="5574" y="326"/>
              <a:ext cx="24" cy="58"/>
            </a:xfrm>
            <a:custGeom>
              <a:avLst/>
              <a:gdLst>
                <a:gd name="T0" fmla="*/ 8 w 48"/>
                <a:gd name="T1" fmla="*/ 79 h 115"/>
                <a:gd name="T2" fmla="*/ 9 w 48"/>
                <a:gd name="T3" fmla="*/ 90 h 115"/>
                <a:gd name="T4" fmla="*/ 14 w 48"/>
                <a:gd name="T5" fmla="*/ 97 h 115"/>
                <a:gd name="T6" fmla="*/ 20 w 48"/>
                <a:gd name="T7" fmla="*/ 100 h 115"/>
                <a:gd name="T8" fmla="*/ 26 w 48"/>
                <a:gd name="T9" fmla="*/ 101 h 115"/>
                <a:gd name="T10" fmla="*/ 32 w 48"/>
                <a:gd name="T11" fmla="*/ 100 h 115"/>
                <a:gd name="T12" fmla="*/ 36 w 48"/>
                <a:gd name="T13" fmla="*/ 94 h 115"/>
                <a:gd name="T14" fmla="*/ 38 w 48"/>
                <a:gd name="T15" fmla="*/ 87 h 115"/>
                <a:gd name="T16" fmla="*/ 39 w 48"/>
                <a:gd name="T17" fmla="*/ 80 h 115"/>
                <a:gd name="T18" fmla="*/ 38 w 48"/>
                <a:gd name="T19" fmla="*/ 75 h 115"/>
                <a:gd name="T20" fmla="*/ 34 w 48"/>
                <a:gd name="T21" fmla="*/ 69 h 115"/>
                <a:gd name="T22" fmla="*/ 28 w 48"/>
                <a:gd name="T23" fmla="*/ 66 h 115"/>
                <a:gd name="T24" fmla="*/ 18 w 48"/>
                <a:gd name="T25" fmla="*/ 61 h 115"/>
                <a:gd name="T26" fmla="*/ 10 w 48"/>
                <a:gd name="T27" fmla="*/ 55 h 115"/>
                <a:gd name="T28" fmla="*/ 5 w 48"/>
                <a:gd name="T29" fmla="*/ 48 h 115"/>
                <a:gd name="T30" fmla="*/ 3 w 48"/>
                <a:gd name="T31" fmla="*/ 39 h 115"/>
                <a:gd name="T32" fmla="*/ 2 w 48"/>
                <a:gd name="T33" fmla="*/ 27 h 115"/>
                <a:gd name="T34" fmla="*/ 4 w 48"/>
                <a:gd name="T35" fmla="*/ 16 h 115"/>
                <a:gd name="T36" fmla="*/ 10 w 48"/>
                <a:gd name="T37" fmla="*/ 7 h 115"/>
                <a:gd name="T38" fmla="*/ 17 w 48"/>
                <a:gd name="T39" fmla="*/ 1 h 115"/>
                <a:gd name="T40" fmla="*/ 26 w 48"/>
                <a:gd name="T41" fmla="*/ 0 h 115"/>
                <a:gd name="T42" fmla="*/ 34 w 48"/>
                <a:gd name="T43" fmla="*/ 4 h 115"/>
                <a:gd name="T44" fmla="*/ 40 w 48"/>
                <a:gd name="T45" fmla="*/ 12 h 115"/>
                <a:gd name="T46" fmla="*/ 45 w 48"/>
                <a:gd name="T47" fmla="*/ 23 h 115"/>
                <a:gd name="T48" fmla="*/ 38 w 48"/>
                <a:gd name="T49" fmla="*/ 33 h 115"/>
                <a:gd name="T50" fmla="*/ 35 w 48"/>
                <a:gd name="T51" fmla="*/ 22 h 115"/>
                <a:gd name="T52" fmla="*/ 29 w 48"/>
                <a:gd name="T53" fmla="*/ 15 h 115"/>
                <a:gd name="T54" fmla="*/ 20 w 48"/>
                <a:gd name="T55" fmla="*/ 13 h 115"/>
                <a:gd name="T56" fmla="*/ 13 w 48"/>
                <a:gd name="T57" fmla="*/ 18 h 115"/>
                <a:gd name="T58" fmla="*/ 10 w 48"/>
                <a:gd name="T59" fmla="*/ 27 h 115"/>
                <a:gd name="T60" fmla="*/ 11 w 48"/>
                <a:gd name="T61" fmla="*/ 36 h 115"/>
                <a:gd name="T62" fmla="*/ 14 w 48"/>
                <a:gd name="T63" fmla="*/ 41 h 115"/>
                <a:gd name="T64" fmla="*/ 24 w 48"/>
                <a:gd name="T65" fmla="*/ 48 h 115"/>
                <a:gd name="T66" fmla="*/ 35 w 48"/>
                <a:gd name="T67" fmla="*/ 54 h 115"/>
                <a:gd name="T68" fmla="*/ 41 w 48"/>
                <a:gd name="T69" fmla="*/ 61 h 115"/>
                <a:gd name="T70" fmla="*/ 46 w 48"/>
                <a:gd name="T71" fmla="*/ 71 h 115"/>
                <a:gd name="T72" fmla="*/ 48 w 48"/>
                <a:gd name="T73" fmla="*/ 83 h 115"/>
                <a:gd name="T74" fmla="*/ 46 w 48"/>
                <a:gd name="T75" fmla="*/ 96 h 115"/>
                <a:gd name="T76" fmla="*/ 41 w 48"/>
                <a:gd name="T77" fmla="*/ 105 h 115"/>
                <a:gd name="T78" fmla="*/ 34 w 48"/>
                <a:gd name="T79" fmla="*/ 112 h 115"/>
                <a:gd name="T80" fmla="*/ 25 w 48"/>
                <a:gd name="T81" fmla="*/ 115 h 115"/>
                <a:gd name="T82" fmla="*/ 15 w 48"/>
                <a:gd name="T83" fmla="*/ 112 h 115"/>
                <a:gd name="T84" fmla="*/ 6 w 48"/>
                <a:gd name="T85" fmla="*/ 105 h 115"/>
                <a:gd name="T86" fmla="*/ 2 w 48"/>
                <a:gd name="T87" fmla="*/ 93 h 115"/>
                <a:gd name="T88" fmla="*/ 0 w 48"/>
                <a:gd name="T89" fmla="*/ 7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115">
                  <a:moveTo>
                    <a:pt x="0" y="75"/>
                  </a:moveTo>
                  <a:lnTo>
                    <a:pt x="8" y="75"/>
                  </a:lnTo>
                  <a:lnTo>
                    <a:pt x="8" y="79"/>
                  </a:lnTo>
                  <a:lnTo>
                    <a:pt x="9" y="83"/>
                  </a:lnTo>
                  <a:lnTo>
                    <a:pt x="9" y="87"/>
                  </a:lnTo>
                  <a:lnTo>
                    <a:pt x="9" y="90"/>
                  </a:lnTo>
                  <a:lnTo>
                    <a:pt x="11" y="93"/>
                  </a:lnTo>
                  <a:lnTo>
                    <a:pt x="12" y="94"/>
                  </a:lnTo>
                  <a:lnTo>
                    <a:pt x="14" y="97"/>
                  </a:lnTo>
                  <a:lnTo>
                    <a:pt x="15" y="98"/>
                  </a:lnTo>
                  <a:lnTo>
                    <a:pt x="17" y="100"/>
                  </a:lnTo>
                  <a:lnTo>
                    <a:pt x="20" y="100"/>
                  </a:lnTo>
                  <a:lnTo>
                    <a:pt x="22" y="101"/>
                  </a:lnTo>
                  <a:lnTo>
                    <a:pt x="24" y="101"/>
                  </a:lnTo>
                  <a:lnTo>
                    <a:pt x="26" y="101"/>
                  </a:lnTo>
                  <a:lnTo>
                    <a:pt x="28" y="100"/>
                  </a:lnTo>
                  <a:lnTo>
                    <a:pt x="30" y="100"/>
                  </a:lnTo>
                  <a:lnTo>
                    <a:pt x="32" y="100"/>
                  </a:lnTo>
                  <a:lnTo>
                    <a:pt x="33" y="98"/>
                  </a:lnTo>
                  <a:lnTo>
                    <a:pt x="35" y="97"/>
                  </a:lnTo>
                  <a:lnTo>
                    <a:pt x="36" y="94"/>
                  </a:lnTo>
                  <a:lnTo>
                    <a:pt x="37" y="93"/>
                  </a:lnTo>
                  <a:lnTo>
                    <a:pt x="38" y="90"/>
                  </a:lnTo>
                  <a:lnTo>
                    <a:pt x="38" y="87"/>
                  </a:lnTo>
                  <a:lnTo>
                    <a:pt x="39" y="86"/>
                  </a:lnTo>
                  <a:lnTo>
                    <a:pt x="39" y="83"/>
                  </a:lnTo>
                  <a:lnTo>
                    <a:pt x="39" y="80"/>
                  </a:lnTo>
                  <a:lnTo>
                    <a:pt x="39" y="79"/>
                  </a:lnTo>
                  <a:lnTo>
                    <a:pt x="38" y="76"/>
                  </a:lnTo>
                  <a:lnTo>
                    <a:pt x="38" y="75"/>
                  </a:lnTo>
                  <a:lnTo>
                    <a:pt x="37" y="73"/>
                  </a:lnTo>
                  <a:lnTo>
                    <a:pt x="35" y="71"/>
                  </a:lnTo>
                  <a:lnTo>
                    <a:pt x="34" y="69"/>
                  </a:lnTo>
                  <a:lnTo>
                    <a:pt x="32" y="68"/>
                  </a:lnTo>
                  <a:lnTo>
                    <a:pt x="31" y="68"/>
                  </a:lnTo>
                  <a:lnTo>
                    <a:pt x="28" y="66"/>
                  </a:lnTo>
                  <a:lnTo>
                    <a:pt x="25" y="65"/>
                  </a:lnTo>
                  <a:lnTo>
                    <a:pt x="22" y="64"/>
                  </a:lnTo>
                  <a:lnTo>
                    <a:pt x="18" y="61"/>
                  </a:lnTo>
                  <a:lnTo>
                    <a:pt x="15" y="59"/>
                  </a:lnTo>
                  <a:lnTo>
                    <a:pt x="12" y="57"/>
                  </a:lnTo>
                  <a:lnTo>
                    <a:pt x="10" y="55"/>
                  </a:lnTo>
                  <a:lnTo>
                    <a:pt x="8" y="52"/>
                  </a:lnTo>
                  <a:lnTo>
                    <a:pt x="6" y="50"/>
                  </a:lnTo>
                  <a:lnTo>
                    <a:pt x="5" y="48"/>
                  </a:lnTo>
                  <a:lnTo>
                    <a:pt x="4" y="45"/>
                  </a:lnTo>
                  <a:lnTo>
                    <a:pt x="3" y="43"/>
                  </a:lnTo>
                  <a:lnTo>
                    <a:pt x="3" y="39"/>
                  </a:lnTo>
                  <a:lnTo>
                    <a:pt x="2" y="34"/>
                  </a:lnTo>
                  <a:lnTo>
                    <a:pt x="2" y="32"/>
                  </a:lnTo>
                  <a:lnTo>
                    <a:pt x="2" y="27"/>
                  </a:lnTo>
                  <a:lnTo>
                    <a:pt x="3" y="23"/>
                  </a:lnTo>
                  <a:lnTo>
                    <a:pt x="3" y="19"/>
                  </a:lnTo>
                  <a:lnTo>
                    <a:pt x="4" y="16"/>
                  </a:lnTo>
                  <a:lnTo>
                    <a:pt x="6" y="12"/>
                  </a:lnTo>
                  <a:lnTo>
                    <a:pt x="8" y="9"/>
                  </a:lnTo>
                  <a:lnTo>
                    <a:pt x="10" y="7"/>
                  </a:lnTo>
                  <a:lnTo>
                    <a:pt x="12" y="4"/>
                  </a:lnTo>
                  <a:lnTo>
                    <a:pt x="14" y="2"/>
                  </a:lnTo>
                  <a:lnTo>
                    <a:pt x="17" y="1"/>
                  </a:lnTo>
                  <a:lnTo>
                    <a:pt x="20" y="0"/>
                  </a:lnTo>
                  <a:lnTo>
                    <a:pt x="23" y="0"/>
                  </a:lnTo>
                  <a:lnTo>
                    <a:pt x="26" y="0"/>
                  </a:lnTo>
                  <a:lnTo>
                    <a:pt x="29" y="1"/>
                  </a:lnTo>
                  <a:lnTo>
                    <a:pt x="32" y="2"/>
                  </a:lnTo>
                  <a:lnTo>
                    <a:pt x="34" y="4"/>
                  </a:lnTo>
                  <a:lnTo>
                    <a:pt x="37" y="7"/>
                  </a:lnTo>
                  <a:lnTo>
                    <a:pt x="39" y="9"/>
                  </a:lnTo>
                  <a:lnTo>
                    <a:pt x="40" y="12"/>
                  </a:lnTo>
                  <a:lnTo>
                    <a:pt x="43" y="15"/>
                  </a:lnTo>
                  <a:lnTo>
                    <a:pt x="44" y="19"/>
                  </a:lnTo>
                  <a:lnTo>
                    <a:pt x="45" y="23"/>
                  </a:lnTo>
                  <a:lnTo>
                    <a:pt x="47" y="29"/>
                  </a:lnTo>
                  <a:lnTo>
                    <a:pt x="47" y="33"/>
                  </a:lnTo>
                  <a:lnTo>
                    <a:pt x="38" y="33"/>
                  </a:lnTo>
                  <a:lnTo>
                    <a:pt x="38" y="29"/>
                  </a:lnTo>
                  <a:lnTo>
                    <a:pt x="36" y="25"/>
                  </a:lnTo>
                  <a:lnTo>
                    <a:pt x="35" y="22"/>
                  </a:lnTo>
                  <a:lnTo>
                    <a:pt x="33" y="19"/>
                  </a:lnTo>
                  <a:lnTo>
                    <a:pt x="31" y="18"/>
                  </a:lnTo>
                  <a:lnTo>
                    <a:pt x="29" y="15"/>
                  </a:lnTo>
                  <a:lnTo>
                    <a:pt x="26" y="13"/>
                  </a:lnTo>
                  <a:lnTo>
                    <a:pt x="23" y="13"/>
                  </a:lnTo>
                  <a:lnTo>
                    <a:pt x="20" y="13"/>
                  </a:lnTo>
                  <a:lnTo>
                    <a:pt x="17" y="15"/>
                  </a:lnTo>
                  <a:lnTo>
                    <a:pt x="15" y="16"/>
                  </a:lnTo>
                  <a:lnTo>
                    <a:pt x="13" y="18"/>
                  </a:lnTo>
                  <a:lnTo>
                    <a:pt x="12" y="20"/>
                  </a:lnTo>
                  <a:lnTo>
                    <a:pt x="11" y="23"/>
                  </a:lnTo>
                  <a:lnTo>
                    <a:pt x="10" y="27"/>
                  </a:lnTo>
                  <a:lnTo>
                    <a:pt x="10" y="30"/>
                  </a:lnTo>
                  <a:lnTo>
                    <a:pt x="10" y="33"/>
                  </a:lnTo>
                  <a:lnTo>
                    <a:pt x="11" y="36"/>
                  </a:lnTo>
                  <a:lnTo>
                    <a:pt x="11" y="39"/>
                  </a:lnTo>
                  <a:lnTo>
                    <a:pt x="12" y="40"/>
                  </a:lnTo>
                  <a:lnTo>
                    <a:pt x="14" y="41"/>
                  </a:lnTo>
                  <a:lnTo>
                    <a:pt x="16" y="44"/>
                  </a:lnTo>
                  <a:lnTo>
                    <a:pt x="19" y="45"/>
                  </a:lnTo>
                  <a:lnTo>
                    <a:pt x="24" y="48"/>
                  </a:lnTo>
                  <a:lnTo>
                    <a:pt x="28" y="50"/>
                  </a:lnTo>
                  <a:lnTo>
                    <a:pt x="32" y="52"/>
                  </a:lnTo>
                  <a:lnTo>
                    <a:pt x="35" y="54"/>
                  </a:lnTo>
                  <a:lnTo>
                    <a:pt x="37" y="55"/>
                  </a:lnTo>
                  <a:lnTo>
                    <a:pt x="39" y="58"/>
                  </a:lnTo>
                  <a:lnTo>
                    <a:pt x="41" y="61"/>
                  </a:lnTo>
                  <a:lnTo>
                    <a:pt x="44" y="64"/>
                  </a:lnTo>
                  <a:lnTo>
                    <a:pt x="45" y="66"/>
                  </a:lnTo>
                  <a:lnTo>
                    <a:pt x="46" y="71"/>
                  </a:lnTo>
                  <a:lnTo>
                    <a:pt x="47" y="75"/>
                  </a:lnTo>
                  <a:lnTo>
                    <a:pt x="48" y="79"/>
                  </a:lnTo>
                  <a:lnTo>
                    <a:pt x="48" y="83"/>
                  </a:lnTo>
                  <a:lnTo>
                    <a:pt x="48" y="87"/>
                  </a:lnTo>
                  <a:lnTo>
                    <a:pt x="47" y="91"/>
                  </a:lnTo>
                  <a:lnTo>
                    <a:pt x="46" y="96"/>
                  </a:lnTo>
                  <a:lnTo>
                    <a:pt x="45" y="98"/>
                  </a:lnTo>
                  <a:lnTo>
                    <a:pt x="44" y="102"/>
                  </a:lnTo>
                  <a:lnTo>
                    <a:pt x="41" y="105"/>
                  </a:lnTo>
                  <a:lnTo>
                    <a:pt x="38" y="108"/>
                  </a:lnTo>
                  <a:lnTo>
                    <a:pt x="36" y="111"/>
                  </a:lnTo>
                  <a:lnTo>
                    <a:pt x="34" y="112"/>
                  </a:lnTo>
                  <a:lnTo>
                    <a:pt x="31" y="114"/>
                  </a:lnTo>
                  <a:lnTo>
                    <a:pt x="28" y="115"/>
                  </a:lnTo>
                  <a:lnTo>
                    <a:pt x="25" y="115"/>
                  </a:lnTo>
                  <a:lnTo>
                    <a:pt x="21" y="115"/>
                  </a:lnTo>
                  <a:lnTo>
                    <a:pt x="18" y="114"/>
                  </a:lnTo>
                  <a:lnTo>
                    <a:pt x="15" y="112"/>
                  </a:lnTo>
                  <a:lnTo>
                    <a:pt x="12" y="111"/>
                  </a:lnTo>
                  <a:lnTo>
                    <a:pt x="9" y="108"/>
                  </a:lnTo>
                  <a:lnTo>
                    <a:pt x="6" y="105"/>
                  </a:lnTo>
                  <a:lnTo>
                    <a:pt x="4" y="101"/>
                  </a:lnTo>
                  <a:lnTo>
                    <a:pt x="3" y="97"/>
                  </a:lnTo>
                  <a:lnTo>
                    <a:pt x="2" y="93"/>
                  </a:lnTo>
                  <a:lnTo>
                    <a:pt x="1" y="87"/>
                  </a:lnTo>
                  <a:lnTo>
                    <a:pt x="0" y="80"/>
                  </a:lnTo>
                  <a:lnTo>
                    <a:pt x="0" y="75"/>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41"/>
            <p:cNvSpPr>
              <a:spLocks noEditPoints="1"/>
            </p:cNvSpPr>
            <p:nvPr/>
          </p:nvSpPr>
          <p:spPr bwMode="auto">
            <a:xfrm>
              <a:off x="5602" y="342"/>
              <a:ext cx="21" cy="42"/>
            </a:xfrm>
            <a:custGeom>
              <a:avLst/>
              <a:gdLst>
                <a:gd name="T0" fmla="*/ 40 w 41"/>
                <a:gd name="T1" fmla="*/ 60 h 85"/>
                <a:gd name="T2" fmla="*/ 37 w 41"/>
                <a:gd name="T3" fmla="*/ 71 h 85"/>
                <a:gd name="T4" fmla="*/ 33 w 41"/>
                <a:gd name="T5" fmla="*/ 78 h 85"/>
                <a:gd name="T6" fmla="*/ 28 w 41"/>
                <a:gd name="T7" fmla="*/ 84 h 85"/>
                <a:gd name="T8" fmla="*/ 21 w 41"/>
                <a:gd name="T9" fmla="*/ 85 h 85"/>
                <a:gd name="T10" fmla="*/ 12 w 41"/>
                <a:gd name="T11" fmla="*/ 82 h 85"/>
                <a:gd name="T12" fmla="*/ 6 w 41"/>
                <a:gd name="T13" fmla="*/ 75 h 85"/>
                <a:gd name="T14" fmla="*/ 2 w 41"/>
                <a:gd name="T15" fmla="*/ 61 h 85"/>
                <a:gd name="T16" fmla="*/ 0 w 41"/>
                <a:gd name="T17" fmla="*/ 43 h 85"/>
                <a:gd name="T18" fmla="*/ 1 w 41"/>
                <a:gd name="T19" fmla="*/ 25 h 85"/>
                <a:gd name="T20" fmla="*/ 5 w 41"/>
                <a:gd name="T21" fmla="*/ 13 h 85"/>
                <a:gd name="T22" fmla="*/ 12 w 41"/>
                <a:gd name="T23" fmla="*/ 3 h 85"/>
                <a:gd name="T24" fmla="*/ 20 w 41"/>
                <a:gd name="T25" fmla="*/ 0 h 85"/>
                <a:gd name="T26" fmla="*/ 28 w 41"/>
                <a:gd name="T27" fmla="*/ 3 h 85"/>
                <a:gd name="T28" fmla="*/ 35 w 41"/>
                <a:gd name="T29" fmla="*/ 11 h 85"/>
                <a:gd name="T30" fmla="*/ 40 w 41"/>
                <a:gd name="T31" fmla="*/ 25 h 85"/>
                <a:gd name="T32" fmla="*/ 41 w 41"/>
                <a:gd name="T33" fmla="*/ 43 h 85"/>
                <a:gd name="T34" fmla="*/ 41 w 41"/>
                <a:gd name="T35" fmla="*/ 45 h 85"/>
                <a:gd name="T36" fmla="*/ 40 w 41"/>
                <a:gd name="T37" fmla="*/ 46 h 85"/>
                <a:gd name="T38" fmla="*/ 8 w 41"/>
                <a:gd name="T39" fmla="*/ 52 h 85"/>
                <a:gd name="T40" fmla="*/ 10 w 41"/>
                <a:gd name="T41" fmla="*/ 61 h 85"/>
                <a:gd name="T42" fmla="*/ 13 w 41"/>
                <a:gd name="T43" fmla="*/ 67 h 85"/>
                <a:gd name="T44" fmla="*/ 18 w 41"/>
                <a:gd name="T45" fmla="*/ 71 h 85"/>
                <a:gd name="T46" fmla="*/ 23 w 41"/>
                <a:gd name="T47" fmla="*/ 71 h 85"/>
                <a:gd name="T48" fmla="*/ 27 w 41"/>
                <a:gd name="T49" fmla="*/ 70 h 85"/>
                <a:gd name="T50" fmla="*/ 29 w 41"/>
                <a:gd name="T51" fmla="*/ 67 h 85"/>
                <a:gd name="T52" fmla="*/ 32 w 41"/>
                <a:gd name="T53" fmla="*/ 61 h 85"/>
                <a:gd name="T54" fmla="*/ 33 w 41"/>
                <a:gd name="T55" fmla="*/ 59 h 85"/>
                <a:gd name="T56" fmla="*/ 33 w 41"/>
                <a:gd name="T57" fmla="*/ 32 h 85"/>
                <a:gd name="T58" fmla="*/ 32 w 41"/>
                <a:gd name="T59" fmla="*/ 27 h 85"/>
                <a:gd name="T60" fmla="*/ 30 w 41"/>
                <a:gd name="T61" fmla="*/ 21 h 85"/>
                <a:gd name="T62" fmla="*/ 25 w 41"/>
                <a:gd name="T63" fmla="*/ 15 h 85"/>
                <a:gd name="T64" fmla="*/ 20 w 41"/>
                <a:gd name="T65" fmla="*/ 14 h 85"/>
                <a:gd name="T66" fmla="*/ 15 w 41"/>
                <a:gd name="T67" fmla="*/ 15 h 85"/>
                <a:gd name="T68" fmla="*/ 11 w 41"/>
                <a:gd name="T69" fmla="*/ 20 h 85"/>
                <a:gd name="T70" fmla="*/ 9 w 41"/>
                <a:gd name="T71" fmla="*/ 25 h 85"/>
                <a:gd name="T72" fmla="*/ 8 w 41"/>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 h="85">
                  <a:moveTo>
                    <a:pt x="33" y="59"/>
                  </a:moveTo>
                  <a:lnTo>
                    <a:pt x="40" y="60"/>
                  </a:lnTo>
                  <a:lnTo>
                    <a:pt x="39" y="66"/>
                  </a:lnTo>
                  <a:lnTo>
                    <a:pt x="37" y="71"/>
                  </a:lnTo>
                  <a:lnTo>
                    <a:pt x="35" y="75"/>
                  </a:lnTo>
                  <a:lnTo>
                    <a:pt x="33" y="78"/>
                  </a:lnTo>
                  <a:lnTo>
                    <a:pt x="31" y="81"/>
                  </a:lnTo>
                  <a:lnTo>
                    <a:pt x="28" y="84"/>
                  </a:lnTo>
                  <a:lnTo>
                    <a:pt x="24" y="85"/>
                  </a:lnTo>
                  <a:lnTo>
                    <a:pt x="21" y="85"/>
                  </a:lnTo>
                  <a:lnTo>
                    <a:pt x="17"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6" y="2"/>
                  </a:lnTo>
                  <a:lnTo>
                    <a:pt x="20" y="0"/>
                  </a:lnTo>
                  <a:lnTo>
                    <a:pt x="24" y="2"/>
                  </a:lnTo>
                  <a:lnTo>
                    <a:pt x="28" y="3"/>
                  </a:lnTo>
                  <a:lnTo>
                    <a:pt x="32" y="7"/>
                  </a:lnTo>
                  <a:lnTo>
                    <a:pt x="35" y="11"/>
                  </a:lnTo>
                  <a:lnTo>
                    <a:pt x="38" y="17"/>
                  </a:lnTo>
                  <a:lnTo>
                    <a:pt x="40" y="25"/>
                  </a:lnTo>
                  <a:lnTo>
                    <a:pt x="41" y="34"/>
                  </a:lnTo>
                  <a:lnTo>
                    <a:pt x="41" y="43"/>
                  </a:lnTo>
                  <a:lnTo>
                    <a:pt x="41" y="43"/>
                  </a:lnTo>
                  <a:lnTo>
                    <a:pt x="41" y="45"/>
                  </a:lnTo>
                  <a:lnTo>
                    <a:pt x="40" y="46"/>
                  </a:lnTo>
                  <a:lnTo>
                    <a:pt x="40" y="46"/>
                  </a:lnTo>
                  <a:lnTo>
                    <a:pt x="8" y="46"/>
                  </a:lnTo>
                  <a:lnTo>
                    <a:pt x="8" y="52"/>
                  </a:lnTo>
                  <a:lnTo>
                    <a:pt x="9" y="57"/>
                  </a:lnTo>
                  <a:lnTo>
                    <a:pt x="10" y="61"/>
                  </a:lnTo>
                  <a:lnTo>
                    <a:pt x="11" y="64"/>
                  </a:lnTo>
                  <a:lnTo>
                    <a:pt x="13" y="67"/>
                  </a:lnTo>
                  <a:lnTo>
                    <a:pt x="15" y="70"/>
                  </a:lnTo>
                  <a:lnTo>
                    <a:pt x="18" y="71"/>
                  </a:lnTo>
                  <a:lnTo>
                    <a:pt x="21" y="71"/>
                  </a:lnTo>
                  <a:lnTo>
                    <a:pt x="23" y="71"/>
                  </a:lnTo>
                  <a:lnTo>
                    <a:pt x="25" y="70"/>
                  </a:lnTo>
                  <a:lnTo>
                    <a:pt x="27" y="70"/>
                  </a:lnTo>
                  <a:lnTo>
                    <a:pt x="28" y="68"/>
                  </a:lnTo>
                  <a:lnTo>
                    <a:pt x="29" y="67"/>
                  </a:lnTo>
                  <a:lnTo>
                    <a:pt x="31" y="64"/>
                  </a:lnTo>
                  <a:lnTo>
                    <a:pt x="32" y="61"/>
                  </a:lnTo>
                  <a:lnTo>
                    <a:pt x="33" y="59"/>
                  </a:lnTo>
                  <a:lnTo>
                    <a:pt x="33" y="59"/>
                  </a:lnTo>
                  <a:close/>
                  <a:moveTo>
                    <a:pt x="8" y="32"/>
                  </a:moveTo>
                  <a:lnTo>
                    <a:pt x="33" y="32"/>
                  </a:lnTo>
                  <a:lnTo>
                    <a:pt x="33" y="29"/>
                  </a:lnTo>
                  <a:lnTo>
                    <a:pt x="32" y="27"/>
                  </a:lnTo>
                  <a:lnTo>
                    <a:pt x="31" y="24"/>
                  </a:lnTo>
                  <a:lnTo>
                    <a:pt x="30" y="21"/>
                  </a:lnTo>
                  <a:lnTo>
                    <a:pt x="28" y="18"/>
                  </a:lnTo>
                  <a:lnTo>
                    <a:pt x="25" y="15"/>
                  </a:lnTo>
                  <a:lnTo>
                    <a:pt x="23" y="14"/>
                  </a:lnTo>
                  <a:lnTo>
                    <a:pt x="20" y="14"/>
                  </a:lnTo>
                  <a:lnTo>
                    <a:pt x="18"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42"/>
            <p:cNvSpPr>
              <a:spLocks/>
            </p:cNvSpPr>
            <p:nvPr/>
          </p:nvSpPr>
          <p:spPr bwMode="auto">
            <a:xfrm>
              <a:off x="5627" y="342"/>
              <a:ext cx="11" cy="41"/>
            </a:xfrm>
            <a:custGeom>
              <a:avLst/>
              <a:gdLst>
                <a:gd name="T0" fmla="*/ 0 w 24"/>
                <a:gd name="T1" fmla="*/ 84 h 84"/>
                <a:gd name="T2" fmla="*/ 0 w 24"/>
                <a:gd name="T3" fmla="*/ 2 h 84"/>
                <a:gd name="T4" fmla="*/ 8 w 24"/>
                <a:gd name="T5" fmla="*/ 2 h 84"/>
                <a:gd name="T6" fmla="*/ 8 w 24"/>
                <a:gd name="T7" fmla="*/ 14 h 84"/>
                <a:gd name="T8" fmla="*/ 9 w 24"/>
                <a:gd name="T9" fmla="*/ 10 h 84"/>
                <a:gd name="T10" fmla="*/ 10 w 24"/>
                <a:gd name="T11" fmla="*/ 7 h 84"/>
                <a:gd name="T12" fmla="*/ 11 w 24"/>
                <a:gd name="T13" fmla="*/ 4 h 84"/>
                <a:gd name="T14" fmla="*/ 11 w 24"/>
                <a:gd name="T15" fmla="*/ 3 h 84"/>
                <a:gd name="T16" fmla="*/ 12 w 24"/>
                <a:gd name="T17" fmla="*/ 2 h 84"/>
                <a:gd name="T18" fmla="*/ 14 w 24"/>
                <a:gd name="T19" fmla="*/ 2 h 84"/>
                <a:gd name="T20" fmla="*/ 15 w 24"/>
                <a:gd name="T21" fmla="*/ 0 h 84"/>
                <a:gd name="T22" fmla="*/ 16 w 24"/>
                <a:gd name="T23" fmla="*/ 0 h 84"/>
                <a:gd name="T24" fmla="*/ 18 w 24"/>
                <a:gd name="T25" fmla="*/ 0 h 84"/>
                <a:gd name="T26" fmla="*/ 20 w 24"/>
                <a:gd name="T27" fmla="*/ 2 h 84"/>
                <a:gd name="T28" fmla="*/ 22 w 24"/>
                <a:gd name="T29" fmla="*/ 3 h 84"/>
                <a:gd name="T30" fmla="*/ 24 w 24"/>
                <a:gd name="T31" fmla="*/ 4 h 84"/>
                <a:gd name="T32" fmla="*/ 21 w 24"/>
                <a:gd name="T33" fmla="*/ 17 h 84"/>
                <a:gd name="T34" fmla="*/ 20 w 24"/>
                <a:gd name="T35" fmla="*/ 15 h 84"/>
                <a:gd name="T36" fmla="*/ 19 w 24"/>
                <a:gd name="T37" fmla="*/ 15 h 84"/>
                <a:gd name="T38" fmla="*/ 17 w 24"/>
                <a:gd name="T39" fmla="*/ 14 h 84"/>
                <a:gd name="T40" fmla="*/ 16 w 24"/>
                <a:gd name="T41" fmla="*/ 14 h 84"/>
                <a:gd name="T42" fmla="*/ 15 w 24"/>
                <a:gd name="T43" fmla="*/ 14 h 84"/>
                <a:gd name="T44" fmla="*/ 14 w 24"/>
                <a:gd name="T45" fmla="*/ 15 h 84"/>
                <a:gd name="T46" fmla="*/ 13 w 24"/>
                <a:gd name="T47" fmla="*/ 15 h 84"/>
                <a:gd name="T48" fmla="*/ 12 w 24"/>
                <a:gd name="T49" fmla="*/ 17 h 84"/>
                <a:gd name="T50" fmla="*/ 11 w 24"/>
                <a:gd name="T51" fmla="*/ 18 h 84"/>
                <a:gd name="T52" fmla="*/ 10 w 24"/>
                <a:gd name="T53" fmla="*/ 21 h 84"/>
                <a:gd name="T54" fmla="*/ 9 w 24"/>
                <a:gd name="T55" fmla="*/ 22 h 84"/>
                <a:gd name="T56" fmla="*/ 9 w 24"/>
                <a:gd name="T57" fmla="*/ 25 h 84"/>
                <a:gd name="T58" fmla="*/ 9 w 24"/>
                <a:gd name="T59" fmla="*/ 29 h 84"/>
                <a:gd name="T60" fmla="*/ 9 w 24"/>
                <a:gd name="T61" fmla="*/ 34 h 84"/>
                <a:gd name="T62" fmla="*/ 8 w 24"/>
                <a:gd name="T63" fmla="*/ 38 h 84"/>
                <a:gd name="T64" fmla="*/ 8 w 24"/>
                <a:gd name="T65" fmla="*/ 42 h 84"/>
                <a:gd name="T66" fmla="*/ 8 w 24"/>
                <a:gd name="T67" fmla="*/ 84 h 84"/>
                <a:gd name="T68" fmla="*/ 0 w 24"/>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84">
                  <a:moveTo>
                    <a:pt x="0" y="84"/>
                  </a:moveTo>
                  <a:lnTo>
                    <a:pt x="0" y="2"/>
                  </a:lnTo>
                  <a:lnTo>
                    <a:pt x="8" y="2"/>
                  </a:lnTo>
                  <a:lnTo>
                    <a:pt x="8" y="14"/>
                  </a:lnTo>
                  <a:lnTo>
                    <a:pt x="9" y="10"/>
                  </a:lnTo>
                  <a:lnTo>
                    <a:pt x="10" y="7"/>
                  </a:lnTo>
                  <a:lnTo>
                    <a:pt x="11" y="4"/>
                  </a:lnTo>
                  <a:lnTo>
                    <a:pt x="11" y="3"/>
                  </a:lnTo>
                  <a:lnTo>
                    <a:pt x="12" y="2"/>
                  </a:lnTo>
                  <a:lnTo>
                    <a:pt x="14" y="2"/>
                  </a:lnTo>
                  <a:lnTo>
                    <a:pt x="15" y="0"/>
                  </a:lnTo>
                  <a:lnTo>
                    <a:pt x="16" y="0"/>
                  </a:lnTo>
                  <a:lnTo>
                    <a:pt x="18" y="0"/>
                  </a:lnTo>
                  <a:lnTo>
                    <a:pt x="20" y="2"/>
                  </a:lnTo>
                  <a:lnTo>
                    <a:pt x="22" y="3"/>
                  </a:lnTo>
                  <a:lnTo>
                    <a:pt x="24" y="4"/>
                  </a:lnTo>
                  <a:lnTo>
                    <a:pt x="21" y="17"/>
                  </a:lnTo>
                  <a:lnTo>
                    <a:pt x="20" y="15"/>
                  </a:lnTo>
                  <a:lnTo>
                    <a:pt x="19" y="15"/>
                  </a:lnTo>
                  <a:lnTo>
                    <a:pt x="17" y="14"/>
                  </a:lnTo>
                  <a:lnTo>
                    <a:pt x="16" y="14"/>
                  </a:lnTo>
                  <a:lnTo>
                    <a:pt x="15" y="14"/>
                  </a:lnTo>
                  <a:lnTo>
                    <a:pt x="14" y="15"/>
                  </a:lnTo>
                  <a:lnTo>
                    <a:pt x="13" y="15"/>
                  </a:lnTo>
                  <a:lnTo>
                    <a:pt x="12" y="17"/>
                  </a:lnTo>
                  <a:lnTo>
                    <a:pt x="11" y="18"/>
                  </a:lnTo>
                  <a:lnTo>
                    <a:pt x="10" y="21"/>
                  </a:lnTo>
                  <a:lnTo>
                    <a:pt x="9" y="22"/>
                  </a:lnTo>
                  <a:lnTo>
                    <a:pt x="9" y="25"/>
                  </a:lnTo>
                  <a:lnTo>
                    <a:pt x="9" y="29"/>
                  </a:lnTo>
                  <a:lnTo>
                    <a:pt x="9" y="34"/>
                  </a:lnTo>
                  <a:lnTo>
                    <a:pt x="8" y="38"/>
                  </a:lnTo>
                  <a:lnTo>
                    <a:pt x="8" y="42"/>
                  </a:lnTo>
                  <a:lnTo>
                    <a:pt x="8"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43"/>
            <p:cNvSpPr>
              <a:spLocks/>
            </p:cNvSpPr>
            <p:nvPr/>
          </p:nvSpPr>
          <p:spPr bwMode="auto">
            <a:xfrm>
              <a:off x="5638" y="342"/>
              <a:ext cx="20" cy="41"/>
            </a:xfrm>
            <a:custGeom>
              <a:avLst/>
              <a:gdLst>
                <a:gd name="T0" fmla="*/ 15 w 39"/>
                <a:gd name="T1" fmla="*/ 82 h 82"/>
                <a:gd name="T2" fmla="*/ 0 w 39"/>
                <a:gd name="T3" fmla="*/ 0 h 82"/>
                <a:gd name="T4" fmla="*/ 7 w 39"/>
                <a:gd name="T5" fmla="*/ 0 h 82"/>
                <a:gd name="T6" fmla="*/ 16 w 39"/>
                <a:gd name="T7" fmla="*/ 50 h 82"/>
                <a:gd name="T8" fmla="*/ 17 w 39"/>
                <a:gd name="T9" fmla="*/ 54 h 82"/>
                <a:gd name="T10" fmla="*/ 18 w 39"/>
                <a:gd name="T11" fmla="*/ 58 h 82"/>
                <a:gd name="T12" fmla="*/ 18 w 39"/>
                <a:gd name="T13" fmla="*/ 62 h 82"/>
                <a:gd name="T14" fmla="*/ 19 w 39"/>
                <a:gd name="T15" fmla="*/ 66 h 82"/>
                <a:gd name="T16" fmla="*/ 19 w 39"/>
                <a:gd name="T17" fmla="*/ 62 h 82"/>
                <a:gd name="T18" fmla="*/ 20 w 39"/>
                <a:gd name="T19" fmla="*/ 58 h 82"/>
                <a:gd name="T20" fmla="*/ 21 w 39"/>
                <a:gd name="T21" fmla="*/ 54 h 82"/>
                <a:gd name="T22" fmla="*/ 22 w 39"/>
                <a:gd name="T23" fmla="*/ 50 h 82"/>
                <a:gd name="T24" fmla="*/ 31 w 39"/>
                <a:gd name="T25" fmla="*/ 0 h 82"/>
                <a:gd name="T26" fmla="*/ 39 w 39"/>
                <a:gd name="T27" fmla="*/ 0 h 82"/>
                <a:gd name="T28" fmla="*/ 24 w 39"/>
                <a:gd name="T29" fmla="*/ 82 h 82"/>
                <a:gd name="T30" fmla="*/ 15 w 39"/>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82">
                  <a:moveTo>
                    <a:pt x="15" y="82"/>
                  </a:moveTo>
                  <a:lnTo>
                    <a:pt x="0" y="0"/>
                  </a:lnTo>
                  <a:lnTo>
                    <a:pt x="7" y="0"/>
                  </a:lnTo>
                  <a:lnTo>
                    <a:pt x="16" y="50"/>
                  </a:lnTo>
                  <a:lnTo>
                    <a:pt x="17" y="54"/>
                  </a:lnTo>
                  <a:lnTo>
                    <a:pt x="18" y="58"/>
                  </a:lnTo>
                  <a:lnTo>
                    <a:pt x="18" y="62"/>
                  </a:lnTo>
                  <a:lnTo>
                    <a:pt x="19" y="66"/>
                  </a:lnTo>
                  <a:lnTo>
                    <a:pt x="19" y="62"/>
                  </a:lnTo>
                  <a:lnTo>
                    <a:pt x="20" y="58"/>
                  </a:lnTo>
                  <a:lnTo>
                    <a:pt x="21" y="54"/>
                  </a:lnTo>
                  <a:lnTo>
                    <a:pt x="22" y="50"/>
                  </a:lnTo>
                  <a:lnTo>
                    <a:pt x="31" y="0"/>
                  </a:lnTo>
                  <a:lnTo>
                    <a:pt x="39" y="0"/>
                  </a:lnTo>
                  <a:lnTo>
                    <a:pt x="24" y="82"/>
                  </a:lnTo>
                  <a:lnTo>
                    <a:pt x="15"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44"/>
            <p:cNvSpPr>
              <a:spLocks noEditPoints="1"/>
            </p:cNvSpPr>
            <p:nvPr/>
          </p:nvSpPr>
          <p:spPr bwMode="auto">
            <a:xfrm>
              <a:off x="5662" y="327"/>
              <a:ext cx="4" cy="56"/>
            </a:xfrm>
            <a:custGeom>
              <a:avLst/>
              <a:gdLst>
                <a:gd name="T0" fmla="*/ 0 w 7"/>
                <a:gd name="T1" fmla="*/ 14 h 113"/>
                <a:gd name="T2" fmla="*/ 0 w 7"/>
                <a:gd name="T3" fmla="*/ 0 h 113"/>
                <a:gd name="T4" fmla="*/ 7 w 7"/>
                <a:gd name="T5" fmla="*/ 0 h 113"/>
                <a:gd name="T6" fmla="*/ 7 w 7"/>
                <a:gd name="T7" fmla="*/ 14 h 113"/>
                <a:gd name="T8" fmla="*/ 0 w 7"/>
                <a:gd name="T9" fmla="*/ 14 h 113"/>
                <a:gd name="T10" fmla="*/ 0 w 7"/>
                <a:gd name="T11" fmla="*/ 113 h 113"/>
                <a:gd name="T12" fmla="*/ 0 w 7"/>
                <a:gd name="T13" fmla="*/ 31 h 113"/>
                <a:gd name="T14" fmla="*/ 7 w 7"/>
                <a:gd name="T15" fmla="*/ 31 h 113"/>
                <a:gd name="T16" fmla="*/ 7 w 7"/>
                <a:gd name="T17" fmla="*/ 113 h 113"/>
                <a:gd name="T18" fmla="*/ 0 w 7"/>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3">
                  <a:moveTo>
                    <a:pt x="0" y="14"/>
                  </a:moveTo>
                  <a:lnTo>
                    <a:pt x="0" y="0"/>
                  </a:lnTo>
                  <a:lnTo>
                    <a:pt x="7" y="0"/>
                  </a:lnTo>
                  <a:lnTo>
                    <a:pt x="7" y="14"/>
                  </a:lnTo>
                  <a:lnTo>
                    <a:pt x="0" y="14"/>
                  </a:lnTo>
                  <a:close/>
                  <a:moveTo>
                    <a:pt x="0" y="113"/>
                  </a:moveTo>
                  <a:lnTo>
                    <a:pt x="0" y="31"/>
                  </a:lnTo>
                  <a:lnTo>
                    <a:pt x="7" y="31"/>
                  </a:lnTo>
                  <a:lnTo>
                    <a:pt x="7"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45"/>
            <p:cNvSpPr>
              <a:spLocks/>
            </p:cNvSpPr>
            <p:nvPr/>
          </p:nvSpPr>
          <p:spPr bwMode="auto">
            <a:xfrm>
              <a:off x="5671" y="342"/>
              <a:ext cx="19" cy="42"/>
            </a:xfrm>
            <a:custGeom>
              <a:avLst/>
              <a:gdLst>
                <a:gd name="T0" fmla="*/ 38 w 38"/>
                <a:gd name="T1" fmla="*/ 54 h 85"/>
                <a:gd name="T2" fmla="*/ 35 w 38"/>
                <a:gd name="T3" fmla="*/ 67 h 85"/>
                <a:gd name="T4" fmla="*/ 32 w 38"/>
                <a:gd name="T5" fmla="*/ 77 h 85"/>
                <a:gd name="T6" fmla="*/ 26 w 38"/>
                <a:gd name="T7" fmla="*/ 82 h 85"/>
                <a:gd name="T8" fmla="*/ 19 w 38"/>
                <a:gd name="T9" fmla="*/ 85 h 85"/>
                <a:gd name="T10" fmla="*/ 11 w 38"/>
                <a:gd name="T11" fmla="*/ 82 h 85"/>
                <a:gd name="T12" fmla="*/ 5 w 38"/>
                <a:gd name="T13" fmla="*/ 75 h 85"/>
                <a:gd name="T14" fmla="*/ 1 w 38"/>
                <a:gd name="T15" fmla="*/ 61 h 85"/>
                <a:gd name="T16" fmla="*/ 0 w 38"/>
                <a:gd name="T17" fmla="*/ 43 h 85"/>
                <a:gd name="T18" fmla="*/ 1 w 38"/>
                <a:gd name="T19" fmla="*/ 31 h 85"/>
                <a:gd name="T20" fmla="*/ 2 w 38"/>
                <a:gd name="T21" fmla="*/ 21 h 85"/>
                <a:gd name="T22" fmla="*/ 5 w 38"/>
                <a:gd name="T23" fmla="*/ 13 h 85"/>
                <a:gd name="T24" fmla="*/ 9 w 38"/>
                <a:gd name="T25" fmla="*/ 6 h 85"/>
                <a:gd name="T26" fmla="*/ 14 w 38"/>
                <a:gd name="T27" fmla="*/ 2 h 85"/>
                <a:gd name="T28" fmla="*/ 19 w 38"/>
                <a:gd name="T29" fmla="*/ 0 h 85"/>
                <a:gd name="T30" fmla="*/ 26 w 38"/>
                <a:gd name="T31" fmla="*/ 2 h 85"/>
                <a:gd name="T32" fmla="*/ 31 w 38"/>
                <a:gd name="T33" fmla="*/ 7 h 85"/>
                <a:gd name="T34" fmla="*/ 35 w 38"/>
                <a:gd name="T35" fmla="*/ 15 h 85"/>
                <a:gd name="T36" fmla="*/ 37 w 38"/>
                <a:gd name="T37" fmla="*/ 27 h 85"/>
                <a:gd name="T38" fmla="*/ 29 w 38"/>
                <a:gd name="T39" fmla="*/ 25 h 85"/>
                <a:gd name="T40" fmla="*/ 27 w 38"/>
                <a:gd name="T41" fmla="*/ 21 h 85"/>
                <a:gd name="T42" fmla="*/ 24 w 38"/>
                <a:gd name="T43" fmla="*/ 17 h 85"/>
                <a:gd name="T44" fmla="*/ 21 w 38"/>
                <a:gd name="T45" fmla="*/ 14 h 85"/>
                <a:gd name="T46" fmla="*/ 17 w 38"/>
                <a:gd name="T47" fmla="*/ 14 h 85"/>
                <a:gd name="T48" fmla="*/ 12 w 38"/>
                <a:gd name="T49" fmla="*/ 18 h 85"/>
                <a:gd name="T50" fmla="*/ 10 w 38"/>
                <a:gd name="T51" fmla="*/ 25 h 85"/>
                <a:gd name="T52" fmla="*/ 7 w 38"/>
                <a:gd name="T53" fmla="*/ 36 h 85"/>
                <a:gd name="T54" fmla="*/ 7 w 38"/>
                <a:gd name="T55" fmla="*/ 50 h 85"/>
                <a:gd name="T56" fmla="*/ 9 w 38"/>
                <a:gd name="T57" fmla="*/ 61 h 85"/>
                <a:gd name="T58" fmla="*/ 12 w 38"/>
                <a:gd name="T59" fmla="*/ 67 h 85"/>
                <a:gd name="T60" fmla="*/ 17 w 38"/>
                <a:gd name="T61" fmla="*/ 71 h 85"/>
                <a:gd name="T62" fmla="*/ 21 w 38"/>
                <a:gd name="T63" fmla="*/ 71 h 85"/>
                <a:gd name="T64" fmla="*/ 24 w 38"/>
                <a:gd name="T65" fmla="*/ 68 h 85"/>
                <a:gd name="T66" fmla="*/ 27 w 38"/>
                <a:gd name="T67" fmla="*/ 64 h 85"/>
                <a:gd name="T68" fmla="*/ 30 w 38"/>
                <a:gd name="T69"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5">
                  <a:moveTo>
                    <a:pt x="30" y="53"/>
                  </a:moveTo>
                  <a:lnTo>
                    <a:pt x="38" y="54"/>
                  </a:lnTo>
                  <a:lnTo>
                    <a:pt x="37" y="61"/>
                  </a:lnTo>
                  <a:lnTo>
                    <a:pt x="35" y="67"/>
                  </a:lnTo>
                  <a:lnTo>
                    <a:pt x="34" y="72"/>
                  </a:lnTo>
                  <a:lnTo>
                    <a:pt x="32" y="77"/>
                  </a:lnTo>
                  <a:lnTo>
                    <a:pt x="29" y="81"/>
                  </a:lnTo>
                  <a:lnTo>
                    <a:pt x="26" y="82"/>
                  </a:lnTo>
                  <a:lnTo>
                    <a:pt x="23" y="85"/>
                  </a:lnTo>
                  <a:lnTo>
                    <a:pt x="19" y="85"/>
                  </a:lnTo>
                  <a:lnTo>
                    <a:pt x="15" y="84"/>
                  </a:lnTo>
                  <a:lnTo>
                    <a:pt x="11" y="82"/>
                  </a:lnTo>
                  <a:lnTo>
                    <a:pt x="8" y="79"/>
                  </a:lnTo>
                  <a:lnTo>
                    <a:pt x="5" y="75"/>
                  </a:lnTo>
                  <a:lnTo>
                    <a:pt x="3" y="70"/>
                  </a:lnTo>
                  <a:lnTo>
                    <a:pt x="1" y="61"/>
                  </a:lnTo>
                  <a:lnTo>
                    <a:pt x="0" y="53"/>
                  </a:lnTo>
                  <a:lnTo>
                    <a:pt x="0" y="43"/>
                  </a:lnTo>
                  <a:lnTo>
                    <a:pt x="0" y="38"/>
                  </a:lnTo>
                  <a:lnTo>
                    <a:pt x="1" y="31"/>
                  </a:lnTo>
                  <a:lnTo>
                    <a:pt x="1" y="25"/>
                  </a:lnTo>
                  <a:lnTo>
                    <a:pt x="2" y="21"/>
                  </a:lnTo>
                  <a:lnTo>
                    <a:pt x="3" y="17"/>
                  </a:lnTo>
                  <a:lnTo>
                    <a:pt x="5" y="13"/>
                  </a:lnTo>
                  <a:lnTo>
                    <a:pt x="7" y="9"/>
                  </a:lnTo>
                  <a:lnTo>
                    <a:pt x="9" y="6"/>
                  </a:lnTo>
                  <a:lnTo>
                    <a:pt x="11" y="4"/>
                  </a:lnTo>
                  <a:lnTo>
                    <a:pt x="14" y="2"/>
                  </a:lnTo>
                  <a:lnTo>
                    <a:pt x="17" y="0"/>
                  </a:lnTo>
                  <a:lnTo>
                    <a:pt x="19" y="0"/>
                  </a:lnTo>
                  <a:lnTo>
                    <a:pt x="23" y="0"/>
                  </a:lnTo>
                  <a:lnTo>
                    <a:pt x="26" y="2"/>
                  </a:lnTo>
                  <a:lnTo>
                    <a:pt x="29" y="4"/>
                  </a:lnTo>
                  <a:lnTo>
                    <a:pt x="31" y="7"/>
                  </a:lnTo>
                  <a:lnTo>
                    <a:pt x="33" y="11"/>
                  </a:lnTo>
                  <a:lnTo>
                    <a:pt x="35" y="15"/>
                  </a:lnTo>
                  <a:lnTo>
                    <a:pt x="36" y="21"/>
                  </a:lnTo>
                  <a:lnTo>
                    <a:pt x="37" y="27"/>
                  </a:lnTo>
                  <a:lnTo>
                    <a:pt x="30" y="28"/>
                  </a:lnTo>
                  <a:lnTo>
                    <a:pt x="29" y="25"/>
                  </a:lnTo>
                  <a:lnTo>
                    <a:pt x="28" y="22"/>
                  </a:lnTo>
                  <a:lnTo>
                    <a:pt x="27" y="21"/>
                  </a:lnTo>
                  <a:lnTo>
                    <a:pt x="26" y="18"/>
                  </a:lnTo>
                  <a:lnTo>
                    <a:pt x="24" y="17"/>
                  </a:lnTo>
                  <a:lnTo>
                    <a:pt x="23" y="15"/>
                  </a:lnTo>
                  <a:lnTo>
                    <a:pt x="21" y="14"/>
                  </a:lnTo>
                  <a:lnTo>
                    <a:pt x="19" y="14"/>
                  </a:lnTo>
                  <a:lnTo>
                    <a:pt x="17" y="14"/>
                  </a:lnTo>
                  <a:lnTo>
                    <a:pt x="14" y="15"/>
                  </a:lnTo>
                  <a:lnTo>
                    <a:pt x="12" y="18"/>
                  </a:lnTo>
                  <a:lnTo>
                    <a:pt x="11" y="21"/>
                  </a:lnTo>
                  <a:lnTo>
                    <a:pt x="10" y="25"/>
                  </a:lnTo>
                  <a:lnTo>
                    <a:pt x="8" y="29"/>
                  </a:lnTo>
                  <a:lnTo>
                    <a:pt x="7" y="36"/>
                  </a:lnTo>
                  <a:lnTo>
                    <a:pt x="7" y="43"/>
                  </a:lnTo>
                  <a:lnTo>
                    <a:pt x="7" y="50"/>
                  </a:lnTo>
                  <a:lnTo>
                    <a:pt x="8" y="56"/>
                  </a:lnTo>
                  <a:lnTo>
                    <a:pt x="9" y="61"/>
                  </a:lnTo>
                  <a:lnTo>
                    <a:pt x="10" y="64"/>
                  </a:lnTo>
                  <a:lnTo>
                    <a:pt x="12" y="67"/>
                  </a:lnTo>
                  <a:lnTo>
                    <a:pt x="14" y="70"/>
                  </a:lnTo>
                  <a:lnTo>
                    <a:pt x="17" y="71"/>
                  </a:lnTo>
                  <a:lnTo>
                    <a:pt x="19" y="71"/>
                  </a:lnTo>
                  <a:lnTo>
                    <a:pt x="21" y="71"/>
                  </a:lnTo>
                  <a:lnTo>
                    <a:pt x="23" y="70"/>
                  </a:lnTo>
                  <a:lnTo>
                    <a:pt x="24" y="68"/>
                  </a:lnTo>
                  <a:lnTo>
                    <a:pt x="26" y="67"/>
                  </a:lnTo>
                  <a:lnTo>
                    <a:pt x="27" y="64"/>
                  </a:lnTo>
                  <a:lnTo>
                    <a:pt x="28" y="61"/>
                  </a:lnTo>
                  <a:lnTo>
                    <a:pt x="30" y="57"/>
                  </a:lnTo>
                  <a:lnTo>
                    <a:pt x="30" y="5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46"/>
            <p:cNvSpPr>
              <a:spLocks noEditPoints="1"/>
            </p:cNvSpPr>
            <p:nvPr/>
          </p:nvSpPr>
          <p:spPr bwMode="auto">
            <a:xfrm>
              <a:off x="5692"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3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3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9 w 42"/>
                <a:gd name="T39" fmla="*/ 52 h 85"/>
                <a:gd name="T40" fmla="*/ 11 w 42"/>
                <a:gd name="T41" fmla="*/ 61 h 85"/>
                <a:gd name="T42" fmla="*/ 14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6 w 42"/>
                <a:gd name="T67" fmla="*/ 15 h 85"/>
                <a:gd name="T68" fmla="*/ 12 w 42"/>
                <a:gd name="T69" fmla="*/ 20 h 85"/>
                <a:gd name="T70" fmla="*/ 10 w 42"/>
                <a:gd name="T71" fmla="*/ 25 h 85"/>
                <a:gd name="T72" fmla="*/ 9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3" y="82"/>
                  </a:lnTo>
                  <a:lnTo>
                    <a:pt x="10" y="79"/>
                  </a:lnTo>
                  <a:lnTo>
                    <a:pt x="6" y="75"/>
                  </a:lnTo>
                  <a:lnTo>
                    <a:pt x="3" y="70"/>
                  </a:lnTo>
                  <a:lnTo>
                    <a:pt x="2" y="61"/>
                  </a:lnTo>
                  <a:lnTo>
                    <a:pt x="0" y="53"/>
                  </a:lnTo>
                  <a:lnTo>
                    <a:pt x="0" y="43"/>
                  </a:lnTo>
                  <a:lnTo>
                    <a:pt x="0" y="34"/>
                  </a:lnTo>
                  <a:lnTo>
                    <a:pt x="1" y="25"/>
                  </a:lnTo>
                  <a:lnTo>
                    <a:pt x="3" y="18"/>
                  </a:lnTo>
                  <a:lnTo>
                    <a:pt x="5" y="13"/>
                  </a:lnTo>
                  <a:lnTo>
                    <a:pt x="9" y="7"/>
                  </a:lnTo>
                  <a:lnTo>
                    <a:pt x="13"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9" y="46"/>
                  </a:lnTo>
                  <a:lnTo>
                    <a:pt x="9" y="52"/>
                  </a:lnTo>
                  <a:lnTo>
                    <a:pt x="10" y="57"/>
                  </a:lnTo>
                  <a:lnTo>
                    <a:pt x="11" y="61"/>
                  </a:lnTo>
                  <a:lnTo>
                    <a:pt x="12" y="64"/>
                  </a:lnTo>
                  <a:lnTo>
                    <a:pt x="14" y="67"/>
                  </a:lnTo>
                  <a:lnTo>
                    <a:pt x="16"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9" y="32"/>
                  </a:moveTo>
                  <a:lnTo>
                    <a:pt x="34" y="32"/>
                  </a:lnTo>
                  <a:lnTo>
                    <a:pt x="34" y="29"/>
                  </a:lnTo>
                  <a:lnTo>
                    <a:pt x="33" y="27"/>
                  </a:lnTo>
                  <a:lnTo>
                    <a:pt x="32" y="24"/>
                  </a:lnTo>
                  <a:lnTo>
                    <a:pt x="31" y="21"/>
                  </a:lnTo>
                  <a:lnTo>
                    <a:pt x="29" y="18"/>
                  </a:lnTo>
                  <a:lnTo>
                    <a:pt x="26" y="15"/>
                  </a:lnTo>
                  <a:lnTo>
                    <a:pt x="24" y="14"/>
                  </a:lnTo>
                  <a:lnTo>
                    <a:pt x="21" y="14"/>
                  </a:lnTo>
                  <a:lnTo>
                    <a:pt x="19" y="14"/>
                  </a:lnTo>
                  <a:lnTo>
                    <a:pt x="16" y="15"/>
                  </a:lnTo>
                  <a:lnTo>
                    <a:pt x="14" y="18"/>
                  </a:lnTo>
                  <a:lnTo>
                    <a:pt x="12" y="20"/>
                  </a:lnTo>
                  <a:lnTo>
                    <a:pt x="11" y="22"/>
                  </a:lnTo>
                  <a:lnTo>
                    <a:pt x="10" y="25"/>
                  </a:lnTo>
                  <a:lnTo>
                    <a:pt x="9" y="29"/>
                  </a:lnTo>
                  <a:lnTo>
                    <a:pt x="9"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47"/>
            <p:cNvSpPr>
              <a:spLocks/>
            </p:cNvSpPr>
            <p:nvPr/>
          </p:nvSpPr>
          <p:spPr bwMode="auto">
            <a:xfrm>
              <a:off x="4948" y="327"/>
              <a:ext cx="23" cy="56"/>
            </a:xfrm>
            <a:custGeom>
              <a:avLst/>
              <a:gdLst>
                <a:gd name="T0" fmla="*/ 0 w 48"/>
                <a:gd name="T1" fmla="*/ 113 h 113"/>
                <a:gd name="T2" fmla="*/ 0 w 48"/>
                <a:gd name="T3" fmla="*/ 0 h 113"/>
                <a:gd name="T4" fmla="*/ 8 w 48"/>
                <a:gd name="T5" fmla="*/ 0 h 113"/>
                <a:gd name="T6" fmla="*/ 40 w 48"/>
                <a:gd name="T7" fmla="*/ 88 h 113"/>
                <a:gd name="T8" fmla="*/ 40 w 48"/>
                <a:gd name="T9" fmla="*/ 0 h 113"/>
                <a:gd name="T10" fmla="*/ 48 w 48"/>
                <a:gd name="T11" fmla="*/ 0 h 113"/>
                <a:gd name="T12" fmla="*/ 48 w 48"/>
                <a:gd name="T13" fmla="*/ 113 h 113"/>
                <a:gd name="T14" fmla="*/ 39 w 48"/>
                <a:gd name="T15" fmla="*/ 113 h 113"/>
                <a:gd name="T16" fmla="*/ 8 w 48"/>
                <a:gd name="T17" fmla="*/ 26 h 113"/>
                <a:gd name="T18" fmla="*/ 8 w 48"/>
                <a:gd name="T19" fmla="*/ 113 h 113"/>
                <a:gd name="T20" fmla="*/ 0 w 48"/>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13">
                  <a:moveTo>
                    <a:pt x="0" y="113"/>
                  </a:moveTo>
                  <a:lnTo>
                    <a:pt x="0" y="0"/>
                  </a:lnTo>
                  <a:lnTo>
                    <a:pt x="8" y="0"/>
                  </a:lnTo>
                  <a:lnTo>
                    <a:pt x="40" y="88"/>
                  </a:lnTo>
                  <a:lnTo>
                    <a:pt x="40" y="0"/>
                  </a:lnTo>
                  <a:lnTo>
                    <a:pt x="48" y="0"/>
                  </a:lnTo>
                  <a:lnTo>
                    <a:pt x="48" y="113"/>
                  </a:lnTo>
                  <a:lnTo>
                    <a:pt x="39" y="113"/>
                  </a:lnTo>
                  <a:lnTo>
                    <a:pt x="8" y="26"/>
                  </a:lnTo>
                  <a:lnTo>
                    <a:pt x="8" y="113"/>
                  </a:lnTo>
                  <a:lnTo>
                    <a:pt x="0" y="11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48"/>
            <p:cNvSpPr>
              <a:spLocks/>
            </p:cNvSpPr>
            <p:nvPr/>
          </p:nvSpPr>
          <p:spPr bwMode="auto">
            <a:xfrm>
              <a:off x="4976" y="342"/>
              <a:ext cx="20" cy="42"/>
            </a:xfrm>
            <a:custGeom>
              <a:avLst/>
              <a:gdLst>
                <a:gd name="T0" fmla="*/ 30 w 40"/>
                <a:gd name="T1" fmla="*/ 74 h 85"/>
                <a:gd name="T2" fmla="*/ 25 w 40"/>
                <a:gd name="T3" fmla="*/ 79 h 85"/>
                <a:gd name="T4" fmla="*/ 21 w 40"/>
                <a:gd name="T5" fmla="*/ 82 h 85"/>
                <a:gd name="T6" fmla="*/ 19 w 40"/>
                <a:gd name="T7" fmla="*/ 84 h 85"/>
                <a:gd name="T8" fmla="*/ 16 w 40"/>
                <a:gd name="T9" fmla="*/ 85 h 85"/>
                <a:gd name="T10" fmla="*/ 14 w 40"/>
                <a:gd name="T11" fmla="*/ 85 h 85"/>
                <a:gd name="T12" fmla="*/ 7 w 40"/>
                <a:gd name="T13" fmla="*/ 84 h 85"/>
                <a:gd name="T14" fmla="*/ 3 w 40"/>
                <a:gd name="T15" fmla="*/ 79 h 85"/>
                <a:gd name="T16" fmla="*/ 2 w 40"/>
                <a:gd name="T17" fmla="*/ 75 h 85"/>
                <a:gd name="T18" fmla="*/ 0 w 40"/>
                <a:gd name="T19" fmla="*/ 67 h 85"/>
                <a:gd name="T20" fmla="*/ 0 w 40"/>
                <a:gd name="T21" fmla="*/ 63 h 85"/>
                <a:gd name="T22" fmla="*/ 1 w 40"/>
                <a:gd name="T23" fmla="*/ 57 h 85"/>
                <a:gd name="T24" fmla="*/ 1 w 40"/>
                <a:gd name="T25" fmla="*/ 53 h 85"/>
                <a:gd name="T26" fmla="*/ 1 w 40"/>
                <a:gd name="T27" fmla="*/ 50 h 85"/>
                <a:gd name="T28" fmla="*/ 3 w 40"/>
                <a:gd name="T29" fmla="*/ 46 h 85"/>
                <a:gd name="T30" fmla="*/ 4 w 40"/>
                <a:gd name="T31" fmla="*/ 45 h 85"/>
                <a:gd name="T32" fmla="*/ 7 w 40"/>
                <a:gd name="T33" fmla="*/ 41 h 85"/>
                <a:gd name="T34" fmla="*/ 9 w 40"/>
                <a:gd name="T35" fmla="*/ 39 h 85"/>
                <a:gd name="T36" fmla="*/ 11 w 40"/>
                <a:gd name="T37" fmla="*/ 39 h 85"/>
                <a:gd name="T38" fmla="*/ 14 w 40"/>
                <a:gd name="T39" fmla="*/ 38 h 85"/>
                <a:gd name="T40" fmla="*/ 16 w 40"/>
                <a:gd name="T41" fmla="*/ 38 h 85"/>
                <a:gd name="T42" fmla="*/ 23 w 40"/>
                <a:gd name="T43" fmla="*/ 35 h 85"/>
                <a:gd name="T44" fmla="*/ 28 w 40"/>
                <a:gd name="T45" fmla="*/ 32 h 85"/>
                <a:gd name="T46" fmla="*/ 28 w 40"/>
                <a:gd name="T47" fmla="*/ 32 h 85"/>
                <a:gd name="T48" fmla="*/ 29 w 40"/>
                <a:gd name="T49" fmla="*/ 29 h 85"/>
                <a:gd name="T50" fmla="*/ 29 w 40"/>
                <a:gd name="T51" fmla="*/ 29 h 85"/>
                <a:gd name="T52" fmla="*/ 28 w 40"/>
                <a:gd name="T53" fmla="*/ 24 h 85"/>
                <a:gd name="T54" fmla="*/ 26 w 40"/>
                <a:gd name="T55" fmla="*/ 20 h 85"/>
                <a:gd name="T56" fmla="*/ 25 w 40"/>
                <a:gd name="T57" fmla="*/ 18 h 85"/>
                <a:gd name="T58" fmla="*/ 20 w 40"/>
                <a:gd name="T59" fmla="*/ 14 h 85"/>
                <a:gd name="T60" fmla="*/ 18 w 40"/>
                <a:gd name="T61" fmla="*/ 14 h 85"/>
                <a:gd name="T62" fmla="*/ 14 w 40"/>
                <a:gd name="T63" fmla="*/ 15 h 85"/>
                <a:gd name="T64" fmla="*/ 11 w 40"/>
                <a:gd name="T65" fmla="*/ 17 h 85"/>
                <a:gd name="T66" fmla="*/ 10 w 40"/>
                <a:gd name="T67" fmla="*/ 18 h 85"/>
                <a:gd name="T68" fmla="*/ 8 w 40"/>
                <a:gd name="T69" fmla="*/ 24 h 85"/>
                <a:gd name="T70" fmla="*/ 1 w 40"/>
                <a:gd name="T71" fmla="*/ 25 h 85"/>
                <a:gd name="T72" fmla="*/ 1 w 40"/>
                <a:gd name="T73" fmla="*/ 21 h 85"/>
                <a:gd name="T74" fmla="*/ 2 w 40"/>
                <a:gd name="T75" fmla="*/ 15 h 85"/>
                <a:gd name="T76" fmla="*/ 3 w 40"/>
                <a:gd name="T77" fmla="*/ 13 h 85"/>
                <a:gd name="T78" fmla="*/ 6 w 40"/>
                <a:gd name="T79" fmla="*/ 9 h 85"/>
                <a:gd name="T80" fmla="*/ 9 w 40"/>
                <a:gd name="T81" fmla="*/ 4 h 85"/>
                <a:gd name="T82" fmla="*/ 11 w 40"/>
                <a:gd name="T83" fmla="*/ 3 h 85"/>
                <a:gd name="T84" fmla="*/ 17 w 40"/>
                <a:gd name="T85" fmla="*/ 0 h 85"/>
                <a:gd name="T86" fmla="*/ 20 w 40"/>
                <a:gd name="T87" fmla="*/ 0 h 85"/>
                <a:gd name="T88" fmla="*/ 25 w 40"/>
                <a:gd name="T89" fmla="*/ 2 h 85"/>
                <a:gd name="T90" fmla="*/ 29 w 40"/>
                <a:gd name="T91" fmla="*/ 3 h 85"/>
                <a:gd name="T92" fmla="*/ 30 w 40"/>
                <a:gd name="T93" fmla="*/ 4 h 85"/>
                <a:gd name="T94" fmla="*/ 33 w 40"/>
                <a:gd name="T95" fmla="*/ 9 h 85"/>
                <a:gd name="T96" fmla="*/ 34 w 40"/>
                <a:gd name="T97" fmla="*/ 10 h 85"/>
                <a:gd name="T98" fmla="*/ 36 w 40"/>
                <a:gd name="T99" fmla="*/ 14 h 85"/>
                <a:gd name="T100" fmla="*/ 37 w 40"/>
                <a:gd name="T101" fmla="*/ 20 h 85"/>
                <a:gd name="T102" fmla="*/ 37 w 40"/>
                <a:gd name="T103" fmla="*/ 21 h 85"/>
                <a:gd name="T104" fmla="*/ 38 w 40"/>
                <a:gd name="T105" fmla="*/ 28 h 85"/>
                <a:gd name="T106" fmla="*/ 38 w 40"/>
                <a:gd name="T107" fmla="*/ 49 h 85"/>
                <a:gd name="T108" fmla="*/ 38 w 40"/>
                <a:gd name="T109" fmla="*/ 57 h 85"/>
                <a:gd name="T110" fmla="*/ 38 w 40"/>
                <a:gd name="T111" fmla="*/ 70 h 85"/>
                <a:gd name="T112" fmla="*/ 38 w 40"/>
                <a:gd name="T113" fmla="*/ 72 h 85"/>
                <a:gd name="T114" fmla="*/ 39 w 40"/>
                <a:gd name="T115" fmla="*/ 78 h 85"/>
                <a:gd name="T116" fmla="*/ 40 w 40"/>
                <a:gd name="T117" fmla="*/ 84 h 85"/>
                <a:gd name="T118" fmla="*/ 32 w 40"/>
                <a:gd name="T119" fmla="*/ 84 h 85"/>
                <a:gd name="T120" fmla="*/ 30 w 40"/>
                <a:gd name="T121" fmla="*/ 78 h 85"/>
                <a:gd name="T122" fmla="*/ 30 w 40"/>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85">
                  <a:moveTo>
                    <a:pt x="30" y="74"/>
                  </a:moveTo>
                  <a:lnTo>
                    <a:pt x="30" y="74"/>
                  </a:lnTo>
                  <a:lnTo>
                    <a:pt x="27" y="77"/>
                  </a:lnTo>
                  <a:lnTo>
                    <a:pt x="25" y="79"/>
                  </a:lnTo>
                  <a:lnTo>
                    <a:pt x="23"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3" y="35"/>
                  </a:lnTo>
                  <a:lnTo>
                    <a:pt x="26" y="34"/>
                  </a:lnTo>
                  <a:lnTo>
                    <a:pt x="28" y="32"/>
                  </a:lnTo>
                  <a:lnTo>
                    <a:pt x="28" y="32"/>
                  </a:lnTo>
                  <a:lnTo>
                    <a:pt x="28" y="32"/>
                  </a:lnTo>
                  <a:lnTo>
                    <a:pt x="29" y="31"/>
                  </a:lnTo>
                  <a:lnTo>
                    <a:pt x="29" y="29"/>
                  </a:lnTo>
                  <a:lnTo>
                    <a:pt x="29" y="29"/>
                  </a:lnTo>
                  <a:lnTo>
                    <a:pt x="29" y="29"/>
                  </a:lnTo>
                  <a:lnTo>
                    <a:pt x="29" y="27"/>
                  </a:lnTo>
                  <a:lnTo>
                    <a:pt x="28" y="24"/>
                  </a:lnTo>
                  <a:lnTo>
                    <a:pt x="27" y="21"/>
                  </a:lnTo>
                  <a:lnTo>
                    <a:pt x="26" y="20"/>
                  </a:lnTo>
                  <a:lnTo>
                    <a:pt x="26" y="20"/>
                  </a:lnTo>
                  <a:lnTo>
                    <a:pt x="25" y="18"/>
                  </a:lnTo>
                  <a:lnTo>
                    <a:pt x="23"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2" y="0"/>
                  </a:lnTo>
                  <a:lnTo>
                    <a:pt x="25" y="2"/>
                  </a:lnTo>
                  <a:lnTo>
                    <a:pt x="27" y="2"/>
                  </a:lnTo>
                  <a:lnTo>
                    <a:pt x="29" y="3"/>
                  </a:lnTo>
                  <a:lnTo>
                    <a:pt x="29" y="3"/>
                  </a:lnTo>
                  <a:lnTo>
                    <a:pt x="30" y="4"/>
                  </a:lnTo>
                  <a:lnTo>
                    <a:pt x="32" y="6"/>
                  </a:lnTo>
                  <a:lnTo>
                    <a:pt x="33" y="9"/>
                  </a:lnTo>
                  <a:lnTo>
                    <a:pt x="34" y="10"/>
                  </a:lnTo>
                  <a:lnTo>
                    <a:pt x="34" y="10"/>
                  </a:lnTo>
                  <a:lnTo>
                    <a:pt x="34" y="13"/>
                  </a:lnTo>
                  <a:lnTo>
                    <a:pt x="36" y="14"/>
                  </a:lnTo>
                  <a:lnTo>
                    <a:pt x="37" y="17"/>
                  </a:lnTo>
                  <a:lnTo>
                    <a:pt x="37" y="20"/>
                  </a:lnTo>
                  <a:lnTo>
                    <a:pt x="37" y="20"/>
                  </a:lnTo>
                  <a:lnTo>
                    <a:pt x="37" y="21"/>
                  </a:lnTo>
                  <a:lnTo>
                    <a:pt x="38" y="24"/>
                  </a:lnTo>
                  <a:lnTo>
                    <a:pt x="38" y="28"/>
                  </a:lnTo>
                  <a:lnTo>
                    <a:pt x="38" y="32"/>
                  </a:lnTo>
                  <a:lnTo>
                    <a:pt x="38" y="49"/>
                  </a:lnTo>
                  <a:lnTo>
                    <a:pt x="38" y="49"/>
                  </a:lnTo>
                  <a:lnTo>
                    <a:pt x="38" y="57"/>
                  </a:lnTo>
                  <a:lnTo>
                    <a:pt x="38" y="64"/>
                  </a:lnTo>
                  <a:lnTo>
                    <a:pt x="38" y="70"/>
                  </a:lnTo>
                  <a:lnTo>
                    <a:pt x="38" y="72"/>
                  </a:lnTo>
                  <a:lnTo>
                    <a:pt x="38" y="72"/>
                  </a:lnTo>
                  <a:lnTo>
                    <a:pt x="38" y="75"/>
                  </a:lnTo>
                  <a:lnTo>
                    <a:pt x="39" y="78"/>
                  </a:lnTo>
                  <a:lnTo>
                    <a:pt x="39" y="81"/>
                  </a:lnTo>
                  <a:lnTo>
                    <a:pt x="40" y="84"/>
                  </a:lnTo>
                  <a:lnTo>
                    <a:pt x="32" y="84"/>
                  </a:lnTo>
                  <a:lnTo>
                    <a:pt x="32" y="84"/>
                  </a:lnTo>
                  <a:lnTo>
                    <a:pt x="31" y="81"/>
                  </a:lnTo>
                  <a:lnTo>
                    <a:pt x="30" y="78"/>
                  </a:lnTo>
                  <a:lnTo>
                    <a:pt x="30" y="77"/>
                  </a:lnTo>
                  <a:lnTo>
                    <a:pt x="30"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49"/>
            <p:cNvSpPr>
              <a:spLocks/>
            </p:cNvSpPr>
            <p:nvPr/>
          </p:nvSpPr>
          <p:spPr bwMode="auto">
            <a:xfrm>
              <a:off x="4980" y="365"/>
              <a:ext cx="11" cy="12"/>
            </a:xfrm>
            <a:custGeom>
              <a:avLst/>
              <a:gdLst>
                <a:gd name="T0" fmla="*/ 22 w 22"/>
                <a:gd name="T1" fmla="*/ 0 h 25"/>
                <a:gd name="T2" fmla="*/ 22 w 22"/>
                <a:gd name="T3" fmla="*/ 0 h 25"/>
                <a:gd name="T4" fmla="*/ 19 w 22"/>
                <a:gd name="T5" fmla="*/ 1 h 25"/>
                <a:gd name="T6" fmla="*/ 16 w 22"/>
                <a:gd name="T7" fmla="*/ 3 h 25"/>
                <a:gd name="T8" fmla="*/ 13 w 22"/>
                <a:gd name="T9" fmla="*/ 4 h 25"/>
                <a:gd name="T10" fmla="*/ 10 w 22"/>
                <a:gd name="T11" fmla="*/ 4 h 25"/>
                <a:gd name="T12" fmla="*/ 10 w 22"/>
                <a:gd name="T13" fmla="*/ 4 h 25"/>
                <a:gd name="T14" fmla="*/ 8 w 22"/>
                <a:gd name="T15" fmla="*/ 4 h 25"/>
                <a:gd name="T16" fmla="*/ 6 w 22"/>
                <a:gd name="T17" fmla="*/ 6 h 25"/>
                <a:gd name="T18" fmla="*/ 5 w 22"/>
                <a:gd name="T19" fmla="*/ 7 h 25"/>
                <a:gd name="T20" fmla="*/ 4 w 22"/>
                <a:gd name="T21" fmla="*/ 7 h 25"/>
                <a:gd name="T22" fmla="*/ 4 w 22"/>
                <a:gd name="T23" fmla="*/ 7 h 25"/>
                <a:gd name="T24" fmla="*/ 3 w 22"/>
                <a:gd name="T25" fmla="*/ 7 h 25"/>
                <a:gd name="T26" fmla="*/ 2 w 22"/>
                <a:gd name="T27" fmla="*/ 8 h 25"/>
                <a:gd name="T28" fmla="*/ 1 w 22"/>
                <a:gd name="T29" fmla="*/ 10 h 25"/>
                <a:gd name="T30" fmla="*/ 1 w 22"/>
                <a:gd name="T31" fmla="*/ 10 h 25"/>
                <a:gd name="T32" fmla="*/ 1 w 22"/>
                <a:gd name="T33" fmla="*/ 10 h 25"/>
                <a:gd name="T34" fmla="*/ 1 w 22"/>
                <a:gd name="T35" fmla="*/ 11 h 25"/>
                <a:gd name="T36" fmla="*/ 1 w 22"/>
                <a:gd name="T37" fmla="*/ 13 h 25"/>
                <a:gd name="T38" fmla="*/ 0 w 22"/>
                <a:gd name="T39" fmla="*/ 14 h 25"/>
                <a:gd name="T40" fmla="*/ 0 w 22"/>
                <a:gd name="T41" fmla="*/ 15 h 25"/>
                <a:gd name="T42" fmla="*/ 0 w 22"/>
                <a:gd name="T43" fmla="*/ 15 h 25"/>
                <a:gd name="T44" fmla="*/ 0 w 22"/>
                <a:gd name="T45" fmla="*/ 17 h 25"/>
                <a:gd name="T46" fmla="*/ 1 w 22"/>
                <a:gd name="T47" fmla="*/ 20 h 25"/>
                <a:gd name="T48" fmla="*/ 1 w 22"/>
                <a:gd name="T49" fmla="*/ 21 h 25"/>
                <a:gd name="T50" fmla="*/ 2 w 22"/>
                <a:gd name="T51" fmla="*/ 22 h 25"/>
                <a:gd name="T52" fmla="*/ 2 w 22"/>
                <a:gd name="T53" fmla="*/ 22 h 25"/>
                <a:gd name="T54" fmla="*/ 3 w 22"/>
                <a:gd name="T55" fmla="*/ 24 h 25"/>
                <a:gd name="T56" fmla="*/ 4 w 22"/>
                <a:gd name="T57" fmla="*/ 24 h 25"/>
                <a:gd name="T58" fmla="*/ 6 w 22"/>
                <a:gd name="T59" fmla="*/ 25 h 25"/>
                <a:gd name="T60" fmla="*/ 8 w 22"/>
                <a:gd name="T61" fmla="*/ 25 h 25"/>
                <a:gd name="T62" fmla="*/ 8 w 22"/>
                <a:gd name="T63" fmla="*/ 25 h 25"/>
                <a:gd name="T64" fmla="*/ 10 w 22"/>
                <a:gd name="T65" fmla="*/ 25 h 25"/>
                <a:gd name="T66" fmla="*/ 12 w 22"/>
                <a:gd name="T67" fmla="*/ 24 h 25"/>
                <a:gd name="T68" fmla="*/ 14 w 22"/>
                <a:gd name="T69" fmla="*/ 24 h 25"/>
                <a:gd name="T70" fmla="*/ 15 w 22"/>
                <a:gd name="T71" fmla="*/ 22 h 25"/>
                <a:gd name="T72" fmla="*/ 15 w 22"/>
                <a:gd name="T73" fmla="*/ 22 h 25"/>
                <a:gd name="T74" fmla="*/ 16 w 22"/>
                <a:gd name="T75" fmla="*/ 21 h 25"/>
                <a:gd name="T76" fmla="*/ 18 w 22"/>
                <a:gd name="T77" fmla="*/ 20 h 25"/>
                <a:gd name="T78" fmla="*/ 19 w 22"/>
                <a:gd name="T79" fmla="*/ 17 h 25"/>
                <a:gd name="T80" fmla="*/ 20 w 22"/>
                <a:gd name="T81" fmla="*/ 15 h 25"/>
                <a:gd name="T82" fmla="*/ 20 w 22"/>
                <a:gd name="T83" fmla="*/ 15 h 25"/>
                <a:gd name="T84" fmla="*/ 20 w 22"/>
                <a:gd name="T85" fmla="*/ 13 h 25"/>
                <a:gd name="T86" fmla="*/ 21 w 22"/>
                <a:gd name="T87" fmla="*/ 10 h 25"/>
                <a:gd name="T88" fmla="*/ 21 w 22"/>
                <a:gd name="T89" fmla="*/ 7 h 25"/>
                <a:gd name="T90" fmla="*/ 21 w 22"/>
                <a:gd name="T91" fmla="*/ 4 h 25"/>
                <a:gd name="T92" fmla="*/ 22 w 22"/>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5">
                  <a:moveTo>
                    <a:pt x="22" y="0"/>
                  </a:moveTo>
                  <a:lnTo>
                    <a:pt x="22" y="0"/>
                  </a:lnTo>
                  <a:lnTo>
                    <a:pt x="19" y="1"/>
                  </a:lnTo>
                  <a:lnTo>
                    <a:pt x="16"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5" y="22"/>
                  </a:lnTo>
                  <a:lnTo>
                    <a:pt x="15" y="22"/>
                  </a:lnTo>
                  <a:lnTo>
                    <a:pt x="16" y="21"/>
                  </a:lnTo>
                  <a:lnTo>
                    <a:pt x="18" y="20"/>
                  </a:lnTo>
                  <a:lnTo>
                    <a:pt x="19" y="17"/>
                  </a:lnTo>
                  <a:lnTo>
                    <a:pt x="20" y="15"/>
                  </a:lnTo>
                  <a:lnTo>
                    <a:pt x="20" y="15"/>
                  </a:lnTo>
                  <a:lnTo>
                    <a:pt x="20" y="13"/>
                  </a:lnTo>
                  <a:lnTo>
                    <a:pt x="21" y="10"/>
                  </a:lnTo>
                  <a:lnTo>
                    <a:pt x="21" y="7"/>
                  </a:lnTo>
                  <a:lnTo>
                    <a:pt x="21" y="4"/>
                  </a:lnTo>
                  <a:lnTo>
                    <a:pt x="22"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50"/>
            <p:cNvSpPr>
              <a:spLocks/>
            </p:cNvSpPr>
            <p:nvPr/>
          </p:nvSpPr>
          <p:spPr bwMode="auto">
            <a:xfrm>
              <a:off x="4999" y="328"/>
              <a:ext cx="10" cy="56"/>
            </a:xfrm>
            <a:custGeom>
              <a:avLst/>
              <a:gdLst>
                <a:gd name="T0" fmla="*/ 19 w 20"/>
                <a:gd name="T1" fmla="*/ 97 h 111"/>
                <a:gd name="T2" fmla="*/ 20 w 20"/>
                <a:gd name="T3" fmla="*/ 111 h 111"/>
                <a:gd name="T4" fmla="*/ 20 w 20"/>
                <a:gd name="T5" fmla="*/ 111 h 111"/>
                <a:gd name="T6" fmla="*/ 19 w 20"/>
                <a:gd name="T7" fmla="*/ 111 h 111"/>
                <a:gd name="T8" fmla="*/ 17 w 20"/>
                <a:gd name="T9" fmla="*/ 111 h 111"/>
                <a:gd name="T10" fmla="*/ 16 w 20"/>
                <a:gd name="T11" fmla="*/ 111 h 111"/>
                <a:gd name="T12" fmla="*/ 14 w 20"/>
                <a:gd name="T13" fmla="*/ 111 h 111"/>
                <a:gd name="T14" fmla="*/ 14 w 20"/>
                <a:gd name="T15" fmla="*/ 111 h 111"/>
                <a:gd name="T16" fmla="*/ 13 w 20"/>
                <a:gd name="T17" fmla="*/ 111 h 111"/>
                <a:gd name="T18" fmla="*/ 11 w 20"/>
                <a:gd name="T19" fmla="*/ 110 h 111"/>
                <a:gd name="T20" fmla="*/ 10 w 20"/>
                <a:gd name="T21" fmla="*/ 110 h 111"/>
                <a:gd name="T22" fmla="*/ 9 w 20"/>
                <a:gd name="T23" fmla="*/ 110 h 111"/>
                <a:gd name="T24" fmla="*/ 9 w 20"/>
                <a:gd name="T25" fmla="*/ 110 h 111"/>
                <a:gd name="T26" fmla="*/ 8 w 20"/>
                <a:gd name="T27" fmla="*/ 108 h 111"/>
                <a:gd name="T28" fmla="*/ 6 w 20"/>
                <a:gd name="T29" fmla="*/ 107 h 111"/>
                <a:gd name="T30" fmla="*/ 5 w 20"/>
                <a:gd name="T31" fmla="*/ 105 h 111"/>
                <a:gd name="T32" fmla="*/ 5 w 20"/>
                <a:gd name="T33" fmla="*/ 104 h 111"/>
                <a:gd name="T34" fmla="*/ 5 w 20"/>
                <a:gd name="T35" fmla="*/ 104 h 111"/>
                <a:gd name="T36" fmla="*/ 5 w 20"/>
                <a:gd name="T37" fmla="*/ 101 h 111"/>
                <a:gd name="T38" fmla="*/ 5 w 20"/>
                <a:gd name="T39" fmla="*/ 97 h 111"/>
                <a:gd name="T40" fmla="*/ 5 w 20"/>
                <a:gd name="T41" fmla="*/ 93 h 111"/>
                <a:gd name="T42" fmla="*/ 5 w 20"/>
                <a:gd name="T43" fmla="*/ 87 h 111"/>
                <a:gd name="T44" fmla="*/ 5 w 20"/>
                <a:gd name="T45" fmla="*/ 41 h 111"/>
                <a:gd name="T46" fmla="*/ 0 w 20"/>
                <a:gd name="T47" fmla="*/ 41 h 111"/>
                <a:gd name="T48" fmla="*/ 0 w 20"/>
                <a:gd name="T49" fmla="*/ 28 h 111"/>
                <a:gd name="T50" fmla="*/ 5 w 20"/>
                <a:gd name="T51" fmla="*/ 28 h 111"/>
                <a:gd name="T52" fmla="*/ 5 w 20"/>
                <a:gd name="T53" fmla="*/ 8 h 111"/>
                <a:gd name="T54" fmla="*/ 12 w 20"/>
                <a:gd name="T55" fmla="*/ 0 h 111"/>
                <a:gd name="T56" fmla="*/ 12 w 20"/>
                <a:gd name="T57" fmla="*/ 28 h 111"/>
                <a:gd name="T58" fmla="*/ 19 w 20"/>
                <a:gd name="T59" fmla="*/ 28 h 111"/>
                <a:gd name="T60" fmla="*/ 19 w 20"/>
                <a:gd name="T61" fmla="*/ 41 h 111"/>
                <a:gd name="T62" fmla="*/ 12 w 20"/>
                <a:gd name="T63" fmla="*/ 41 h 111"/>
                <a:gd name="T64" fmla="*/ 12 w 20"/>
                <a:gd name="T65" fmla="*/ 87 h 111"/>
                <a:gd name="T66" fmla="*/ 12 w 20"/>
                <a:gd name="T67" fmla="*/ 87 h 111"/>
                <a:gd name="T68" fmla="*/ 12 w 20"/>
                <a:gd name="T69" fmla="*/ 90 h 111"/>
                <a:gd name="T70" fmla="*/ 12 w 20"/>
                <a:gd name="T71" fmla="*/ 92 h 111"/>
                <a:gd name="T72" fmla="*/ 12 w 20"/>
                <a:gd name="T73" fmla="*/ 93 h 111"/>
                <a:gd name="T74" fmla="*/ 12 w 20"/>
                <a:gd name="T75" fmla="*/ 94 h 111"/>
                <a:gd name="T76" fmla="*/ 12 w 20"/>
                <a:gd name="T77" fmla="*/ 94 h 111"/>
                <a:gd name="T78" fmla="*/ 12 w 20"/>
                <a:gd name="T79" fmla="*/ 94 h 111"/>
                <a:gd name="T80" fmla="*/ 13 w 20"/>
                <a:gd name="T81" fmla="*/ 94 h 111"/>
                <a:gd name="T82" fmla="*/ 14 w 20"/>
                <a:gd name="T83" fmla="*/ 96 h 111"/>
                <a:gd name="T84" fmla="*/ 14 w 20"/>
                <a:gd name="T85" fmla="*/ 96 h 111"/>
                <a:gd name="T86" fmla="*/ 14 w 20"/>
                <a:gd name="T87" fmla="*/ 96 h 111"/>
                <a:gd name="T88" fmla="*/ 14 w 20"/>
                <a:gd name="T89" fmla="*/ 96 h 111"/>
                <a:gd name="T90" fmla="*/ 15 w 20"/>
                <a:gd name="T91" fmla="*/ 96 h 111"/>
                <a:gd name="T92" fmla="*/ 15 w 20"/>
                <a:gd name="T93" fmla="*/ 97 h 111"/>
                <a:gd name="T94" fmla="*/ 16 w 20"/>
                <a:gd name="T95" fmla="*/ 97 h 111"/>
                <a:gd name="T96" fmla="*/ 16 w 20"/>
                <a:gd name="T97" fmla="*/ 97 h 111"/>
                <a:gd name="T98" fmla="*/ 17 w 20"/>
                <a:gd name="T99" fmla="*/ 97 h 111"/>
                <a:gd name="T100" fmla="*/ 18 w 20"/>
                <a:gd name="T101" fmla="*/ 97 h 111"/>
                <a:gd name="T102" fmla="*/ 18 w 20"/>
                <a:gd name="T103" fmla="*/ 98 h 111"/>
                <a:gd name="T104" fmla="*/ 19 w 20"/>
                <a:gd name="T105" fmla="*/ 98 h 111"/>
                <a:gd name="T106" fmla="*/ 19 w 20"/>
                <a:gd name="T10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 h="111">
                  <a:moveTo>
                    <a:pt x="19" y="97"/>
                  </a:moveTo>
                  <a:lnTo>
                    <a:pt x="20" y="111"/>
                  </a:lnTo>
                  <a:lnTo>
                    <a:pt x="20" y="111"/>
                  </a:lnTo>
                  <a:lnTo>
                    <a:pt x="19" y="111"/>
                  </a:lnTo>
                  <a:lnTo>
                    <a:pt x="17" y="111"/>
                  </a:lnTo>
                  <a:lnTo>
                    <a:pt x="16" y="111"/>
                  </a:lnTo>
                  <a:lnTo>
                    <a:pt x="14" y="111"/>
                  </a:lnTo>
                  <a:lnTo>
                    <a:pt x="14" y="111"/>
                  </a:lnTo>
                  <a:lnTo>
                    <a:pt x="13" y="111"/>
                  </a:lnTo>
                  <a:lnTo>
                    <a:pt x="11" y="110"/>
                  </a:lnTo>
                  <a:lnTo>
                    <a:pt x="10" y="110"/>
                  </a:lnTo>
                  <a:lnTo>
                    <a:pt x="9" y="110"/>
                  </a:lnTo>
                  <a:lnTo>
                    <a:pt x="9" y="110"/>
                  </a:lnTo>
                  <a:lnTo>
                    <a:pt x="8" y="108"/>
                  </a:lnTo>
                  <a:lnTo>
                    <a:pt x="6" y="107"/>
                  </a:lnTo>
                  <a:lnTo>
                    <a:pt x="5" y="105"/>
                  </a:lnTo>
                  <a:lnTo>
                    <a:pt x="5" y="104"/>
                  </a:lnTo>
                  <a:lnTo>
                    <a:pt x="5" y="104"/>
                  </a:lnTo>
                  <a:lnTo>
                    <a:pt x="5" y="101"/>
                  </a:lnTo>
                  <a:lnTo>
                    <a:pt x="5" y="97"/>
                  </a:lnTo>
                  <a:lnTo>
                    <a:pt x="5" y="93"/>
                  </a:lnTo>
                  <a:lnTo>
                    <a:pt x="5" y="87"/>
                  </a:lnTo>
                  <a:lnTo>
                    <a:pt x="5" y="41"/>
                  </a:lnTo>
                  <a:lnTo>
                    <a:pt x="0" y="41"/>
                  </a:lnTo>
                  <a:lnTo>
                    <a:pt x="0" y="28"/>
                  </a:lnTo>
                  <a:lnTo>
                    <a:pt x="5" y="28"/>
                  </a:lnTo>
                  <a:lnTo>
                    <a:pt x="5" y="8"/>
                  </a:lnTo>
                  <a:lnTo>
                    <a:pt x="12" y="0"/>
                  </a:lnTo>
                  <a:lnTo>
                    <a:pt x="12" y="28"/>
                  </a:lnTo>
                  <a:lnTo>
                    <a:pt x="19" y="28"/>
                  </a:lnTo>
                  <a:lnTo>
                    <a:pt x="19" y="41"/>
                  </a:lnTo>
                  <a:lnTo>
                    <a:pt x="12" y="41"/>
                  </a:lnTo>
                  <a:lnTo>
                    <a:pt x="12" y="87"/>
                  </a:lnTo>
                  <a:lnTo>
                    <a:pt x="12" y="87"/>
                  </a:lnTo>
                  <a:lnTo>
                    <a:pt x="12" y="90"/>
                  </a:lnTo>
                  <a:lnTo>
                    <a:pt x="12" y="92"/>
                  </a:lnTo>
                  <a:lnTo>
                    <a:pt x="12" y="93"/>
                  </a:lnTo>
                  <a:lnTo>
                    <a:pt x="12" y="94"/>
                  </a:lnTo>
                  <a:lnTo>
                    <a:pt x="12" y="94"/>
                  </a:lnTo>
                  <a:lnTo>
                    <a:pt x="12" y="94"/>
                  </a:lnTo>
                  <a:lnTo>
                    <a:pt x="13" y="94"/>
                  </a:lnTo>
                  <a:lnTo>
                    <a:pt x="14" y="96"/>
                  </a:lnTo>
                  <a:lnTo>
                    <a:pt x="14" y="96"/>
                  </a:lnTo>
                  <a:lnTo>
                    <a:pt x="14" y="96"/>
                  </a:lnTo>
                  <a:lnTo>
                    <a:pt x="14" y="96"/>
                  </a:lnTo>
                  <a:lnTo>
                    <a:pt x="15" y="96"/>
                  </a:lnTo>
                  <a:lnTo>
                    <a:pt x="15" y="97"/>
                  </a:lnTo>
                  <a:lnTo>
                    <a:pt x="16" y="97"/>
                  </a:lnTo>
                  <a:lnTo>
                    <a:pt x="16" y="97"/>
                  </a:lnTo>
                  <a:lnTo>
                    <a:pt x="17" y="97"/>
                  </a:lnTo>
                  <a:lnTo>
                    <a:pt x="18" y="97"/>
                  </a:lnTo>
                  <a:lnTo>
                    <a:pt x="18" y="98"/>
                  </a:lnTo>
                  <a:lnTo>
                    <a:pt x="19" y="98"/>
                  </a:lnTo>
                  <a:lnTo>
                    <a:pt x="19" y="97"/>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51"/>
            <p:cNvSpPr>
              <a:spLocks/>
            </p:cNvSpPr>
            <p:nvPr/>
          </p:nvSpPr>
          <p:spPr bwMode="auto">
            <a:xfrm>
              <a:off x="5014" y="342"/>
              <a:ext cx="17" cy="42"/>
            </a:xfrm>
            <a:custGeom>
              <a:avLst/>
              <a:gdLst>
                <a:gd name="T0" fmla="*/ 29 w 36"/>
                <a:gd name="T1" fmla="*/ 68 h 83"/>
                <a:gd name="T2" fmla="*/ 25 w 36"/>
                <a:gd name="T3" fmla="*/ 75 h 83"/>
                <a:gd name="T4" fmla="*/ 18 w 36"/>
                <a:gd name="T5" fmla="*/ 82 h 83"/>
                <a:gd name="T6" fmla="*/ 14 w 36"/>
                <a:gd name="T7" fmla="*/ 83 h 83"/>
                <a:gd name="T8" fmla="*/ 11 w 36"/>
                <a:gd name="T9" fmla="*/ 82 h 83"/>
                <a:gd name="T10" fmla="*/ 7 w 36"/>
                <a:gd name="T11" fmla="*/ 82 h 83"/>
                <a:gd name="T12" fmla="*/ 6 w 36"/>
                <a:gd name="T13" fmla="*/ 80 h 83"/>
                <a:gd name="T14" fmla="*/ 3 w 36"/>
                <a:gd name="T15" fmla="*/ 76 h 83"/>
                <a:gd name="T16" fmla="*/ 2 w 36"/>
                <a:gd name="T17" fmla="*/ 75 h 83"/>
                <a:gd name="T18" fmla="*/ 1 w 36"/>
                <a:gd name="T19" fmla="*/ 69 h 83"/>
                <a:gd name="T20" fmla="*/ 0 w 36"/>
                <a:gd name="T21" fmla="*/ 64 h 83"/>
                <a:gd name="T22" fmla="*/ 0 w 36"/>
                <a:gd name="T23" fmla="*/ 61 h 83"/>
                <a:gd name="T24" fmla="*/ 0 w 36"/>
                <a:gd name="T25" fmla="*/ 55 h 83"/>
                <a:gd name="T26" fmla="*/ 0 w 36"/>
                <a:gd name="T27" fmla="*/ 0 h 83"/>
                <a:gd name="T28" fmla="*/ 7 w 36"/>
                <a:gd name="T29" fmla="*/ 44 h 83"/>
                <a:gd name="T30" fmla="*/ 7 w 36"/>
                <a:gd name="T31" fmla="*/ 50 h 83"/>
                <a:gd name="T32" fmla="*/ 7 w 36"/>
                <a:gd name="T33" fmla="*/ 57 h 83"/>
                <a:gd name="T34" fmla="*/ 7 w 36"/>
                <a:gd name="T35" fmla="*/ 58 h 83"/>
                <a:gd name="T36" fmla="*/ 8 w 36"/>
                <a:gd name="T37" fmla="*/ 62 h 83"/>
                <a:gd name="T38" fmla="*/ 10 w 36"/>
                <a:gd name="T39" fmla="*/ 66 h 83"/>
                <a:gd name="T40" fmla="*/ 11 w 36"/>
                <a:gd name="T41" fmla="*/ 68 h 83"/>
                <a:gd name="T42" fmla="*/ 14 w 36"/>
                <a:gd name="T43" fmla="*/ 69 h 83"/>
                <a:gd name="T44" fmla="*/ 15 w 36"/>
                <a:gd name="T45" fmla="*/ 69 h 83"/>
                <a:gd name="T46" fmla="*/ 19 w 36"/>
                <a:gd name="T47" fmla="*/ 68 h 83"/>
                <a:gd name="T48" fmla="*/ 22 w 36"/>
                <a:gd name="T49" fmla="*/ 66 h 83"/>
                <a:gd name="T50" fmla="*/ 23 w 36"/>
                <a:gd name="T51" fmla="*/ 65 h 83"/>
                <a:gd name="T52" fmla="*/ 25 w 36"/>
                <a:gd name="T53" fmla="*/ 61 h 83"/>
                <a:gd name="T54" fmla="*/ 26 w 36"/>
                <a:gd name="T55" fmla="*/ 58 h 83"/>
                <a:gd name="T56" fmla="*/ 27 w 36"/>
                <a:gd name="T57" fmla="*/ 51 h 83"/>
                <a:gd name="T58" fmla="*/ 29 w 36"/>
                <a:gd name="T59" fmla="*/ 43 h 83"/>
                <a:gd name="T60" fmla="*/ 36 w 36"/>
                <a:gd name="T61" fmla="*/ 0 h 83"/>
                <a:gd name="T62" fmla="*/ 29 w 36"/>
                <a:gd name="T6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83">
                  <a:moveTo>
                    <a:pt x="29" y="82"/>
                  </a:moveTo>
                  <a:lnTo>
                    <a:pt x="29" y="68"/>
                  </a:lnTo>
                  <a:lnTo>
                    <a:pt x="29" y="68"/>
                  </a:lnTo>
                  <a:lnTo>
                    <a:pt x="25" y="75"/>
                  </a:lnTo>
                  <a:lnTo>
                    <a:pt x="21" y="79"/>
                  </a:lnTo>
                  <a:lnTo>
                    <a:pt x="18" y="82"/>
                  </a:lnTo>
                  <a:lnTo>
                    <a:pt x="14" y="83"/>
                  </a:lnTo>
                  <a:lnTo>
                    <a:pt x="14" y="83"/>
                  </a:lnTo>
                  <a:lnTo>
                    <a:pt x="12" y="83"/>
                  </a:lnTo>
                  <a:lnTo>
                    <a:pt x="11" y="82"/>
                  </a:lnTo>
                  <a:lnTo>
                    <a:pt x="9" y="82"/>
                  </a:lnTo>
                  <a:lnTo>
                    <a:pt x="7" y="82"/>
                  </a:lnTo>
                  <a:lnTo>
                    <a:pt x="7" y="82"/>
                  </a:lnTo>
                  <a:lnTo>
                    <a:pt x="6" y="80"/>
                  </a:lnTo>
                  <a:lnTo>
                    <a:pt x="4" y="79"/>
                  </a:lnTo>
                  <a:lnTo>
                    <a:pt x="3" y="76"/>
                  </a:lnTo>
                  <a:lnTo>
                    <a:pt x="2" y="75"/>
                  </a:lnTo>
                  <a:lnTo>
                    <a:pt x="2" y="75"/>
                  </a:lnTo>
                  <a:lnTo>
                    <a:pt x="1" y="72"/>
                  </a:lnTo>
                  <a:lnTo>
                    <a:pt x="1" y="69"/>
                  </a:lnTo>
                  <a:lnTo>
                    <a:pt x="0" y="66"/>
                  </a:lnTo>
                  <a:lnTo>
                    <a:pt x="0" y="64"/>
                  </a:lnTo>
                  <a:lnTo>
                    <a:pt x="0" y="64"/>
                  </a:lnTo>
                  <a:lnTo>
                    <a:pt x="0" y="61"/>
                  </a:lnTo>
                  <a:lnTo>
                    <a:pt x="0" y="58"/>
                  </a:lnTo>
                  <a:lnTo>
                    <a:pt x="0" y="55"/>
                  </a:lnTo>
                  <a:lnTo>
                    <a:pt x="0" y="51"/>
                  </a:lnTo>
                  <a:lnTo>
                    <a:pt x="0" y="0"/>
                  </a:lnTo>
                  <a:lnTo>
                    <a:pt x="7" y="0"/>
                  </a:lnTo>
                  <a:lnTo>
                    <a:pt x="7" y="44"/>
                  </a:lnTo>
                  <a:lnTo>
                    <a:pt x="7" y="44"/>
                  </a:lnTo>
                  <a:lnTo>
                    <a:pt x="7" y="50"/>
                  </a:lnTo>
                  <a:lnTo>
                    <a:pt x="7" y="52"/>
                  </a:lnTo>
                  <a:lnTo>
                    <a:pt x="7" y="57"/>
                  </a:lnTo>
                  <a:lnTo>
                    <a:pt x="7" y="58"/>
                  </a:lnTo>
                  <a:lnTo>
                    <a:pt x="7" y="58"/>
                  </a:lnTo>
                  <a:lnTo>
                    <a:pt x="7" y="61"/>
                  </a:lnTo>
                  <a:lnTo>
                    <a:pt x="8" y="62"/>
                  </a:lnTo>
                  <a:lnTo>
                    <a:pt x="9" y="65"/>
                  </a:lnTo>
                  <a:lnTo>
                    <a:pt x="10" y="66"/>
                  </a:lnTo>
                  <a:lnTo>
                    <a:pt x="10" y="66"/>
                  </a:lnTo>
                  <a:lnTo>
                    <a:pt x="11" y="68"/>
                  </a:lnTo>
                  <a:lnTo>
                    <a:pt x="13" y="68"/>
                  </a:lnTo>
                  <a:lnTo>
                    <a:pt x="14" y="69"/>
                  </a:lnTo>
                  <a:lnTo>
                    <a:pt x="15" y="69"/>
                  </a:lnTo>
                  <a:lnTo>
                    <a:pt x="15" y="69"/>
                  </a:lnTo>
                  <a:lnTo>
                    <a:pt x="17" y="69"/>
                  </a:lnTo>
                  <a:lnTo>
                    <a:pt x="19" y="68"/>
                  </a:lnTo>
                  <a:lnTo>
                    <a:pt x="20" y="68"/>
                  </a:lnTo>
                  <a:lnTo>
                    <a:pt x="22" y="66"/>
                  </a:lnTo>
                  <a:lnTo>
                    <a:pt x="22" y="66"/>
                  </a:lnTo>
                  <a:lnTo>
                    <a:pt x="23" y="65"/>
                  </a:lnTo>
                  <a:lnTo>
                    <a:pt x="24" y="62"/>
                  </a:lnTo>
                  <a:lnTo>
                    <a:pt x="25" y="61"/>
                  </a:lnTo>
                  <a:lnTo>
                    <a:pt x="26" y="58"/>
                  </a:lnTo>
                  <a:lnTo>
                    <a:pt x="26" y="58"/>
                  </a:lnTo>
                  <a:lnTo>
                    <a:pt x="27" y="55"/>
                  </a:lnTo>
                  <a:lnTo>
                    <a:pt x="27" y="51"/>
                  </a:lnTo>
                  <a:lnTo>
                    <a:pt x="29" y="47"/>
                  </a:lnTo>
                  <a:lnTo>
                    <a:pt x="29" y="43"/>
                  </a:lnTo>
                  <a:lnTo>
                    <a:pt x="29" y="0"/>
                  </a:lnTo>
                  <a:lnTo>
                    <a:pt x="36" y="0"/>
                  </a:lnTo>
                  <a:lnTo>
                    <a:pt x="36" y="82"/>
                  </a:lnTo>
                  <a:lnTo>
                    <a:pt x="29"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52"/>
            <p:cNvSpPr>
              <a:spLocks/>
            </p:cNvSpPr>
            <p:nvPr/>
          </p:nvSpPr>
          <p:spPr bwMode="auto">
            <a:xfrm>
              <a:off x="5037" y="342"/>
              <a:ext cx="12" cy="41"/>
            </a:xfrm>
            <a:custGeom>
              <a:avLst/>
              <a:gdLst>
                <a:gd name="T0" fmla="*/ 0 w 23"/>
                <a:gd name="T1" fmla="*/ 84 h 84"/>
                <a:gd name="T2" fmla="*/ 0 w 23"/>
                <a:gd name="T3" fmla="*/ 2 h 84"/>
                <a:gd name="T4" fmla="*/ 7 w 23"/>
                <a:gd name="T5" fmla="*/ 2 h 84"/>
                <a:gd name="T6" fmla="*/ 7 w 23"/>
                <a:gd name="T7" fmla="*/ 14 h 84"/>
                <a:gd name="T8" fmla="*/ 7 w 23"/>
                <a:gd name="T9" fmla="*/ 14 h 84"/>
                <a:gd name="T10" fmla="*/ 8 w 23"/>
                <a:gd name="T11" fmla="*/ 10 h 84"/>
                <a:gd name="T12" fmla="*/ 9 w 23"/>
                <a:gd name="T13" fmla="*/ 7 h 84"/>
                <a:gd name="T14" fmla="*/ 10 w 23"/>
                <a:gd name="T15" fmla="*/ 4 h 84"/>
                <a:gd name="T16" fmla="*/ 10 w 23"/>
                <a:gd name="T17" fmla="*/ 3 h 84"/>
                <a:gd name="T18" fmla="*/ 10 w 23"/>
                <a:gd name="T19" fmla="*/ 3 h 84"/>
                <a:gd name="T20" fmla="*/ 11 w 23"/>
                <a:gd name="T21" fmla="*/ 2 h 84"/>
                <a:gd name="T22" fmla="*/ 13 w 23"/>
                <a:gd name="T23" fmla="*/ 2 h 84"/>
                <a:gd name="T24" fmla="*/ 14 w 23"/>
                <a:gd name="T25" fmla="*/ 0 h 84"/>
                <a:gd name="T26" fmla="*/ 15 w 23"/>
                <a:gd name="T27" fmla="*/ 0 h 84"/>
                <a:gd name="T28" fmla="*/ 15 w 23"/>
                <a:gd name="T29" fmla="*/ 0 h 84"/>
                <a:gd name="T30" fmla="*/ 17 w 23"/>
                <a:gd name="T31" fmla="*/ 0 h 84"/>
                <a:gd name="T32" fmla="*/ 19 w 23"/>
                <a:gd name="T33" fmla="*/ 2 h 84"/>
                <a:gd name="T34" fmla="*/ 21 w 23"/>
                <a:gd name="T35" fmla="*/ 3 h 84"/>
                <a:gd name="T36" fmla="*/ 23 w 23"/>
                <a:gd name="T37" fmla="*/ 4 h 84"/>
                <a:gd name="T38" fmla="*/ 20 w 23"/>
                <a:gd name="T39" fmla="*/ 17 h 84"/>
                <a:gd name="T40" fmla="*/ 20 w 23"/>
                <a:gd name="T41" fmla="*/ 17 h 84"/>
                <a:gd name="T42" fmla="*/ 19 w 23"/>
                <a:gd name="T43" fmla="*/ 15 h 84"/>
                <a:gd name="T44" fmla="*/ 18 w 23"/>
                <a:gd name="T45" fmla="*/ 15 h 84"/>
                <a:gd name="T46" fmla="*/ 16 w 23"/>
                <a:gd name="T47" fmla="*/ 14 h 84"/>
                <a:gd name="T48" fmla="*/ 15 w 23"/>
                <a:gd name="T49" fmla="*/ 14 h 84"/>
                <a:gd name="T50" fmla="*/ 15 w 23"/>
                <a:gd name="T51" fmla="*/ 14 h 84"/>
                <a:gd name="T52" fmla="*/ 14 w 23"/>
                <a:gd name="T53" fmla="*/ 14 h 84"/>
                <a:gd name="T54" fmla="*/ 13 w 23"/>
                <a:gd name="T55" fmla="*/ 15 h 84"/>
                <a:gd name="T56" fmla="*/ 12 w 23"/>
                <a:gd name="T57" fmla="*/ 15 h 84"/>
                <a:gd name="T58" fmla="*/ 11 w 23"/>
                <a:gd name="T59" fmla="*/ 17 h 84"/>
                <a:gd name="T60" fmla="*/ 11 w 23"/>
                <a:gd name="T61" fmla="*/ 17 h 84"/>
                <a:gd name="T62" fmla="*/ 10 w 23"/>
                <a:gd name="T63" fmla="*/ 18 h 84"/>
                <a:gd name="T64" fmla="*/ 9 w 23"/>
                <a:gd name="T65" fmla="*/ 21 h 84"/>
                <a:gd name="T66" fmla="*/ 8 w 23"/>
                <a:gd name="T67" fmla="*/ 22 h 84"/>
                <a:gd name="T68" fmla="*/ 8 w 23"/>
                <a:gd name="T69" fmla="*/ 25 h 84"/>
                <a:gd name="T70" fmla="*/ 8 w 23"/>
                <a:gd name="T71" fmla="*/ 25 h 84"/>
                <a:gd name="T72" fmla="*/ 8 w 23"/>
                <a:gd name="T73" fmla="*/ 29 h 84"/>
                <a:gd name="T74" fmla="*/ 8 w 23"/>
                <a:gd name="T75" fmla="*/ 34 h 84"/>
                <a:gd name="T76" fmla="*/ 7 w 23"/>
                <a:gd name="T77" fmla="*/ 38 h 84"/>
                <a:gd name="T78" fmla="*/ 7 w 23"/>
                <a:gd name="T79" fmla="*/ 42 h 84"/>
                <a:gd name="T80" fmla="*/ 7 w 23"/>
                <a:gd name="T81" fmla="*/ 84 h 84"/>
                <a:gd name="T82" fmla="*/ 0 w 2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7" y="0"/>
                  </a:lnTo>
                  <a:lnTo>
                    <a:pt x="19" y="2"/>
                  </a:lnTo>
                  <a:lnTo>
                    <a:pt x="21" y="3"/>
                  </a:lnTo>
                  <a:lnTo>
                    <a:pt x="23" y="4"/>
                  </a:lnTo>
                  <a:lnTo>
                    <a:pt x="20" y="17"/>
                  </a:lnTo>
                  <a:lnTo>
                    <a:pt x="20" y="17"/>
                  </a:lnTo>
                  <a:lnTo>
                    <a:pt x="19" y="15"/>
                  </a:lnTo>
                  <a:lnTo>
                    <a:pt x="18"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p:cNvSpPr>
            <p:nvPr/>
          </p:nvSpPr>
          <p:spPr bwMode="auto">
            <a:xfrm>
              <a:off x="5050" y="342"/>
              <a:ext cx="20" cy="42"/>
            </a:xfrm>
            <a:custGeom>
              <a:avLst/>
              <a:gdLst>
                <a:gd name="T0" fmla="*/ 31 w 40"/>
                <a:gd name="T1" fmla="*/ 74 h 85"/>
                <a:gd name="T2" fmla="*/ 26 w 40"/>
                <a:gd name="T3" fmla="*/ 79 h 85"/>
                <a:gd name="T4" fmla="*/ 21 w 40"/>
                <a:gd name="T5" fmla="*/ 82 h 85"/>
                <a:gd name="T6" fmla="*/ 19 w 40"/>
                <a:gd name="T7" fmla="*/ 84 h 85"/>
                <a:gd name="T8" fmla="*/ 16 w 40"/>
                <a:gd name="T9" fmla="*/ 85 h 85"/>
                <a:gd name="T10" fmla="*/ 14 w 40"/>
                <a:gd name="T11" fmla="*/ 85 h 85"/>
                <a:gd name="T12" fmla="*/ 7 w 40"/>
                <a:gd name="T13" fmla="*/ 84 h 85"/>
                <a:gd name="T14" fmla="*/ 3 w 40"/>
                <a:gd name="T15" fmla="*/ 79 h 85"/>
                <a:gd name="T16" fmla="*/ 2 w 40"/>
                <a:gd name="T17" fmla="*/ 75 h 85"/>
                <a:gd name="T18" fmla="*/ 0 w 40"/>
                <a:gd name="T19" fmla="*/ 67 h 85"/>
                <a:gd name="T20" fmla="*/ 0 w 40"/>
                <a:gd name="T21" fmla="*/ 63 h 85"/>
                <a:gd name="T22" fmla="*/ 1 w 40"/>
                <a:gd name="T23" fmla="*/ 57 h 85"/>
                <a:gd name="T24" fmla="*/ 1 w 40"/>
                <a:gd name="T25" fmla="*/ 53 h 85"/>
                <a:gd name="T26" fmla="*/ 1 w 40"/>
                <a:gd name="T27" fmla="*/ 50 h 85"/>
                <a:gd name="T28" fmla="*/ 3 w 40"/>
                <a:gd name="T29" fmla="*/ 46 h 85"/>
                <a:gd name="T30" fmla="*/ 4 w 40"/>
                <a:gd name="T31" fmla="*/ 45 h 85"/>
                <a:gd name="T32" fmla="*/ 7 w 40"/>
                <a:gd name="T33" fmla="*/ 41 h 85"/>
                <a:gd name="T34" fmla="*/ 9 w 40"/>
                <a:gd name="T35" fmla="*/ 39 h 85"/>
                <a:gd name="T36" fmla="*/ 11 w 40"/>
                <a:gd name="T37" fmla="*/ 39 h 85"/>
                <a:gd name="T38" fmla="*/ 14 w 40"/>
                <a:gd name="T39" fmla="*/ 38 h 85"/>
                <a:gd name="T40" fmla="*/ 16 w 40"/>
                <a:gd name="T41" fmla="*/ 38 h 85"/>
                <a:gd name="T42" fmla="*/ 24 w 40"/>
                <a:gd name="T43" fmla="*/ 35 h 85"/>
                <a:gd name="T44" fmla="*/ 29 w 40"/>
                <a:gd name="T45" fmla="*/ 32 h 85"/>
                <a:gd name="T46" fmla="*/ 29 w 40"/>
                <a:gd name="T47" fmla="*/ 32 h 85"/>
                <a:gd name="T48" fmla="*/ 30 w 40"/>
                <a:gd name="T49" fmla="*/ 29 h 85"/>
                <a:gd name="T50" fmla="*/ 30 w 40"/>
                <a:gd name="T51" fmla="*/ 29 h 85"/>
                <a:gd name="T52" fmla="*/ 29 w 40"/>
                <a:gd name="T53" fmla="*/ 24 h 85"/>
                <a:gd name="T54" fmla="*/ 27 w 40"/>
                <a:gd name="T55" fmla="*/ 20 h 85"/>
                <a:gd name="T56" fmla="*/ 26 w 40"/>
                <a:gd name="T57" fmla="*/ 18 h 85"/>
                <a:gd name="T58" fmla="*/ 20 w 40"/>
                <a:gd name="T59" fmla="*/ 14 h 85"/>
                <a:gd name="T60" fmla="*/ 18 w 40"/>
                <a:gd name="T61" fmla="*/ 14 h 85"/>
                <a:gd name="T62" fmla="*/ 14 w 40"/>
                <a:gd name="T63" fmla="*/ 15 h 85"/>
                <a:gd name="T64" fmla="*/ 11 w 40"/>
                <a:gd name="T65" fmla="*/ 17 h 85"/>
                <a:gd name="T66" fmla="*/ 10 w 40"/>
                <a:gd name="T67" fmla="*/ 18 h 85"/>
                <a:gd name="T68" fmla="*/ 8 w 40"/>
                <a:gd name="T69" fmla="*/ 24 h 85"/>
                <a:gd name="T70" fmla="*/ 1 w 40"/>
                <a:gd name="T71" fmla="*/ 25 h 85"/>
                <a:gd name="T72" fmla="*/ 1 w 40"/>
                <a:gd name="T73" fmla="*/ 21 h 85"/>
                <a:gd name="T74" fmla="*/ 2 w 40"/>
                <a:gd name="T75" fmla="*/ 15 h 85"/>
                <a:gd name="T76" fmla="*/ 3 w 40"/>
                <a:gd name="T77" fmla="*/ 13 h 85"/>
                <a:gd name="T78" fmla="*/ 6 w 40"/>
                <a:gd name="T79" fmla="*/ 9 h 85"/>
                <a:gd name="T80" fmla="*/ 9 w 40"/>
                <a:gd name="T81" fmla="*/ 4 h 85"/>
                <a:gd name="T82" fmla="*/ 11 w 40"/>
                <a:gd name="T83" fmla="*/ 3 h 85"/>
                <a:gd name="T84" fmla="*/ 17 w 40"/>
                <a:gd name="T85" fmla="*/ 0 h 85"/>
                <a:gd name="T86" fmla="*/ 20 w 40"/>
                <a:gd name="T87" fmla="*/ 0 h 85"/>
                <a:gd name="T88" fmla="*/ 26 w 40"/>
                <a:gd name="T89" fmla="*/ 2 h 85"/>
                <a:gd name="T90" fmla="*/ 30 w 40"/>
                <a:gd name="T91" fmla="*/ 3 h 85"/>
                <a:gd name="T92" fmla="*/ 31 w 40"/>
                <a:gd name="T93" fmla="*/ 4 h 85"/>
                <a:gd name="T94" fmla="*/ 34 w 40"/>
                <a:gd name="T95" fmla="*/ 9 h 85"/>
                <a:gd name="T96" fmla="*/ 35 w 40"/>
                <a:gd name="T97" fmla="*/ 10 h 85"/>
                <a:gd name="T98" fmla="*/ 36 w 40"/>
                <a:gd name="T99" fmla="*/ 14 h 85"/>
                <a:gd name="T100" fmla="*/ 37 w 40"/>
                <a:gd name="T101" fmla="*/ 20 h 85"/>
                <a:gd name="T102" fmla="*/ 37 w 40"/>
                <a:gd name="T103" fmla="*/ 21 h 85"/>
                <a:gd name="T104" fmla="*/ 38 w 40"/>
                <a:gd name="T105" fmla="*/ 28 h 85"/>
                <a:gd name="T106" fmla="*/ 38 w 40"/>
                <a:gd name="T107" fmla="*/ 49 h 85"/>
                <a:gd name="T108" fmla="*/ 38 w 40"/>
                <a:gd name="T109" fmla="*/ 57 h 85"/>
                <a:gd name="T110" fmla="*/ 38 w 40"/>
                <a:gd name="T111" fmla="*/ 70 h 85"/>
                <a:gd name="T112" fmla="*/ 38 w 40"/>
                <a:gd name="T113" fmla="*/ 72 h 85"/>
                <a:gd name="T114" fmla="*/ 39 w 40"/>
                <a:gd name="T115" fmla="*/ 78 h 85"/>
                <a:gd name="T116" fmla="*/ 40 w 40"/>
                <a:gd name="T117" fmla="*/ 84 h 85"/>
                <a:gd name="T118" fmla="*/ 33 w 40"/>
                <a:gd name="T119" fmla="*/ 84 h 85"/>
                <a:gd name="T120" fmla="*/ 31 w 40"/>
                <a:gd name="T121" fmla="*/ 78 h 85"/>
                <a:gd name="T122" fmla="*/ 31 w 40"/>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85">
                  <a:moveTo>
                    <a:pt x="31" y="74"/>
                  </a:moveTo>
                  <a:lnTo>
                    <a:pt x="31" y="74"/>
                  </a:lnTo>
                  <a:lnTo>
                    <a:pt x="28" y="77"/>
                  </a:lnTo>
                  <a:lnTo>
                    <a:pt x="26" y="79"/>
                  </a:lnTo>
                  <a:lnTo>
                    <a:pt x="24"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4" y="35"/>
                  </a:lnTo>
                  <a:lnTo>
                    <a:pt x="27" y="34"/>
                  </a:lnTo>
                  <a:lnTo>
                    <a:pt x="29" y="32"/>
                  </a:lnTo>
                  <a:lnTo>
                    <a:pt x="29" y="32"/>
                  </a:lnTo>
                  <a:lnTo>
                    <a:pt x="29" y="32"/>
                  </a:lnTo>
                  <a:lnTo>
                    <a:pt x="30" y="31"/>
                  </a:lnTo>
                  <a:lnTo>
                    <a:pt x="30" y="29"/>
                  </a:lnTo>
                  <a:lnTo>
                    <a:pt x="30" y="29"/>
                  </a:lnTo>
                  <a:lnTo>
                    <a:pt x="30" y="29"/>
                  </a:lnTo>
                  <a:lnTo>
                    <a:pt x="30" y="27"/>
                  </a:lnTo>
                  <a:lnTo>
                    <a:pt x="29" y="24"/>
                  </a:lnTo>
                  <a:lnTo>
                    <a:pt x="28" y="21"/>
                  </a:lnTo>
                  <a:lnTo>
                    <a:pt x="27" y="20"/>
                  </a:lnTo>
                  <a:lnTo>
                    <a:pt x="27" y="20"/>
                  </a:lnTo>
                  <a:lnTo>
                    <a:pt x="26" y="18"/>
                  </a:lnTo>
                  <a:lnTo>
                    <a:pt x="24"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3" y="0"/>
                  </a:lnTo>
                  <a:lnTo>
                    <a:pt x="26" y="2"/>
                  </a:lnTo>
                  <a:lnTo>
                    <a:pt x="28" y="2"/>
                  </a:lnTo>
                  <a:lnTo>
                    <a:pt x="30" y="3"/>
                  </a:lnTo>
                  <a:lnTo>
                    <a:pt x="30" y="3"/>
                  </a:lnTo>
                  <a:lnTo>
                    <a:pt x="31" y="4"/>
                  </a:lnTo>
                  <a:lnTo>
                    <a:pt x="33" y="6"/>
                  </a:lnTo>
                  <a:lnTo>
                    <a:pt x="34" y="9"/>
                  </a:lnTo>
                  <a:lnTo>
                    <a:pt x="35" y="10"/>
                  </a:lnTo>
                  <a:lnTo>
                    <a:pt x="35" y="10"/>
                  </a:lnTo>
                  <a:lnTo>
                    <a:pt x="35" y="13"/>
                  </a:lnTo>
                  <a:lnTo>
                    <a:pt x="36" y="14"/>
                  </a:lnTo>
                  <a:lnTo>
                    <a:pt x="37" y="17"/>
                  </a:lnTo>
                  <a:lnTo>
                    <a:pt x="37" y="20"/>
                  </a:lnTo>
                  <a:lnTo>
                    <a:pt x="37" y="20"/>
                  </a:lnTo>
                  <a:lnTo>
                    <a:pt x="37" y="21"/>
                  </a:lnTo>
                  <a:lnTo>
                    <a:pt x="38" y="24"/>
                  </a:lnTo>
                  <a:lnTo>
                    <a:pt x="38" y="28"/>
                  </a:lnTo>
                  <a:lnTo>
                    <a:pt x="38" y="32"/>
                  </a:lnTo>
                  <a:lnTo>
                    <a:pt x="38" y="49"/>
                  </a:lnTo>
                  <a:lnTo>
                    <a:pt x="38" y="49"/>
                  </a:lnTo>
                  <a:lnTo>
                    <a:pt x="38" y="57"/>
                  </a:lnTo>
                  <a:lnTo>
                    <a:pt x="38" y="64"/>
                  </a:lnTo>
                  <a:lnTo>
                    <a:pt x="38" y="70"/>
                  </a:lnTo>
                  <a:lnTo>
                    <a:pt x="38" y="72"/>
                  </a:lnTo>
                  <a:lnTo>
                    <a:pt x="38" y="72"/>
                  </a:lnTo>
                  <a:lnTo>
                    <a:pt x="38" y="75"/>
                  </a:lnTo>
                  <a:lnTo>
                    <a:pt x="39" y="78"/>
                  </a:lnTo>
                  <a:lnTo>
                    <a:pt x="39" y="81"/>
                  </a:lnTo>
                  <a:lnTo>
                    <a:pt x="40" y="84"/>
                  </a:lnTo>
                  <a:lnTo>
                    <a:pt x="33" y="84"/>
                  </a:lnTo>
                  <a:lnTo>
                    <a:pt x="33" y="84"/>
                  </a:lnTo>
                  <a:lnTo>
                    <a:pt x="32" y="81"/>
                  </a:lnTo>
                  <a:lnTo>
                    <a:pt x="31" y="78"/>
                  </a:lnTo>
                  <a:lnTo>
                    <a:pt x="31" y="77"/>
                  </a:lnTo>
                  <a:lnTo>
                    <a:pt x="31"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54"/>
            <p:cNvSpPr>
              <a:spLocks/>
            </p:cNvSpPr>
            <p:nvPr/>
          </p:nvSpPr>
          <p:spPr bwMode="auto">
            <a:xfrm>
              <a:off x="5054" y="365"/>
              <a:ext cx="11" cy="12"/>
            </a:xfrm>
            <a:custGeom>
              <a:avLst/>
              <a:gdLst>
                <a:gd name="T0" fmla="*/ 23 w 23"/>
                <a:gd name="T1" fmla="*/ 0 h 25"/>
                <a:gd name="T2" fmla="*/ 23 w 23"/>
                <a:gd name="T3" fmla="*/ 0 h 25"/>
                <a:gd name="T4" fmla="*/ 20 w 23"/>
                <a:gd name="T5" fmla="*/ 1 h 25"/>
                <a:gd name="T6" fmla="*/ 17 w 23"/>
                <a:gd name="T7" fmla="*/ 3 h 25"/>
                <a:gd name="T8" fmla="*/ 13 w 23"/>
                <a:gd name="T9" fmla="*/ 4 h 25"/>
                <a:gd name="T10" fmla="*/ 10 w 23"/>
                <a:gd name="T11" fmla="*/ 4 h 25"/>
                <a:gd name="T12" fmla="*/ 10 w 23"/>
                <a:gd name="T13" fmla="*/ 4 h 25"/>
                <a:gd name="T14" fmla="*/ 8 w 23"/>
                <a:gd name="T15" fmla="*/ 4 h 25"/>
                <a:gd name="T16" fmla="*/ 6 w 23"/>
                <a:gd name="T17" fmla="*/ 6 h 25"/>
                <a:gd name="T18" fmla="*/ 5 w 23"/>
                <a:gd name="T19" fmla="*/ 7 h 25"/>
                <a:gd name="T20" fmla="*/ 4 w 23"/>
                <a:gd name="T21" fmla="*/ 7 h 25"/>
                <a:gd name="T22" fmla="*/ 4 w 23"/>
                <a:gd name="T23" fmla="*/ 7 h 25"/>
                <a:gd name="T24" fmla="*/ 3 w 23"/>
                <a:gd name="T25" fmla="*/ 7 h 25"/>
                <a:gd name="T26" fmla="*/ 2 w 23"/>
                <a:gd name="T27" fmla="*/ 8 h 25"/>
                <a:gd name="T28" fmla="*/ 1 w 23"/>
                <a:gd name="T29" fmla="*/ 10 h 25"/>
                <a:gd name="T30" fmla="*/ 1 w 23"/>
                <a:gd name="T31" fmla="*/ 10 h 25"/>
                <a:gd name="T32" fmla="*/ 1 w 23"/>
                <a:gd name="T33" fmla="*/ 10 h 25"/>
                <a:gd name="T34" fmla="*/ 1 w 23"/>
                <a:gd name="T35" fmla="*/ 11 h 25"/>
                <a:gd name="T36" fmla="*/ 1 w 23"/>
                <a:gd name="T37" fmla="*/ 13 h 25"/>
                <a:gd name="T38" fmla="*/ 0 w 23"/>
                <a:gd name="T39" fmla="*/ 14 h 25"/>
                <a:gd name="T40" fmla="*/ 0 w 23"/>
                <a:gd name="T41" fmla="*/ 15 h 25"/>
                <a:gd name="T42" fmla="*/ 0 w 23"/>
                <a:gd name="T43" fmla="*/ 15 h 25"/>
                <a:gd name="T44" fmla="*/ 0 w 23"/>
                <a:gd name="T45" fmla="*/ 17 h 25"/>
                <a:gd name="T46" fmla="*/ 1 w 23"/>
                <a:gd name="T47" fmla="*/ 20 h 25"/>
                <a:gd name="T48" fmla="*/ 1 w 23"/>
                <a:gd name="T49" fmla="*/ 21 h 25"/>
                <a:gd name="T50" fmla="*/ 2 w 23"/>
                <a:gd name="T51" fmla="*/ 22 h 25"/>
                <a:gd name="T52" fmla="*/ 2 w 23"/>
                <a:gd name="T53" fmla="*/ 22 h 25"/>
                <a:gd name="T54" fmla="*/ 3 w 23"/>
                <a:gd name="T55" fmla="*/ 24 h 25"/>
                <a:gd name="T56" fmla="*/ 4 w 23"/>
                <a:gd name="T57" fmla="*/ 24 h 25"/>
                <a:gd name="T58" fmla="*/ 6 w 23"/>
                <a:gd name="T59" fmla="*/ 25 h 25"/>
                <a:gd name="T60" fmla="*/ 8 w 23"/>
                <a:gd name="T61" fmla="*/ 25 h 25"/>
                <a:gd name="T62" fmla="*/ 8 w 23"/>
                <a:gd name="T63" fmla="*/ 25 h 25"/>
                <a:gd name="T64" fmla="*/ 10 w 23"/>
                <a:gd name="T65" fmla="*/ 25 h 25"/>
                <a:gd name="T66" fmla="*/ 12 w 23"/>
                <a:gd name="T67" fmla="*/ 24 h 25"/>
                <a:gd name="T68" fmla="*/ 14 w 23"/>
                <a:gd name="T69" fmla="*/ 24 h 25"/>
                <a:gd name="T70" fmla="*/ 16 w 23"/>
                <a:gd name="T71" fmla="*/ 22 h 25"/>
                <a:gd name="T72" fmla="*/ 16 w 23"/>
                <a:gd name="T73" fmla="*/ 22 h 25"/>
                <a:gd name="T74" fmla="*/ 17 w 23"/>
                <a:gd name="T75" fmla="*/ 21 h 25"/>
                <a:gd name="T76" fmla="*/ 19 w 23"/>
                <a:gd name="T77" fmla="*/ 20 h 25"/>
                <a:gd name="T78" fmla="*/ 20 w 23"/>
                <a:gd name="T79" fmla="*/ 17 h 25"/>
                <a:gd name="T80" fmla="*/ 21 w 23"/>
                <a:gd name="T81" fmla="*/ 15 h 25"/>
                <a:gd name="T82" fmla="*/ 21 w 23"/>
                <a:gd name="T83" fmla="*/ 15 h 25"/>
                <a:gd name="T84" fmla="*/ 21 w 23"/>
                <a:gd name="T85" fmla="*/ 13 h 25"/>
                <a:gd name="T86" fmla="*/ 22 w 23"/>
                <a:gd name="T87" fmla="*/ 10 h 25"/>
                <a:gd name="T88" fmla="*/ 22 w 23"/>
                <a:gd name="T89" fmla="*/ 7 h 25"/>
                <a:gd name="T90" fmla="*/ 22 w 23"/>
                <a:gd name="T91" fmla="*/ 4 h 25"/>
                <a:gd name="T92" fmla="*/ 23 w 23"/>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25">
                  <a:moveTo>
                    <a:pt x="23" y="0"/>
                  </a:moveTo>
                  <a:lnTo>
                    <a:pt x="23" y="0"/>
                  </a:lnTo>
                  <a:lnTo>
                    <a:pt x="20" y="1"/>
                  </a:lnTo>
                  <a:lnTo>
                    <a:pt x="17"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6" y="22"/>
                  </a:lnTo>
                  <a:lnTo>
                    <a:pt x="16" y="22"/>
                  </a:lnTo>
                  <a:lnTo>
                    <a:pt x="17" y="21"/>
                  </a:lnTo>
                  <a:lnTo>
                    <a:pt x="19" y="20"/>
                  </a:lnTo>
                  <a:lnTo>
                    <a:pt x="20" y="17"/>
                  </a:lnTo>
                  <a:lnTo>
                    <a:pt x="21" y="15"/>
                  </a:lnTo>
                  <a:lnTo>
                    <a:pt x="21" y="15"/>
                  </a:lnTo>
                  <a:lnTo>
                    <a:pt x="21" y="13"/>
                  </a:lnTo>
                  <a:lnTo>
                    <a:pt x="22" y="10"/>
                  </a:lnTo>
                  <a:lnTo>
                    <a:pt x="22" y="7"/>
                  </a:lnTo>
                  <a:lnTo>
                    <a:pt x="22" y="4"/>
                  </a:lnTo>
                  <a:lnTo>
                    <a:pt x="23"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5075" y="327"/>
              <a:ext cx="4" cy="56"/>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56"/>
            <p:cNvSpPr>
              <a:spLocks/>
            </p:cNvSpPr>
            <p:nvPr/>
          </p:nvSpPr>
          <p:spPr bwMode="auto">
            <a:xfrm>
              <a:off x="5097" y="327"/>
              <a:ext cx="26" cy="56"/>
            </a:xfrm>
            <a:custGeom>
              <a:avLst/>
              <a:gdLst>
                <a:gd name="T0" fmla="*/ 0 w 52"/>
                <a:gd name="T1" fmla="*/ 0 h 113"/>
                <a:gd name="T2" fmla="*/ 26 w 52"/>
                <a:gd name="T3" fmla="*/ 0 h 113"/>
                <a:gd name="T4" fmla="*/ 33 w 52"/>
                <a:gd name="T5" fmla="*/ 1 h 113"/>
                <a:gd name="T6" fmla="*/ 37 w 52"/>
                <a:gd name="T7" fmla="*/ 3 h 113"/>
                <a:gd name="T8" fmla="*/ 39 w 52"/>
                <a:gd name="T9" fmla="*/ 6 h 113"/>
                <a:gd name="T10" fmla="*/ 43 w 52"/>
                <a:gd name="T11" fmla="*/ 11 h 113"/>
                <a:gd name="T12" fmla="*/ 44 w 52"/>
                <a:gd name="T13" fmla="*/ 14 h 113"/>
                <a:gd name="T14" fmla="*/ 46 w 52"/>
                <a:gd name="T15" fmla="*/ 22 h 113"/>
                <a:gd name="T16" fmla="*/ 47 w 52"/>
                <a:gd name="T17" fmla="*/ 32 h 113"/>
                <a:gd name="T18" fmla="*/ 47 w 52"/>
                <a:gd name="T19" fmla="*/ 38 h 113"/>
                <a:gd name="T20" fmla="*/ 45 w 52"/>
                <a:gd name="T21" fmla="*/ 47 h 113"/>
                <a:gd name="T22" fmla="*/ 44 w 52"/>
                <a:gd name="T23" fmla="*/ 51 h 113"/>
                <a:gd name="T24" fmla="*/ 38 w 52"/>
                <a:gd name="T25" fmla="*/ 58 h 113"/>
                <a:gd name="T26" fmla="*/ 30 w 52"/>
                <a:gd name="T27" fmla="*/ 61 h 113"/>
                <a:gd name="T28" fmla="*/ 31 w 52"/>
                <a:gd name="T29" fmla="*/ 63 h 113"/>
                <a:gd name="T30" fmla="*/ 34 w 52"/>
                <a:gd name="T31" fmla="*/ 67 h 113"/>
                <a:gd name="T32" fmla="*/ 35 w 52"/>
                <a:gd name="T33" fmla="*/ 68 h 113"/>
                <a:gd name="T34" fmla="*/ 38 w 52"/>
                <a:gd name="T35" fmla="*/ 74 h 113"/>
                <a:gd name="T36" fmla="*/ 41 w 52"/>
                <a:gd name="T37" fmla="*/ 82 h 113"/>
                <a:gd name="T38" fmla="*/ 42 w 52"/>
                <a:gd name="T39" fmla="*/ 113 h 113"/>
                <a:gd name="T40" fmla="*/ 34 w 52"/>
                <a:gd name="T41" fmla="*/ 90 h 113"/>
                <a:gd name="T42" fmla="*/ 31 w 52"/>
                <a:gd name="T43" fmla="*/ 81 h 113"/>
                <a:gd name="T44" fmla="*/ 29 w 52"/>
                <a:gd name="T45" fmla="*/ 74 h 113"/>
                <a:gd name="T46" fmla="*/ 28 w 52"/>
                <a:gd name="T47" fmla="*/ 71 h 113"/>
                <a:gd name="T48" fmla="*/ 26 w 52"/>
                <a:gd name="T49" fmla="*/ 67 h 113"/>
                <a:gd name="T50" fmla="*/ 25 w 52"/>
                <a:gd name="T51" fmla="*/ 67 h 113"/>
                <a:gd name="T52" fmla="*/ 23 w 52"/>
                <a:gd name="T53" fmla="*/ 65 h 113"/>
                <a:gd name="T54" fmla="*/ 21 w 52"/>
                <a:gd name="T55" fmla="*/ 64 h 113"/>
                <a:gd name="T56" fmla="*/ 21 w 52"/>
                <a:gd name="T57" fmla="*/ 64 h 113"/>
                <a:gd name="T58" fmla="*/ 18 w 52"/>
                <a:gd name="T59" fmla="*/ 63 h 113"/>
                <a:gd name="T60" fmla="*/ 8 w 52"/>
                <a:gd name="T61" fmla="*/ 63 h 113"/>
                <a:gd name="T62" fmla="*/ 0 w 52"/>
                <a:gd name="T6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13">
                  <a:moveTo>
                    <a:pt x="0" y="113"/>
                  </a:moveTo>
                  <a:lnTo>
                    <a:pt x="0" y="0"/>
                  </a:lnTo>
                  <a:lnTo>
                    <a:pt x="26" y="0"/>
                  </a:lnTo>
                  <a:lnTo>
                    <a:pt x="26" y="0"/>
                  </a:lnTo>
                  <a:lnTo>
                    <a:pt x="30" y="0"/>
                  </a:lnTo>
                  <a:lnTo>
                    <a:pt x="33" y="1"/>
                  </a:lnTo>
                  <a:lnTo>
                    <a:pt x="35" y="1"/>
                  </a:lnTo>
                  <a:lnTo>
                    <a:pt x="37" y="3"/>
                  </a:lnTo>
                  <a:lnTo>
                    <a:pt x="37" y="3"/>
                  </a:lnTo>
                  <a:lnTo>
                    <a:pt x="39" y="6"/>
                  </a:lnTo>
                  <a:lnTo>
                    <a:pt x="41" y="8"/>
                  </a:lnTo>
                  <a:lnTo>
                    <a:pt x="43" y="11"/>
                  </a:lnTo>
                  <a:lnTo>
                    <a:pt x="44" y="14"/>
                  </a:lnTo>
                  <a:lnTo>
                    <a:pt x="44" y="14"/>
                  </a:lnTo>
                  <a:lnTo>
                    <a:pt x="45" y="18"/>
                  </a:lnTo>
                  <a:lnTo>
                    <a:pt x="46" y="22"/>
                  </a:lnTo>
                  <a:lnTo>
                    <a:pt x="47" y="28"/>
                  </a:lnTo>
                  <a:lnTo>
                    <a:pt x="47" y="32"/>
                  </a:lnTo>
                  <a:lnTo>
                    <a:pt x="47" y="32"/>
                  </a:lnTo>
                  <a:lnTo>
                    <a:pt x="47" y="38"/>
                  </a:lnTo>
                  <a:lnTo>
                    <a:pt x="46" y="42"/>
                  </a:lnTo>
                  <a:lnTo>
                    <a:pt x="45" y="47"/>
                  </a:lnTo>
                  <a:lnTo>
                    <a:pt x="44" y="51"/>
                  </a:lnTo>
                  <a:lnTo>
                    <a:pt x="44" y="51"/>
                  </a:lnTo>
                  <a:lnTo>
                    <a:pt x="41" y="56"/>
                  </a:lnTo>
                  <a:lnTo>
                    <a:pt x="38" y="58"/>
                  </a:lnTo>
                  <a:lnTo>
                    <a:pt x="34" y="60"/>
                  </a:lnTo>
                  <a:lnTo>
                    <a:pt x="30" y="61"/>
                  </a:lnTo>
                  <a:lnTo>
                    <a:pt x="30" y="61"/>
                  </a:lnTo>
                  <a:lnTo>
                    <a:pt x="31" y="63"/>
                  </a:lnTo>
                  <a:lnTo>
                    <a:pt x="33" y="65"/>
                  </a:lnTo>
                  <a:lnTo>
                    <a:pt x="34" y="67"/>
                  </a:lnTo>
                  <a:lnTo>
                    <a:pt x="35" y="68"/>
                  </a:lnTo>
                  <a:lnTo>
                    <a:pt x="35" y="68"/>
                  </a:lnTo>
                  <a:lnTo>
                    <a:pt x="37" y="71"/>
                  </a:lnTo>
                  <a:lnTo>
                    <a:pt x="38" y="74"/>
                  </a:lnTo>
                  <a:lnTo>
                    <a:pt x="40" y="78"/>
                  </a:lnTo>
                  <a:lnTo>
                    <a:pt x="41" y="82"/>
                  </a:lnTo>
                  <a:lnTo>
                    <a:pt x="52" y="113"/>
                  </a:lnTo>
                  <a:lnTo>
                    <a:pt x="42" y="113"/>
                  </a:lnTo>
                  <a:lnTo>
                    <a:pt x="34" y="90"/>
                  </a:lnTo>
                  <a:lnTo>
                    <a:pt x="34" y="90"/>
                  </a:lnTo>
                  <a:lnTo>
                    <a:pt x="33" y="85"/>
                  </a:lnTo>
                  <a:lnTo>
                    <a:pt x="31" y="81"/>
                  </a:lnTo>
                  <a:lnTo>
                    <a:pt x="30" y="76"/>
                  </a:lnTo>
                  <a:lnTo>
                    <a:pt x="29" y="74"/>
                  </a:lnTo>
                  <a:lnTo>
                    <a:pt x="29" y="74"/>
                  </a:lnTo>
                  <a:lnTo>
                    <a:pt x="28" y="71"/>
                  </a:lnTo>
                  <a:lnTo>
                    <a:pt x="27" y="70"/>
                  </a:lnTo>
                  <a:lnTo>
                    <a:pt x="26" y="67"/>
                  </a:lnTo>
                  <a:lnTo>
                    <a:pt x="25" y="67"/>
                  </a:lnTo>
                  <a:lnTo>
                    <a:pt x="25" y="67"/>
                  </a:lnTo>
                  <a:lnTo>
                    <a:pt x="24" y="65"/>
                  </a:lnTo>
                  <a:lnTo>
                    <a:pt x="23" y="65"/>
                  </a:lnTo>
                  <a:lnTo>
                    <a:pt x="22" y="64"/>
                  </a:lnTo>
                  <a:lnTo>
                    <a:pt x="21" y="64"/>
                  </a:lnTo>
                  <a:lnTo>
                    <a:pt x="21" y="64"/>
                  </a:lnTo>
                  <a:lnTo>
                    <a:pt x="21" y="64"/>
                  </a:lnTo>
                  <a:lnTo>
                    <a:pt x="19" y="63"/>
                  </a:lnTo>
                  <a:lnTo>
                    <a:pt x="18" y="63"/>
                  </a:lnTo>
                  <a:lnTo>
                    <a:pt x="17" y="63"/>
                  </a:lnTo>
                  <a:lnTo>
                    <a:pt x="8" y="63"/>
                  </a:lnTo>
                  <a:lnTo>
                    <a:pt x="8" y="113"/>
                  </a:lnTo>
                  <a:lnTo>
                    <a:pt x="0" y="11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57"/>
            <p:cNvSpPr>
              <a:spLocks/>
            </p:cNvSpPr>
            <p:nvPr/>
          </p:nvSpPr>
          <p:spPr bwMode="auto">
            <a:xfrm>
              <a:off x="5101" y="334"/>
              <a:ext cx="16" cy="17"/>
            </a:xfrm>
            <a:custGeom>
              <a:avLst/>
              <a:gdLst>
                <a:gd name="T0" fmla="*/ 0 w 31"/>
                <a:gd name="T1" fmla="*/ 35 h 35"/>
                <a:gd name="T2" fmla="*/ 16 w 31"/>
                <a:gd name="T3" fmla="*/ 35 h 35"/>
                <a:gd name="T4" fmla="*/ 16 w 31"/>
                <a:gd name="T5" fmla="*/ 35 h 35"/>
                <a:gd name="T6" fmla="*/ 18 w 31"/>
                <a:gd name="T7" fmla="*/ 35 h 35"/>
                <a:gd name="T8" fmla="*/ 21 w 31"/>
                <a:gd name="T9" fmla="*/ 33 h 35"/>
                <a:gd name="T10" fmla="*/ 23 w 31"/>
                <a:gd name="T11" fmla="*/ 33 h 35"/>
                <a:gd name="T12" fmla="*/ 24 w 31"/>
                <a:gd name="T13" fmla="*/ 33 h 35"/>
                <a:gd name="T14" fmla="*/ 24 w 31"/>
                <a:gd name="T15" fmla="*/ 33 h 35"/>
                <a:gd name="T16" fmla="*/ 25 w 31"/>
                <a:gd name="T17" fmla="*/ 33 h 35"/>
                <a:gd name="T18" fmla="*/ 27 w 31"/>
                <a:gd name="T19" fmla="*/ 32 h 35"/>
                <a:gd name="T20" fmla="*/ 28 w 31"/>
                <a:gd name="T21" fmla="*/ 29 h 35"/>
                <a:gd name="T22" fmla="*/ 29 w 31"/>
                <a:gd name="T23" fmla="*/ 28 h 35"/>
                <a:gd name="T24" fmla="*/ 29 w 31"/>
                <a:gd name="T25" fmla="*/ 28 h 35"/>
                <a:gd name="T26" fmla="*/ 30 w 31"/>
                <a:gd name="T27" fmla="*/ 25 h 35"/>
                <a:gd name="T28" fmla="*/ 30 w 31"/>
                <a:gd name="T29" fmla="*/ 22 h 35"/>
                <a:gd name="T30" fmla="*/ 31 w 31"/>
                <a:gd name="T31" fmla="*/ 21 h 35"/>
                <a:gd name="T32" fmla="*/ 31 w 31"/>
                <a:gd name="T33" fmla="*/ 18 h 35"/>
                <a:gd name="T34" fmla="*/ 31 w 31"/>
                <a:gd name="T35" fmla="*/ 18 h 35"/>
                <a:gd name="T36" fmla="*/ 31 w 31"/>
                <a:gd name="T37" fmla="*/ 14 h 35"/>
                <a:gd name="T38" fmla="*/ 30 w 31"/>
                <a:gd name="T39" fmla="*/ 11 h 35"/>
                <a:gd name="T40" fmla="*/ 29 w 31"/>
                <a:gd name="T41" fmla="*/ 8 h 35"/>
                <a:gd name="T42" fmla="*/ 28 w 31"/>
                <a:gd name="T43" fmla="*/ 5 h 35"/>
                <a:gd name="T44" fmla="*/ 28 w 31"/>
                <a:gd name="T45" fmla="*/ 5 h 35"/>
                <a:gd name="T46" fmla="*/ 26 w 31"/>
                <a:gd name="T47" fmla="*/ 4 h 35"/>
                <a:gd name="T48" fmla="*/ 24 w 31"/>
                <a:gd name="T49" fmla="*/ 1 h 35"/>
                <a:gd name="T50" fmla="*/ 21 w 31"/>
                <a:gd name="T51" fmla="*/ 0 h 35"/>
                <a:gd name="T52" fmla="*/ 19 w 31"/>
                <a:gd name="T53" fmla="*/ 0 h 35"/>
                <a:gd name="T54" fmla="*/ 0 w 31"/>
                <a:gd name="T55" fmla="*/ 0 h 35"/>
                <a:gd name="T56" fmla="*/ 0 w 31"/>
                <a:gd name="T5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35">
                  <a:moveTo>
                    <a:pt x="0" y="35"/>
                  </a:moveTo>
                  <a:lnTo>
                    <a:pt x="16" y="35"/>
                  </a:lnTo>
                  <a:lnTo>
                    <a:pt x="16" y="35"/>
                  </a:lnTo>
                  <a:lnTo>
                    <a:pt x="18" y="35"/>
                  </a:lnTo>
                  <a:lnTo>
                    <a:pt x="21" y="33"/>
                  </a:lnTo>
                  <a:lnTo>
                    <a:pt x="23" y="33"/>
                  </a:lnTo>
                  <a:lnTo>
                    <a:pt x="24" y="33"/>
                  </a:lnTo>
                  <a:lnTo>
                    <a:pt x="24" y="33"/>
                  </a:lnTo>
                  <a:lnTo>
                    <a:pt x="25" y="33"/>
                  </a:lnTo>
                  <a:lnTo>
                    <a:pt x="27" y="32"/>
                  </a:lnTo>
                  <a:lnTo>
                    <a:pt x="28" y="29"/>
                  </a:lnTo>
                  <a:lnTo>
                    <a:pt x="29" y="28"/>
                  </a:lnTo>
                  <a:lnTo>
                    <a:pt x="29" y="28"/>
                  </a:lnTo>
                  <a:lnTo>
                    <a:pt x="30" y="25"/>
                  </a:lnTo>
                  <a:lnTo>
                    <a:pt x="30" y="22"/>
                  </a:lnTo>
                  <a:lnTo>
                    <a:pt x="31" y="21"/>
                  </a:lnTo>
                  <a:lnTo>
                    <a:pt x="31" y="18"/>
                  </a:lnTo>
                  <a:lnTo>
                    <a:pt x="31" y="18"/>
                  </a:lnTo>
                  <a:lnTo>
                    <a:pt x="31" y="14"/>
                  </a:lnTo>
                  <a:lnTo>
                    <a:pt x="30" y="11"/>
                  </a:lnTo>
                  <a:lnTo>
                    <a:pt x="29" y="8"/>
                  </a:lnTo>
                  <a:lnTo>
                    <a:pt x="28" y="5"/>
                  </a:lnTo>
                  <a:lnTo>
                    <a:pt x="28" y="5"/>
                  </a:lnTo>
                  <a:lnTo>
                    <a:pt x="26" y="4"/>
                  </a:lnTo>
                  <a:lnTo>
                    <a:pt x="24" y="1"/>
                  </a:lnTo>
                  <a:lnTo>
                    <a:pt x="21" y="0"/>
                  </a:lnTo>
                  <a:lnTo>
                    <a:pt x="19" y="0"/>
                  </a:lnTo>
                  <a:lnTo>
                    <a:pt x="0" y="0"/>
                  </a:lnTo>
                  <a:lnTo>
                    <a:pt x="0" y="35"/>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58"/>
            <p:cNvSpPr>
              <a:spLocks/>
            </p:cNvSpPr>
            <p:nvPr/>
          </p:nvSpPr>
          <p:spPr bwMode="auto">
            <a:xfrm>
              <a:off x="5125"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10 w 42"/>
                <a:gd name="T15" fmla="*/ 79 h 85"/>
                <a:gd name="T16" fmla="*/ 7 w 42"/>
                <a:gd name="T17" fmla="*/ 75 h 85"/>
                <a:gd name="T18" fmla="*/ 2 w 42"/>
                <a:gd name="T19" fmla="*/ 61 h 85"/>
                <a:gd name="T20" fmla="*/ 0 w 42"/>
                <a:gd name="T21" fmla="*/ 43 h 85"/>
                <a:gd name="T22" fmla="*/ 0 w 42"/>
                <a:gd name="T23" fmla="*/ 34 h 85"/>
                <a:gd name="T24" fmla="*/ 3 w 42"/>
                <a:gd name="T25" fmla="*/ 18 h 85"/>
                <a:gd name="T26" fmla="*/ 6 w 42"/>
                <a:gd name="T27" fmla="*/ 13 h 85"/>
                <a:gd name="T28" fmla="*/ 13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9 w 42"/>
                <a:gd name="T47" fmla="*/ 46 h 85"/>
                <a:gd name="T48" fmla="*/ 9 w 42"/>
                <a:gd name="T49" fmla="*/ 52 h 85"/>
                <a:gd name="T50" fmla="*/ 11 w 42"/>
                <a:gd name="T51" fmla="*/ 61 h 85"/>
                <a:gd name="T52" fmla="*/ 12 w 42"/>
                <a:gd name="T53" fmla="*/ 64 h 85"/>
                <a:gd name="T54" fmla="*/ 16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3" y="82"/>
                  </a:lnTo>
                  <a:lnTo>
                    <a:pt x="10" y="79"/>
                  </a:lnTo>
                  <a:lnTo>
                    <a:pt x="7" y="75"/>
                  </a:lnTo>
                  <a:lnTo>
                    <a:pt x="7" y="75"/>
                  </a:lnTo>
                  <a:lnTo>
                    <a:pt x="3" y="70"/>
                  </a:lnTo>
                  <a:lnTo>
                    <a:pt x="2" y="61"/>
                  </a:lnTo>
                  <a:lnTo>
                    <a:pt x="0" y="53"/>
                  </a:lnTo>
                  <a:lnTo>
                    <a:pt x="0" y="43"/>
                  </a:lnTo>
                  <a:lnTo>
                    <a:pt x="0" y="43"/>
                  </a:lnTo>
                  <a:lnTo>
                    <a:pt x="0" y="34"/>
                  </a:lnTo>
                  <a:lnTo>
                    <a:pt x="1" y="25"/>
                  </a:lnTo>
                  <a:lnTo>
                    <a:pt x="3" y="18"/>
                  </a:lnTo>
                  <a:lnTo>
                    <a:pt x="6" y="13"/>
                  </a:lnTo>
                  <a:lnTo>
                    <a:pt x="6" y="13"/>
                  </a:lnTo>
                  <a:lnTo>
                    <a:pt x="9" y="7"/>
                  </a:lnTo>
                  <a:lnTo>
                    <a:pt x="13"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9" y="46"/>
                  </a:lnTo>
                  <a:lnTo>
                    <a:pt x="9" y="46"/>
                  </a:lnTo>
                  <a:lnTo>
                    <a:pt x="9" y="52"/>
                  </a:lnTo>
                  <a:lnTo>
                    <a:pt x="10" y="57"/>
                  </a:lnTo>
                  <a:lnTo>
                    <a:pt x="11" y="61"/>
                  </a:lnTo>
                  <a:lnTo>
                    <a:pt x="12" y="64"/>
                  </a:lnTo>
                  <a:lnTo>
                    <a:pt x="12" y="64"/>
                  </a:lnTo>
                  <a:lnTo>
                    <a:pt x="14" y="67"/>
                  </a:lnTo>
                  <a:lnTo>
                    <a:pt x="16"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59"/>
            <p:cNvSpPr>
              <a:spLocks/>
            </p:cNvSpPr>
            <p:nvPr/>
          </p:nvSpPr>
          <p:spPr bwMode="auto">
            <a:xfrm>
              <a:off x="5129" y="349"/>
              <a:ext cx="13"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60"/>
            <p:cNvSpPr>
              <a:spLocks/>
            </p:cNvSpPr>
            <p:nvPr/>
          </p:nvSpPr>
          <p:spPr bwMode="auto">
            <a:xfrm>
              <a:off x="5149" y="342"/>
              <a:ext cx="18" cy="42"/>
            </a:xfrm>
            <a:custGeom>
              <a:avLst/>
              <a:gdLst>
                <a:gd name="T0" fmla="*/ 8 w 37"/>
                <a:gd name="T1" fmla="*/ 57 h 85"/>
                <a:gd name="T2" fmla="*/ 9 w 37"/>
                <a:gd name="T3" fmla="*/ 66 h 85"/>
                <a:gd name="T4" fmla="*/ 12 w 37"/>
                <a:gd name="T5" fmla="*/ 68 h 85"/>
                <a:gd name="T6" fmla="*/ 18 w 37"/>
                <a:gd name="T7" fmla="*/ 71 h 85"/>
                <a:gd name="T8" fmla="*/ 23 w 37"/>
                <a:gd name="T9" fmla="*/ 70 h 85"/>
                <a:gd name="T10" fmla="*/ 27 w 37"/>
                <a:gd name="T11" fmla="*/ 68 h 85"/>
                <a:gd name="T12" fmla="*/ 30 w 37"/>
                <a:gd name="T13" fmla="*/ 63 h 85"/>
                <a:gd name="T14" fmla="*/ 30 w 37"/>
                <a:gd name="T15" fmla="*/ 60 h 85"/>
                <a:gd name="T16" fmla="*/ 27 w 37"/>
                <a:gd name="T17" fmla="*/ 54 h 85"/>
                <a:gd name="T18" fmla="*/ 23 w 37"/>
                <a:gd name="T19" fmla="*/ 53 h 85"/>
                <a:gd name="T20" fmla="*/ 18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5 w 37"/>
                <a:gd name="T43" fmla="*/ 0 h 85"/>
                <a:gd name="T44" fmla="*/ 18 w 37"/>
                <a:gd name="T45" fmla="*/ 0 h 85"/>
                <a:gd name="T46" fmla="*/ 26 w 37"/>
                <a:gd name="T47" fmla="*/ 3 h 85"/>
                <a:gd name="T48" fmla="*/ 30 w 37"/>
                <a:gd name="T49" fmla="*/ 7 h 85"/>
                <a:gd name="T50" fmla="*/ 32 w 37"/>
                <a:gd name="T51" fmla="*/ 11 h 85"/>
                <a:gd name="T52" fmla="*/ 35 w 37"/>
                <a:gd name="T53" fmla="*/ 21 h 85"/>
                <a:gd name="T54" fmla="*/ 28 w 37"/>
                <a:gd name="T55" fmla="*/ 25 h 85"/>
                <a:gd name="T56" fmla="*/ 26 w 37"/>
                <a:gd name="T57" fmla="*/ 20 h 85"/>
                <a:gd name="T58" fmla="*/ 22 w 37"/>
                <a:gd name="T59" fmla="*/ 17 h 85"/>
                <a:gd name="T60" fmla="*/ 17 w 37"/>
                <a:gd name="T61" fmla="*/ 14 h 85"/>
                <a:gd name="T62" fmla="*/ 13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6 w 37"/>
                <a:gd name="T77" fmla="*/ 32 h 85"/>
                <a:gd name="T78" fmla="*/ 21 w 37"/>
                <a:gd name="T79" fmla="*/ 35 h 85"/>
                <a:gd name="T80" fmla="*/ 29 w 37"/>
                <a:gd name="T81" fmla="*/ 39 h 85"/>
                <a:gd name="T82" fmla="*/ 33 w 37"/>
                <a:gd name="T83" fmla="*/ 42 h 85"/>
                <a:gd name="T84" fmla="*/ 35 w 37"/>
                <a:gd name="T85" fmla="*/ 46 h 85"/>
                <a:gd name="T86" fmla="*/ 37 w 37"/>
                <a:gd name="T87" fmla="*/ 56 h 85"/>
                <a:gd name="T88" fmla="*/ 37 w 37"/>
                <a:gd name="T89" fmla="*/ 63 h 85"/>
                <a:gd name="T90" fmla="*/ 35 w 37"/>
                <a:gd name="T91" fmla="*/ 72 h 85"/>
                <a:gd name="T92" fmla="*/ 33 w 37"/>
                <a:gd name="T93" fmla="*/ 78 h 85"/>
                <a:gd name="T94" fmla="*/ 29 w 37"/>
                <a:gd name="T95" fmla="*/ 82 h 85"/>
                <a:gd name="T96" fmla="*/ 21 w 37"/>
                <a:gd name="T97" fmla="*/ 85 h 85"/>
                <a:gd name="T98" fmla="*/ 14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4" y="70"/>
                  </a:lnTo>
                  <a:lnTo>
                    <a:pt x="16" y="71"/>
                  </a:lnTo>
                  <a:lnTo>
                    <a:pt x="18" y="71"/>
                  </a:lnTo>
                  <a:lnTo>
                    <a:pt x="18" y="71"/>
                  </a:lnTo>
                  <a:lnTo>
                    <a:pt x="21" y="71"/>
                  </a:lnTo>
                  <a:lnTo>
                    <a:pt x="23" y="70"/>
                  </a:lnTo>
                  <a:lnTo>
                    <a:pt x="26" y="70"/>
                  </a:lnTo>
                  <a:lnTo>
                    <a:pt x="27" y="68"/>
                  </a:lnTo>
                  <a:lnTo>
                    <a:pt x="27" y="68"/>
                  </a:lnTo>
                  <a:lnTo>
                    <a:pt x="28" y="67"/>
                  </a:lnTo>
                  <a:lnTo>
                    <a:pt x="29" y="66"/>
                  </a:lnTo>
                  <a:lnTo>
                    <a:pt x="30" y="63"/>
                  </a:lnTo>
                  <a:lnTo>
                    <a:pt x="30" y="61"/>
                  </a:lnTo>
                  <a:lnTo>
                    <a:pt x="30" y="61"/>
                  </a:lnTo>
                  <a:lnTo>
                    <a:pt x="30" y="60"/>
                  </a:lnTo>
                  <a:lnTo>
                    <a:pt x="29" y="57"/>
                  </a:lnTo>
                  <a:lnTo>
                    <a:pt x="28" y="56"/>
                  </a:lnTo>
                  <a:lnTo>
                    <a:pt x="27" y="54"/>
                  </a:lnTo>
                  <a:lnTo>
                    <a:pt x="27" y="54"/>
                  </a:lnTo>
                  <a:lnTo>
                    <a:pt x="26" y="54"/>
                  </a:lnTo>
                  <a:lnTo>
                    <a:pt x="23" y="53"/>
                  </a:lnTo>
                  <a:lnTo>
                    <a:pt x="21" y="52"/>
                  </a:lnTo>
                  <a:lnTo>
                    <a:pt x="18" y="50"/>
                  </a:lnTo>
                  <a:lnTo>
                    <a:pt x="18" y="50"/>
                  </a:lnTo>
                  <a:lnTo>
                    <a:pt x="14"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3" y="2"/>
                  </a:lnTo>
                  <a:lnTo>
                    <a:pt x="15" y="0"/>
                  </a:lnTo>
                  <a:lnTo>
                    <a:pt x="16" y="0"/>
                  </a:lnTo>
                  <a:lnTo>
                    <a:pt x="16" y="0"/>
                  </a:lnTo>
                  <a:lnTo>
                    <a:pt x="18" y="0"/>
                  </a:lnTo>
                  <a:lnTo>
                    <a:pt x="21" y="2"/>
                  </a:lnTo>
                  <a:lnTo>
                    <a:pt x="23" y="2"/>
                  </a:lnTo>
                  <a:lnTo>
                    <a:pt x="26" y="3"/>
                  </a:lnTo>
                  <a:lnTo>
                    <a:pt x="26" y="3"/>
                  </a:lnTo>
                  <a:lnTo>
                    <a:pt x="28" y="4"/>
                  </a:lnTo>
                  <a:lnTo>
                    <a:pt x="30" y="7"/>
                  </a:lnTo>
                  <a:lnTo>
                    <a:pt x="31" y="9"/>
                  </a:lnTo>
                  <a:lnTo>
                    <a:pt x="32" y="11"/>
                  </a:lnTo>
                  <a:lnTo>
                    <a:pt x="32" y="11"/>
                  </a:lnTo>
                  <a:lnTo>
                    <a:pt x="33" y="14"/>
                  </a:lnTo>
                  <a:lnTo>
                    <a:pt x="34" y="17"/>
                  </a:lnTo>
                  <a:lnTo>
                    <a:pt x="35" y="21"/>
                  </a:lnTo>
                  <a:lnTo>
                    <a:pt x="35" y="24"/>
                  </a:lnTo>
                  <a:lnTo>
                    <a:pt x="28" y="25"/>
                  </a:lnTo>
                  <a:lnTo>
                    <a:pt x="28" y="25"/>
                  </a:lnTo>
                  <a:lnTo>
                    <a:pt x="28" y="24"/>
                  </a:lnTo>
                  <a:lnTo>
                    <a:pt x="27" y="21"/>
                  </a:lnTo>
                  <a:lnTo>
                    <a:pt x="26" y="20"/>
                  </a:lnTo>
                  <a:lnTo>
                    <a:pt x="25" y="18"/>
                  </a:lnTo>
                  <a:lnTo>
                    <a:pt x="25" y="18"/>
                  </a:lnTo>
                  <a:lnTo>
                    <a:pt x="22" y="17"/>
                  </a:lnTo>
                  <a:lnTo>
                    <a:pt x="21" y="15"/>
                  </a:lnTo>
                  <a:lnTo>
                    <a:pt x="19" y="14"/>
                  </a:lnTo>
                  <a:lnTo>
                    <a:pt x="17" y="14"/>
                  </a:lnTo>
                  <a:lnTo>
                    <a:pt x="17" y="14"/>
                  </a:lnTo>
                  <a:lnTo>
                    <a:pt x="15" y="14"/>
                  </a:lnTo>
                  <a:lnTo>
                    <a:pt x="13"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4" y="32"/>
                  </a:lnTo>
                  <a:lnTo>
                    <a:pt x="16" y="32"/>
                  </a:lnTo>
                  <a:lnTo>
                    <a:pt x="18" y="34"/>
                  </a:lnTo>
                  <a:lnTo>
                    <a:pt x="18" y="34"/>
                  </a:lnTo>
                  <a:lnTo>
                    <a:pt x="21" y="35"/>
                  </a:lnTo>
                  <a:lnTo>
                    <a:pt x="25" y="38"/>
                  </a:lnTo>
                  <a:lnTo>
                    <a:pt x="28" y="39"/>
                  </a:lnTo>
                  <a:lnTo>
                    <a:pt x="29" y="39"/>
                  </a:lnTo>
                  <a:lnTo>
                    <a:pt x="29" y="39"/>
                  </a:lnTo>
                  <a:lnTo>
                    <a:pt x="31" y="41"/>
                  </a:lnTo>
                  <a:lnTo>
                    <a:pt x="33" y="42"/>
                  </a:lnTo>
                  <a:lnTo>
                    <a:pt x="34" y="45"/>
                  </a:lnTo>
                  <a:lnTo>
                    <a:pt x="35" y="46"/>
                  </a:lnTo>
                  <a:lnTo>
                    <a:pt x="35" y="46"/>
                  </a:lnTo>
                  <a:lnTo>
                    <a:pt x="36" y="49"/>
                  </a:lnTo>
                  <a:lnTo>
                    <a:pt x="36" y="52"/>
                  </a:lnTo>
                  <a:lnTo>
                    <a:pt x="37" y="56"/>
                  </a:lnTo>
                  <a:lnTo>
                    <a:pt x="37" y="60"/>
                  </a:lnTo>
                  <a:lnTo>
                    <a:pt x="37" y="60"/>
                  </a:lnTo>
                  <a:lnTo>
                    <a:pt x="37" y="63"/>
                  </a:lnTo>
                  <a:lnTo>
                    <a:pt x="36" y="67"/>
                  </a:lnTo>
                  <a:lnTo>
                    <a:pt x="36" y="70"/>
                  </a:lnTo>
                  <a:lnTo>
                    <a:pt x="35" y="72"/>
                  </a:lnTo>
                  <a:lnTo>
                    <a:pt x="35" y="72"/>
                  </a:lnTo>
                  <a:lnTo>
                    <a:pt x="34" y="75"/>
                  </a:lnTo>
                  <a:lnTo>
                    <a:pt x="33" y="78"/>
                  </a:lnTo>
                  <a:lnTo>
                    <a:pt x="31" y="81"/>
                  </a:lnTo>
                  <a:lnTo>
                    <a:pt x="29" y="82"/>
                  </a:lnTo>
                  <a:lnTo>
                    <a:pt x="29" y="82"/>
                  </a:lnTo>
                  <a:lnTo>
                    <a:pt x="27" y="84"/>
                  </a:lnTo>
                  <a:lnTo>
                    <a:pt x="23" y="84"/>
                  </a:lnTo>
                  <a:lnTo>
                    <a:pt x="21" y="85"/>
                  </a:lnTo>
                  <a:lnTo>
                    <a:pt x="18" y="85"/>
                  </a:lnTo>
                  <a:lnTo>
                    <a:pt x="18" y="85"/>
                  </a:lnTo>
                  <a:lnTo>
                    <a:pt x="14"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61"/>
            <p:cNvSpPr>
              <a:spLocks/>
            </p:cNvSpPr>
            <p:nvPr/>
          </p:nvSpPr>
          <p:spPr bwMode="auto">
            <a:xfrm>
              <a:off x="5171" y="342"/>
              <a:ext cx="20" cy="42"/>
            </a:xfrm>
            <a:custGeom>
              <a:avLst/>
              <a:gdLst>
                <a:gd name="T0" fmla="*/ 0 w 39"/>
                <a:gd name="T1" fmla="*/ 43 h 85"/>
                <a:gd name="T2" fmla="*/ 0 w 39"/>
                <a:gd name="T3" fmla="*/ 43 h 85"/>
                <a:gd name="T4" fmla="*/ 0 w 39"/>
                <a:gd name="T5" fmla="*/ 34 h 85"/>
                <a:gd name="T6" fmla="*/ 2 w 39"/>
                <a:gd name="T7" fmla="*/ 24 h 85"/>
                <a:gd name="T8" fmla="*/ 3 w 39"/>
                <a:gd name="T9" fmla="*/ 15 h 85"/>
                <a:gd name="T10" fmla="*/ 6 w 39"/>
                <a:gd name="T11" fmla="*/ 10 h 85"/>
                <a:gd name="T12" fmla="*/ 6 w 39"/>
                <a:gd name="T13" fmla="*/ 10 h 85"/>
                <a:gd name="T14" fmla="*/ 9 w 39"/>
                <a:gd name="T15" fmla="*/ 6 h 85"/>
                <a:gd name="T16" fmla="*/ 12 w 39"/>
                <a:gd name="T17" fmla="*/ 3 h 85"/>
                <a:gd name="T18" fmla="*/ 16 w 39"/>
                <a:gd name="T19" fmla="*/ 2 h 85"/>
                <a:gd name="T20" fmla="*/ 19 w 39"/>
                <a:gd name="T21" fmla="*/ 0 h 85"/>
                <a:gd name="T22" fmla="*/ 19 w 39"/>
                <a:gd name="T23" fmla="*/ 0 h 85"/>
                <a:gd name="T24" fmla="*/ 23 w 39"/>
                <a:gd name="T25" fmla="*/ 2 h 85"/>
                <a:gd name="T26" fmla="*/ 27 w 39"/>
                <a:gd name="T27" fmla="*/ 3 h 85"/>
                <a:gd name="T28" fmla="*/ 30 w 39"/>
                <a:gd name="T29" fmla="*/ 7 h 85"/>
                <a:gd name="T30" fmla="*/ 33 w 39"/>
                <a:gd name="T31" fmla="*/ 11 h 85"/>
                <a:gd name="T32" fmla="*/ 33 w 39"/>
                <a:gd name="T33" fmla="*/ 11 h 85"/>
                <a:gd name="T34" fmla="*/ 36 w 39"/>
                <a:gd name="T35" fmla="*/ 17 h 85"/>
                <a:gd name="T36" fmla="*/ 38 w 39"/>
                <a:gd name="T37" fmla="*/ 24 h 85"/>
                <a:gd name="T38" fmla="*/ 39 w 39"/>
                <a:gd name="T39" fmla="*/ 32 h 85"/>
                <a:gd name="T40" fmla="*/ 39 w 39"/>
                <a:gd name="T41" fmla="*/ 42 h 85"/>
                <a:gd name="T42" fmla="*/ 39 w 39"/>
                <a:gd name="T43" fmla="*/ 42 h 85"/>
                <a:gd name="T44" fmla="*/ 39 w 39"/>
                <a:gd name="T45" fmla="*/ 49 h 85"/>
                <a:gd name="T46" fmla="*/ 38 w 39"/>
                <a:gd name="T47" fmla="*/ 56 h 85"/>
                <a:gd name="T48" fmla="*/ 38 w 39"/>
                <a:gd name="T49" fmla="*/ 61 h 85"/>
                <a:gd name="T50" fmla="*/ 37 w 39"/>
                <a:gd name="T51" fmla="*/ 66 h 85"/>
                <a:gd name="T52" fmla="*/ 37 w 39"/>
                <a:gd name="T53" fmla="*/ 66 h 85"/>
                <a:gd name="T54" fmla="*/ 35 w 39"/>
                <a:gd name="T55" fmla="*/ 70 h 85"/>
                <a:gd name="T56" fmla="*/ 34 w 39"/>
                <a:gd name="T57" fmla="*/ 74 h 85"/>
                <a:gd name="T58" fmla="*/ 32 w 39"/>
                <a:gd name="T59" fmla="*/ 77 h 85"/>
                <a:gd name="T60" fmla="*/ 30 w 39"/>
                <a:gd name="T61" fmla="*/ 79 h 85"/>
                <a:gd name="T62" fmla="*/ 30 w 39"/>
                <a:gd name="T63" fmla="*/ 79 h 85"/>
                <a:gd name="T64" fmla="*/ 27 w 39"/>
                <a:gd name="T65" fmla="*/ 81 h 85"/>
                <a:gd name="T66" fmla="*/ 24 w 39"/>
                <a:gd name="T67" fmla="*/ 84 h 85"/>
                <a:gd name="T68" fmla="*/ 21 w 39"/>
                <a:gd name="T69" fmla="*/ 85 h 85"/>
                <a:gd name="T70" fmla="*/ 19 w 39"/>
                <a:gd name="T71" fmla="*/ 85 h 85"/>
                <a:gd name="T72" fmla="*/ 19 w 39"/>
                <a:gd name="T73" fmla="*/ 85 h 85"/>
                <a:gd name="T74" fmla="*/ 15 w 39"/>
                <a:gd name="T75" fmla="*/ 84 h 85"/>
                <a:gd name="T76" fmla="*/ 11 w 39"/>
                <a:gd name="T77" fmla="*/ 82 h 85"/>
                <a:gd name="T78" fmla="*/ 8 w 39"/>
                <a:gd name="T79" fmla="*/ 79 h 85"/>
                <a:gd name="T80" fmla="*/ 5 w 39"/>
                <a:gd name="T81" fmla="*/ 75 h 85"/>
                <a:gd name="T82" fmla="*/ 5 w 39"/>
                <a:gd name="T83" fmla="*/ 75 h 85"/>
                <a:gd name="T84" fmla="*/ 3 w 39"/>
                <a:gd name="T85" fmla="*/ 70 h 85"/>
                <a:gd name="T86" fmla="*/ 1 w 39"/>
                <a:gd name="T87" fmla="*/ 61 h 85"/>
                <a:gd name="T88" fmla="*/ 0 w 39"/>
                <a:gd name="T89" fmla="*/ 53 h 85"/>
                <a:gd name="T90" fmla="*/ 0 w 39"/>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0" y="7"/>
                  </a:lnTo>
                  <a:lnTo>
                    <a:pt x="33" y="11"/>
                  </a:lnTo>
                  <a:lnTo>
                    <a:pt x="33" y="11"/>
                  </a:lnTo>
                  <a:lnTo>
                    <a:pt x="36" y="17"/>
                  </a:lnTo>
                  <a:lnTo>
                    <a:pt x="38" y="24"/>
                  </a:lnTo>
                  <a:lnTo>
                    <a:pt x="39" y="32"/>
                  </a:lnTo>
                  <a:lnTo>
                    <a:pt x="39" y="42"/>
                  </a:lnTo>
                  <a:lnTo>
                    <a:pt x="39" y="42"/>
                  </a:lnTo>
                  <a:lnTo>
                    <a:pt x="39" y="49"/>
                  </a:lnTo>
                  <a:lnTo>
                    <a:pt x="38" y="56"/>
                  </a:lnTo>
                  <a:lnTo>
                    <a:pt x="38" y="61"/>
                  </a:lnTo>
                  <a:lnTo>
                    <a:pt x="37" y="66"/>
                  </a:lnTo>
                  <a:lnTo>
                    <a:pt x="37" y="66"/>
                  </a:lnTo>
                  <a:lnTo>
                    <a:pt x="35" y="70"/>
                  </a:lnTo>
                  <a:lnTo>
                    <a:pt x="34" y="74"/>
                  </a:lnTo>
                  <a:lnTo>
                    <a:pt x="32" y="77"/>
                  </a:lnTo>
                  <a:lnTo>
                    <a:pt x="30" y="79"/>
                  </a:lnTo>
                  <a:lnTo>
                    <a:pt x="30"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62"/>
            <p:cNvSpPr>
              <a:spLocks/>
            </p:cNvSpPr>
            <p:nvPr/>
          </p:nvSpPr>
          <p:spPr bwMode="auto">
            <a:xfrm>
              <a:off x="5174" y="349"/>
              <a:ext cx="13" cy="28"/>
            </a:xfrm>
            <a:custGeom>
              <a:avLst/>
              <a:gdLst>
                <a:gd name="T0" fmla="*/ 0 w 25"/>
                <a:gd name="T1" fmla="*/ 28 h 57"/>
                <a:gd name="T2" fmla="*/ 0 w 25"/>
                <a:gd name="T3" fmla="*/ 28 h 57"/>
                <a:gd name="T4" fmla="*/ 0 w 25"/>
                <a:gd name="T5" fmla="*/ 35 h 57"/>
                <a:gd name="T6" fmla="*/ 1 w 25"/>
                <a:gd name="T7" fmla="*/ 40 h 57"/>
                <a:gd name="T8" fmla="*/ 2 w 25"/>
                <a:gd name="T9" fmla="*/ 46 h 57"/>
                <a:gd name="T10" fmla="*/ 3 w 25"/>
                <a:gd name="T11" fmla="*/ 50 h 57"/>
                <a:gd name="T12" fmla="*/ 3 w 25"/>
                <a:gd name="T13" fmla="*/ 50 h 57"/>
                <a:gd name="T14" fmla="*/ 5 w 25"/>
                <a:gd name="T15" fmla="*/ 53 h 57"/>
                <a:gd name="T16" fmla="*/ 7 w 25"/>
                <a:gd name="T17" fmla="*/ 56 h 57"/>
                <a:gd name="T18" fmla="*/ 10 w 25"/>
                <a:gd name="T19" fmla="*/ 57 h 57"/>
                <a:gd name="T20" fmla="*/ 12 w 25"/>
                <a:gd name="T21" fmla="*/ 57 h 57"/>
                <a:gd name="T22" fmla="*/ 12 w 25"/>
                <a:gd name="T23" fmla="*/ 57 h 57"/>
                <a:gd name="T24" fmla="*/ 14 w 25"/>
                <a:gd name="T25" fmla="*/ 57 h 57"/>
                <a:gd name="T26" fmla="*/ 17 w 25"/>
                <a:gd name="T27" fmla="*/ 56 h 57"/>
                <a:gd name="T28" fmla="*/ 19 w 25"/>
                <a:gd name="T29" fmla="*/ 53 h 57"/>
                <a:gd name="T30" fmla="*/ 21 w 25"/>
                <a:gd name="T31" fmla="*/ 50 h 57"/>
                <a:gd name="T32" fmla="*/ 21 w 25"/>
                <a:gd name="T33" fmla="*/ 50 h 57"/>
                <a:gd name="T34" fmla="*/ 22 w 25"/>
                <a:gd name="T35" fmla="*/ 46 h 57"/>
                <a:gd name="T36" fmla="*/ 24 w 25"/>
                <a:gd name="T37" fmla="*/ 42 h 57"/>
                <a:gd name="T38" fmla="*/ 25 w 25"/>
                <a:gd name="T39" fmla="*/ 35 h 57"/>
                <a:gd name="T40" fmla="*/ 25 w 25"/>
                <a:gd name="T41" fmla="*/ 29 h 57"/>
                <a:gd name="T42" fmla="*/ 25 w 25"/>
                <a:gd name="T43" fmla="*/ 29 h 57"/>
                <a:gd name="T44" fmla="*/ 25 w 25"/>
                <a:gd name="T45" fmla="*/ 24 h 57"/>
                <a:gd name="T46" fmla="*/ 24 w 25"/>
                <a:gd name="T47" fmla="*/ 17 h 57"/>
                <a:gd name="T48" fmla="*/ 22 w 25"/>
                <a:gd name="T49" fmla="*/ 13 h 57"/>
                <a:gd name="T50" fmla="*/ 21 w 25"/>
                <a:gd name="T51" fmla="*/ 8 h 57"/>
                <a:gd name="T52" fmla="*/ 21 w 25"/>
                <a:gd name="T53" fmla="*/ 8 h 57"/>
                <a:gd name="T54" fmla="*/ 19 w 25"/>
                <a:gd name="T55" fmla="*/ 4 h 57"/>
                <a:gd name="T56" fmla="*/ 17 w 25"/>
                <a:gd name="T57" fmla="*/ 1 h 57"/>
                <a:gd name="T58" fmla="*/ 14 w 25"/>
                <a:gd name="T59" fmla="*/ 0 h 57"/>
                <a:gd name="T60" fmla="*/ 12 w 25"/>
                <a:gd name="T61" fmla="*/ 0 h 57"/>
                <a:gd name="T62" fmla="*/ 12 w 25"/>
                <a:gd name="T63" fmla="*/ 0 h 57"/>
                <a:gd name="T64" fmla="*/ 10 w 25"/>
                <a:gd name="T65" fmla="*/ 0 h 57"/>
                <a:gd name="T66" fmla="*/ 7 w 25"/>
                <a:gd name="T67" fmla="*/ 1 h 57"/>
                <a:gd name="T68" fmla="*/ 5 w 25"/>
                <a:gd name="T69" fmla="*/ 4 h 57"/>
                <a:gd name="T70" fmla="*/ 4 w 25"/>
                <a:gd name="T71" fmla="*/ 7 h 57"/>
                <a:gd name="T72" fmla="*/ 4 w 25"/>
                <a:gd name="T73" fmla="*/ 7 h 57"/>
                <a:gd name="T74" fmla="*/ 3 w 25"/>
                <a:gd name="T75" fmla="*/ 11 h 57"/>
                <a:gd name="T76" fmla="*/ 1 w 25"/>
                <a:gd name="T77" fmla="*/ 17 h 57"/>
                <a:gd name="T78" fmla="*/ 0 w 25"/>
                <a:gd name="T79" fmla="*/ 24 h 57"/>
                <a:gd name="T80" fmla="*/ 0 w 25"/>
                <a:gd name="T81" fmla="*/ 29 h 57"/>
                <a:gd name="T82" fmla="*/ 0 w 25"/>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1" y="50"/>
                  </a:lnTo>
                  <a:lnTo>
                    <a:pt x="21" y="50"/>
                  </a:lnTo>
                  <a:lnTo>
                    <a:pt x="22" y="46"/>
                  </a:lnTo>
                  <a:lnTo>
                    <a:pt x="24" y="42"/>
                  </a:lnTo>
                  <a:lnTo>
                    <a:pt x="25" y="35"/>
                  </a:lnTo>
                  <a:lnTo>
                    <a:pt x="25" y="29"/>
                  </a:lnTo>
                  <a:lnTo>
                    <a:pt x="25" y="29"/>
                  </a:lnTo>
                  <a:lnTo>
                    <a:pt x="25" y="24"/>
                  </a:lnTo>
                  <a:lnTo>
                    <a:pt x="24" y="17"/>
                  </a:lnTo>
                  <a:lnTo>
                    <a:pt x="22" y="13"/>
                  </a:lnTo>
                  <a:lnTo>
                    <a:pt x="21" y="8"/>
                  </a:lnTo>
                  <a:lnTo>
                    <a:pt x="21"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63"/>
            <p:cNvSpPr>
              <a:spLocks/>
            </p:cNvSpPr>
            <p:nvPr/>
          </p:nvSpPr>
          <p:spPr bwMode="auto">
            <a:xfrm>
              <a:off x="5196" y="342"/>
              <a:ext cx="18" cy="42"/>
            </a:xfrm>
            <a:custGeom>
              <a:avLst/>
              <a:gdLst>
                <a:gd name="T0" fmla="*/ 28 w 35"/>
                <a:gd name="T1" fmla="*/ 68 h 83"/>
                <a:gd name="T2" fmla="*/ 25 w 35"/>
                <a:gd name="T3" fmla="*/ 75 h 83"/>
                <a:gd name="T4" fmla="*/ 18 w 35"/>
                <a:gd name="T5" fmla="*/ 82 h 83"/>
                <a:gd name="T6" fmla="*/ 14 w 35"/>
                <a:gd name="T7" fmla="*/ 83 h 83"/>
                <a:gd name="T8" fmla="*/ 11 w 35"/>
                <a:gd name="T9" fmla="*/ 82 h 83"/>
                <a:gd name="T10" fmla="*/ 7 w 35"/>
                <a:gd name="T11" fmla="*/ 82 h 83"/>
                <a:gd name="T12" fmla="*/ 6 w 35"/>
                <a:gd name="T13" fmla="*/ 80 h 83"/>
                <a:gd name="T14" fmla="*/ 3 w 35"/>
                <a:gd name="T15" fmla="*/ 76 h 83"/>
                <a:gd name="T16" fmla="*/ 2 w 35"/>
                <a:gd name="T17" fmla="*/ 75 h 83"/>
                <a:gd name="T18" fmla="*/ 1 w 35"/>
                <a:gd name="T19" fmla="*/ 69 h 83"/>
                <a:gd name="T20" fmla="*/ 0 w 35"/>
                <a:gd name="T21" fmla="*/ 64 h 83"/>
                <a:gd name="T22" fmla="*/ 0 w 35"/>
                <a:gd name="T23" fmla="*/ 61 h 83"/>
                <a:gd name="T24" fmla="*/ 0 w 35"/>
                <a:gd name="T25" fmla="*/ 55 h 83"/>
                <a:gd name="T26" fmla="*/ 0 w 35"/>
                <a:gd name="T27" fmla="*/ 0 h 83"/>
                <a:gd name="T28" fmla="*/ 7 w 35"/>
                <a:gd name="T29" fmla="*/ 44 h 83"/>
                <a:gd name="T30" fmla="*/ 7 w 35"/>
                <a:gd name="T31" fmla="*/ 50 h 83"/>
                <a:gd name="T32" fmla="*/ 7 w 35"/>
                <a:gd name="T33" fmla="*/ 57 h 83"/>
                <a:gd name="T34" fmla="*/ 7 w 35"/>
                <a:gd name="T35" fmla="*/ 58 h 83"/>
                <a:gd name="T36" fmla="*/ 8 w 35"/>
                <a:gd name="T37" fmla="*/ 62 h 83"/>
                <a:gd name="T38" fmla="*/ 10 w 35"/>
                <a:gd name="T39" fmla="*/ 66 h 83"/>
                <a:gd name="T40" fmla="*/ 11 w 35"/>
                <a:gd name="T41" fmla="*/ 68 h 83"/>
                <a:gd name="T42" fmla="*/ 14 w 35"/>
                <a:gd name="T43" fmla="*/ 69 h 83"/>
                <a:gd name="T44" fmla="*/ 15 w 35"/>
                <a:gd name="T45" fmla="*/ 69 h 83"/>
                <a:gd name="T46" fmla="*/ 19 w 35"/>
                <a:gd name="T47" fmla="*/ 68 h 83"/>
                <a:gd name="T48" fmla="*/ 22 w 35"/>
                <a:gd name="T49" fmla="*/ 66 h 83"/>
                <a:gd name="T50" fmla="*/ 23 w 35"/>
                <a:gd name="T51" fmla="*/ 65 h 83"/>
                <a:gd name="T52" fmla="*/ 25 w 35"/>
                <a:gd name="T53" fmla="*/ 61 h 83"/>
                <a:gd name="T54" fmla="*/ 26 w 35"/>
                <a:gd name="T55" fmla="*/ 58 h 83"/>
                <a:gd name="T56" fmla="*/ 27 w 35"/>
                <a:gd name="T57" fmla="*/ 51 h 83"/>
                <a:gd name="T58" fmla="*/ 28 w 35"/>
                <a:gd name="T59" fmla="*/ 43 h 83"/>
                <a:gd name="T60" fmla="*/ 35 w 35"/>
                <a:gd name="T61" fmla="*/ 0 h 83"/>
                <a:gd name="T62" fmla="*/ 28 w 35"/>
                <a:gd name="T6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83">
                  <a:moveTo>
                    <a:pt x="28" y="82"/>
                  </a:moveTo>
                  <a:lnTo>
                    <a:pt x="28" y="68"/>
                  </a:lnTo>
                  <a:lnTo>
                    <a:pt x="28" y="68"/>
                  </a:lnTo>
                  <a:lnTo>
                    <a:pt x="25" y="75"/>
                  </a:lnTo>
                  <a:lnTo>
                    <a:pt x="21" y="79"/>
                  </a:lnTo>
                  <a:lnTo>
                    <a:pt x="18" y="82"/>
                  </a:lnTo>
                  <a:lnTo>
                    <a:pt x="14" y="83"/>
                  </a:lnTo>
                  <a:lnTo>
                    <a:pt x="14" y="83"/>
                  </a:lnTo>
                  <a:lnTo>
                    <a:pt x="12" y="83"/>
                  </a:lnTo>
                  <a:lnTo>
                    <a:pt x="11" y="82"/>
                  </a:lnTo>
                  <a:lnTo>
                    <a:pt x="9" y="82"/>
                  </a:lnTo>
                  <a:lnTo>
                    <a:pt x="7" y="82"/>
                  </a:lnTo>
                  <a:lnTo>
                    <a:pt x="7" y="82"/>
                  </a:lnTo>
                  <a:lnTo>
                    <a:pt x="6" y="80"/>
                  </a:lnTo>
                  <a:lnTo>
                    <a:pt x="4" y="79"/>
                  </a:lnTo>
                  <a:lnTo>
                    <a:pt x="3" y="76"/>
                  </a:lnTo>
                  <a:lnTo>
                    <a:pt x="2" y="75"/>
                  </a:lnTo>
                  <a:lnTo>
                    <a:pt x="2" y="75"/>
                  </a:lnTo>
                  <a:lnTo>
                    <a:pt x="1" y="72"/>
                  </a:lnTo>
                  <a:lnTo>
                    <a:pt x="1" y="69"/>
                  </a:lnTo>
                  <a:lnTo>
                    <a:pt x="0" y="66"/>
                  </a:lnTo>
                  <a:lnTo>
                    <a:pt x="0" y="64"/>
                  </a:lnTo>
                  <a:lnTo>
                    <a:pt x="0" y="64"/>
                  </a:lnTo>
                  <a:lnTo>
                    <a:pt x="0" y="61"/>
                  </a:lnTo>
                  <a:lnTo>
                    <a:pt x="0" y="58"/>
                  </a:lnTo>
                  <a:lnTo>
                    <a:pt x="0" y="55"/>
                  </a:lnTo>
                  <a:lnTo>
                    <a:pt x="0" y="51"/>
                  </a:lnTo>
                  <a:lnTo>
                    <a:pt x="0" y="0"/>
                  </a:lnTo>
                  <a:lnTo>
                    <a:pt x="7" y="0"/>
                  </a:lnTo>
                  <a:lnTo>
                    <a:pt x="7" y="44"/>
                  </a:lnTo>
                  <a:lnTo>
                    <a:pt x="7" y="44"/>
                  </a:lnTo>
                  <a:lnTo>
                    <a:pt x="7" y="50"/>
                  </a:lnTo>
                  <a:lnTo>
                    <a:pt x="7" y="52"/>
                  </a:lnTo>
                  <a:lnTo>
                    <a:pt x="7" y="57"/>
                  </a:lnTo>
                  <a:lnTo>
                    <a:pt x="7" y="58"/>
                  </a:lnTo>
                  <a:lnTo>
                    <a:pt x="7" y="58"/>
                  </a:lnTo>
                  <a:lnTo>
                    <a:pt x="7" y="61"/>
                  </a:lnTo>
                  <a:lnTo>
                    <a:pt x="8" y="62"/>
                  </a:lnTo>
                  <a:lnTo>
                    <a:pt x="9" y="65"/>
                  </a:lnTo>
                  <a:lnTo>
                    <a:pt x="10" y="66"/>
                  </a:lnTo>
                  <a:lnTo>
                    <a:pt x="10" y="66"/>
                  </a:lnTo>
                  <a:lnTo>
                    <a:pt x="11" y="68"/>
                  </a:lnTo>
                  <a:lnTo>
                    <a:pt x="13" y="68"/>
                  </a:lnTo>
                  <a:lnTo>
                    <a:pt x="14" y="69"/>
                  </a:lnTo>
                  <a:lnTo>
                    <a:pt x="15" y="69"/>
                  </a:lnTo>
                  <a:lnTo>
                    <a:pt x="15" y="69"/>
                  </a:lnTo>
                  <a:lnTo>
                    <a:pt x="17" y="69"/>
                  </a:lnTo>
                  <a:lnTo>
                    <a:pt x="19" y="68"/>
                  </a:lnTo>
                  <a:lnTo>
                    <a:pt x="20" y="68"/>
                  </a:lnTo>
                  <a:lnTo>
                    <a:pt x="22" y="66"/>
                  </a:lnTo>
                  <a:lnTo>
                    <a:pt x="22" y="66"/>
                  </a:lnTo>
                  <a:lnTo>
                    <a:pt x="23" y="65"/>
                  </a:lnTo>
                  <a:lnTo>
                    <a:pt x="24" y="62"/>
                  </a:lnTo>
                  <a:lnTo>
                    <a:pt x="25" y="61"/>
                  </a:lnTo>
                  <a:lnTo>
                    <a:pt x="26" y="58"/>
                  </a:lnTo>
                  <a:lnTo>
                    <a:pt x="26" y="58"/>
                  </a:lnTo>
                  <a:lnTo>
                    <a:pt x="27" y="55"/>
                  </a:lnTo>
                  <a:lnTo>
                    <a:pt x="27" y="51"/>
                  </a:lnTo>
                  <a:lnTo>
                    <a:pt x="28" y="47"/>
                  </a:lnTo>
                  <a:lnTo>
                    <a:pt x="28" y="43"/>
                  </a:lnTo>
                  <a:lnTo>
                    <a:pt x="28" y="0"/>
                  </a:lnTo>
                  <a:lnTo>
                    <a:pt x="35" y="0"/>
                  </a:lnTo>
                  <a:lnTo>
                    <a:pt x="35" y="82"/>
                  </a:lnTo>
                  <a:lnTo>
                    <a:pt x="28"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64"/>
            <p:cNvSpPr>
              <a:spLocks/>
            </p:cNvSpPr>
            <p:nvPr/>
          </p:nvSpPr>
          <p:spPr bwMode="auto">
            <a:xfrm>
              <a:off x="5220" y="342"/>
              <a:ext cx="11" cy="41"/>
            </a:xfrm>
            <a:custGeom>
              <a:avLst/>
              <a:gdLst>
                <a:gd name="T0" fmla="*/ 0 w 24"/>
                <a:gd name="T1" fmla="*/ 84 h 84"/>
                <a:gd name="T2" fmla="*/ 0 w 24"/>
                <a:gd name="T3" fmla="*/ 2 h 84"/>
                <a:gd name="T4" fmla="*/ 7 w 24"/>
                <a:gd name="T5" fmla="*/ 2 h 84"/>
                <a:gd name="T6" fmla="*/ 7 w 24"/>
                <a:gd name="T7" fmla="*/ 14 h 84"/>
                <a:gd name="T8" fmla="*/ 7 w 24"/>
                <a:gd name="T9" fmla="*/ 14 h 84"/>
                <a:gd name="T10" fmla="*/ 8 w 24"/>
                <a:gd name="T11" fmla="*/ 10 h 84"/>
                <a:gd name="T12" fmla="*/ 9 w 24"/>
                <a:gd name="T13" fmla="*/ 7 h 84"/>
                <a:gd name="T14" fmla="*/ 10 w 24"/>
                <a:gd name="T15" fmla="*/ 4 h 84"/>
                <a:gd name="T16" fmla="*/ 10 w 24"/>
                <a:gd name="T17" fmla="*/ 3 h 84"/>
                <a:gd name="T18" fmla="*/ 10 w 24"/>
                <a:gd name="T19" fmla="*/ 3 h 84"/>
                <a:gd name="T20" fmla="*/ 11 w 24"/>
                <a:gd name="T21" fmla="*/ 2 h 84"/>
                <a:gd name="T22" fmla="*/ 13 w 24"/>
                <a:gd name="T23" fmla="*/ 2 h 84"/>
                <a:gd name="T24" fmla="*/ 14 w 24"/>
                <a:gd name="T25" fmla="*/ 0 h 84"/>
                <a:gd name="T26" fmla="*/ 15 w 24"/>
                <a:gd name="T27" fmla="*/ 0 h 84"/>
                <a:gd name="T28" fmla="*/ 15 w 24"/>
                <a:gd name="T29" fmla="*/ 0 h 84"/>
                <a:gd name="T30" fmla="*/ 18 w 24"/>
                <a:gd name="T31" fmla="*/ 0 h 84"/>
                <a:gd name="T32" fmla="*/ 20 w 24"/>
                <a:gd name="T33" fmla="*/ 2 h 84"/>
                <a:gd name="T34" fmla="*/ 22 w 24"/>
                <a:gd name="T35" fmla="*/ 3 h 84"/>
                <a:gd name="T36" fmla="*/ 24 w 24"/>
                <a:gd name="T37" fmla="*/ 4 h 84"/>
                <a:gd name="T38" fmla="*/ 21 w 24"/>
                <a:gd name="T39" fmla="*/ 17 h 84"/>
                <a:gd name="T40" fmla="*/ 21 w 24"/>
                <a:gd name="T41" fmla="*/ 17 h 84"/>
                <a:gd name="T42" fmla="*/ 20 w 24"/>
                <a:gd name="T43" fmla="*/ 15 h 84"/>
                <a:gd name="T44" fmla="*/ 19 w 24"/>
                <a:gd name="T45" fmla="*/ 15 h 84"/>
                <a:gd name="T46" fmla="*/ 16 w 24"/>
                <a:gd name="T47" fmla="*/ 14 h 84"/>
                <a:gd name="T48" fmla="*/ 15 w 24"/>
                <a:gd name="T49" fmla="*/ 14 h 84"/>
                <a:gd name="T50" fmla="*/ 15 w 24"/>
                <a:gd name="T51" fmla="*/ 14 h 84"/>
                <a:gd name="T52" fmla="*/ 14 w 24"/>
                <a:gd name="T53" fmla="*/ 14 h 84"/>
                <a:gd name="T54" fmla="*/ 13 w 24"/>
                <a:gd name="T55" fmla="*/ 15 h 84"/>
                <a:gd name="T56" fmla="*/ 12 w 24"/>
                <a:gd name="T57" fmla="*/ 15 h 84"/>
                <a:gd name="T58" fmla="*/ 11 w 24"/>
                <a:gd name="T59" fmla="*/ 17 h 84"/>
                <a:gd name="T60" fmla="*/ 11 w 24"/>
                <a:gd name="T61" fmla="*/ 17 h 84"/>
                <a:gd name="T62" fmla="*/ 10 w 24"/>
                <a:gd name="T63" fmla="*/ 18 h 84"/>
                <a:gd name="T64" fmla="*/ 9 w 24"/>
                <a:gd name="T65" fmla="*/ 21 h 84"/>
                <a:gd name="T66" fmla="*/ 8 w 24"/>
                <a:gd name="T67" fmla="*/ 22 h 84"/>
                <a:gd name="T68" fmla="*/ 8 w 24"/>
                <a:gd name="T69" fmla="*/ 25 h 84"/>
                <a:gd name="T70" fmla="*/ 8 w 24"/>
                <a:gd name="T71" fmla="*/ 25 h 84"/>
                <a:gd name="T72" fmla="*/ 8 w 24"/>
                <a:gd name="T73" fmla="*/ 29 h 84"/>
                <a:gd name="T74" fmla="*/ 8 w 24"/>
                <a:gd name="T75" fmla="*/ 34 h 84"/>
                <a:gd name="T76" fmla="*/ 7 w 24"/>
                <a:gd name="T77" fmla="*/ 38 h 84"/>
                <a:gd name="T78" fmla="*/ 7 w 24"/>
                <a:gd name="T79" fmla="*/ 42 h 84"/>
                <a:gd name="T80" fmla="*/ 7 w 24"/>
                <a:gd name="T81" fmla="*/ 84 h 84"/>
                <a:gd name="T82" fmla="*/ 0 w 24"/>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8" y="0"/>
                  </a:lnTo>
                  <a:lnTo>
                    <a:pt x="20" y="2"/>
                  </a:lnTo>
                  <a:lnTo>
                    <a:pt x="22" y="3"/>
                  </a:lnTo>
                  <a:lnTo>
                    <a:pt x="24" y="4"/>
                  </a:lnTo>
                  <a:lnTo>
                    <a:pt x="21" y="17"/>
                  </a:lnTo>
                  <a:lnTo>
                    <a:pt x="21" y="17"/>
                  </a:lnTo>
                  <a:lnTo>
                    <a:pt x="20" y="15"/>
                  </a:lnTo>
                  <a:lnTo>
                    <a:pt x="19"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65"/>
            <p:cNvSpPr>
              <a:spLocks/>
            </p:cNvSpPr>
            <p:nvPr/>
          </p:nvSpPr>
          <p:spPr bwMode="auto">
            <a:xfrm>
              <a:off x="5232" y="342"/>
              <a:ext cx="20" cy="42"/>
            </a:xfrm>
            <a:custGeom>
              <a:avLst/>
              <a:gdLst>
                <a:gd name="T0" fmla="*/ 38 w 38"/>
                <a:gd name="T1" fmla="*/ 54 h 85"/>
                <a:gd name="T2" fmla="*/ 37 w 38"/>
                <a:gd name="T3" fmla="*/ 61 h 85"/>
                <a:gd name="T4" fmla="*/ 34 w 38"/>
                <a:gd name="T5" fmla="*/ 72 h 85"/>
                <a:gd name="T6" fmla="*/ 32 w 38"/>
                <a:gd name="T7" fmla="*/ 77 h 85"/>
                <a:gd name="T8" fmla="*/ 26 w 38"/>
                <a:gd name="T9" fmla="*/ 82 h 85"/>
                <a:gd name="T10" fmla="*/ 19 w 38"/>
                <a:gd name="T11" fmla="*/ 85 h 85"/>
                <a:gd name="T12" fmla="*/ 15 w 38"/>
                <a:gd name="T13" fmla="*/ 84 h 85"/>
                <a:gd name="T14" fmla="*/ 8 w 38"/>
                <a:gd name="T15" fmla="*/ 79 h 85"/>
                <a:gd name="T16" fmla="*/ 5 w 38"/>
                <a:gd name="T17" fmla="*/ 75 h 85"/>
                <a:gd name="T18" fmla="*/ 1 w 38"/>
                <a:gd name="T19" fmla="*/ 61 h 85"/>
                <a:gd name="T20" fmla="*/ 0 w 38"/>
                <a:gd name="T21" fmla="*/ 43 h 85"/>
                <a:gd name="T22" fmla="*/ 0 w 38"/>
                <a:gd name="T23" fmla="*/ 38 h 85"/>
                <a:gd name="T24" fmla="*/ 1 w 38"/>
                <a:gd name="T25" fmla="*/ 25 h 85"/>
                <a:gd name="T26" fmla="*/ 2 w 38"/>
                <a:gd name="T27" fmla="*/ 21 h 85"/>
                <a:gd name="T28" fmla="*/ 5 w 38"/>
                <a:gd name="T29" fmla="*/ 13 h 85"/>
                <a:gd name="T30" fmla="*/ 9 w 38"/>
                <a:gd name="T31" fmla="*/ 6 h 85"/>
                <a:gd name="T32" fmla="*/ 11 w 38"/>
                <a:gd name="T33" fmla="*/ 4 h 85"/>
                <a:gd name="T34" fmla="*/ 17 w 38"/>
                <a:gd name="T35" fmla="*/ 0 h 85"/>
                <a:gd name="T36" fmla="*/ 19 w 38"/>
                <a:gd name="T37" fmla="*/ 0 h 85"/>
                <a:gd name="T38" fmla="*/ 26 w 38"/>
                <a:gd name="T39" fmla="*/ 2 h 85"/>
                <a:gd name="T40" fmla="*/ 31 w 38"/>
                <a:gd name="T41" fmla="*/ 7 h 85"/>
                <a:gd name="T42" fmla="*/ 33 w 38"/>
                <a:gd name="T43" fmla="*/ 11 h 85"/>
                <a:gd name="T44" fmla="*/ 36 w 38"/>
                <a:gd name="T45" fmla="*/ 21 h 85"/>
                <a:gd name="T46" fmla="*/ 30 w 38"/>
                <a:gd name="T47" fmla="*/ 28 h 85"/>
                <a:gd name="T48" fmla="*/ 29 w 38"/>
                <a:gd name="T49" fmla="*/ 25 h 85"/>
                <a:gd name="T50" fmla="*/ 27 w 38"/>
                <a:gd name="T51" fmla="*/ 21 h 85"/>
                <a:gd name="T52" fmla="*/ 26 w 38"/>
                <a:gd name="T53" fmla="*/ 18 h 85"/>
                <a:gd name="T54" fmla="*/ 23 w 38"/>
                <a:gd name="T55" fmla="*/ 15 h 85"/>
                <a:gd name="T56" fmla="*/ 19 w 38"/>
                <a:gd name="T57" fmla="*/ 14 h 85"/>
                <a:gd name="T58" fmla="*/ 17 w 38"/>
                <a:gd name="T59" fmla="*/ 14 h 85"/>
                <a:gd name="T60" fmla="*/ 12 w 38"/>
                <a:gd name="T61" fmla="*/ 18 h 85"/>
                <a:gd name="T62" fmla="*/ 11 w 38"/>
                <a:gd name="T63" fmla="*/ 21 h 85"/>
                <a:gd name="T64" fmla="*/ 8 w 38"/>
                <a:gd name="T65" fmla="*/ 29 h 85"/>
                <a:gd name="T66" fmla="*/ 7 w 38"/>
                <a:gd name="T67" fmla="*/ 43 h 85"/>
                <a:gd name="T68" fmla="*/ 7 w 38"/>
                <a:gd name="T69" fmla="*/ 50 h 85"/>
                <a:gd name="T70" fmla="*/ 9 w 38"/>
                <a:gd name="T71" fmla="*/ 61 h 85"/>
                <a:gd name="T72" fmla="*/ 10 w 38"/>
                <a:gd name="T73" fmla="*/ 64 h 85"/>
                <a:gd name="T74" fmla="*/ 14 w 38"/>
                <a:gd name="T75" fmla="*/ 70 h 85"/>
                <a:gd name="T76" fmla="*/ 19 w 38"/>
                <a:gd name="T77" fmla="*/ 71 h 85"/>
                <a:gd name="T78" fmla="*/ 21 w 38"/>
                <a:gd name="T79" fmla="*/ 71 h 85"/>
                <a:gd name="T80" fmla="*/ 24 w 38"/>
                <a:gd name="T81" fmla="*/ 68 h 85"/>
                <a:gd name="T82" fmla="*/ 26 w 38"/>
                <a:gd name="T83" fmla="*/ 67 h 85"/>
                <a:gd name="T84" fmla="*/ 28 w 38"/>
                <a:gd name="T85" fmla="*/ 61 h 85"/>
                <a:gd name="T86" fmla="*/ 30 w 38"/>
                <a:gd name="T87"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85">
                  <a:moveTo>
                    <a:pt x="30" y="53"/>
                  </a:moveTo>
                  <a:lnTo>
                    <a:pt x="38" y="54"/>
                  </a:lnTo>
                  <a:lnTo>
                    <a:pt x="38" y="54"/>
                  </a:lnTo>
                  <a:lnTo>
                    <a:pt x="37" y="61"/>
                  </a:lnTo>
                  <a:lnTo>
                    <a:pt x="35" y="67"/>
                  </a:lnTo>
                  <a:lnTo>
                    <a:pt x="34" y="72"/>
                  </a:lnTo>
                  <a:lnTo>
                    <a:pt x="32" y="77"/>
                  </a:lnTo>
                  <a:lnTo>
                    <a:pt x="32" y="77"/>
                  </a:lnTo>
                  <a:lnTo>
                    <a:pt x="29" y="81"/>
                  </a:lnTo>
                  <a:lnTo>
                    <a:pt x="26" y="82"/>
                  </a:lnTo>
                  <a:lnTo>
                    <a:pt x="23" y="85"/>
                  </a:lnTo>
                  <a:lnTo>
                    <a:pt x="19" y="85"/>
                  </a:lnTo>
                  <a:lnTo>
                    <a:pt x="19" y="85"/>
                  </a:lnTo>
                  <a:lnTo>
                    <a:pt x="15" y="84"/>
                  </a:lnTo>
                  <a:lnTo>
                    <a:pt x="11" y="82"/>
                  </a:lnTo>
                  <a:lnTo>
                    <a:pt x="8" y="79"/>
                  </a:lnTo>
                  <a:lnTo>
                    <a:pt x="5" y="75"/>
                  </a:lnTo>
                  <a:lnTo>
                    <a:pt x="5" y="75"/>
                  </a:lnTo>
                  <a:lnTo>
                    <a:pt x="3" y="70"/>
                  </a:lnTo>
                  <a:lnTo>
                    <a:pt x="1" y="61"/>
                  </a:lnTo>
                  <a:lnTo>
                    <a:pt x="0" y="53"/>
                  </a:lnTo>
                  <a:lnTo>
                    <a:pt x="0" y="43"/>
                  </a:lnTo>
                  <a:lnTo>
                    <a:pt x="0" y="43"/>
                  </a:lnTo>
                  <a:lnTo>
                    <a:pt x="0" y="38"/>
                  </a:lnTo>
                  <a:lnTo>
                    <a:pt x="1" y="31"/>
                  </a:lnTo>
                  <a:lnTo>
                    <a:pt x="1" y="25"/>
                  </a:lnTo>
                  <a:lnTo>
                    <a:pt x="2" y="21"/>
                  </a:lnTo>
                  <a:lnTo>
                    <a:pt x="2" y="21"/>
                  </a:lnTo>
                  <a:lnTo>
                    <a:pt x="3" y="17"/>
                  </a:lnTo>
                  <a:lnTo>
                    <a:pt x="5" y="13"/>
                  </a:lnTo>
                  <a:lnTo>
                    <a:pt x="7" y="9"/>
                  </a:lnTo>
                  <a:lnTo>
                    <a:pt x="9" y="6"/>
                  </a:lnTo>
                  <a:lnTo>
                    <a:pt x="9" y="6"/>
                  </a:lnTo>
                  <a:lnTo>
                    <a:pt x="11" y="4"/>
                  </a:lnTo>
                  <a:lnTo>
                    <a:pt x="14" y="2"/>
                  </a:lnTo>
                  <a:lnTo>
                    <a:pt x="17" y="0"/>
                  </a:lnTo>
                  <a:lnTo>
                    <a:pt x="19" y="0"/>
                  </a:lnTo>
                  <a:lnTo>
                    <a:pt x="19" y="0"/>
                  </a:lnTo>
                  <a:lnTo>
                    <a:pt x="23" y="0"/>
                  </a:lnTo>
                  <a:lnTo>
                    <a:pt x="26" y="2"/>
                  </a:lnTo>
                  <a:lnTo>
                    <a:pt x="29" y="4"/>
                  </a:lnTo>
                  <a:lnTo>
                    <a:pt x="31" y="7"/>
                  </a:lnTo>
                  <a:lnTo>
                    <a:pt x="31" y="7"/>
                  </a:lnTo>
                  <a:lnTo>
                    <a:pt x="33" y="11"/>
                  </a:lnTo>
                  <a:lnTo>
                    <a:pt x="35" y="15"/>
                  </a:lnTo>
                  <a:lnTo>
                    <a:pt x="36" y="21"/>
                  </a:lnTo>
                  <a:lnTo>
                    <a:pt x="37" y="27"/>
                  </a:lnTo>
                  <a:lnTo>
                    <a:pt x="30" y="28"/>
                  </a:lnTo>
                  <a:lnTo>
                    <a:pt x="30" y="28"/>
                  </a:lnTo>
                  <a:lnTo>
                    <a:pt x="29" y="25"/>
                  </a:lnTo>
                  <a:lnTo>
                    <a:pt x="28" y="22"/>
                  </a:lnTo>
                  <a:lnTo>
                    <a:pt x="27" y="21"/>
                  </a:lnTo>
                  <a:lnTo>
                    <a:pt x="26" y="18"/>
                  </a:lnTo>
                  <a:lnTo>
                    <a:pt x="26" y="18"/>
                  </a:lnTo>
                  <a:lnTo>
                    <a:pt x="24" y="17"/>
                  </a:lnTo>
                  <a:lnTo>
                    <a:pt x="23" y="15"/>
                  </a:lnTo>
                  <a:lnTo>
                    <a:pt x="21" y="14"/>
                  </a:lnTo>
                  <a:lnTo>
                    <a:pt x="19" y="14"/>
                  </a:lnTo>
                  <a:lnTo>
                    <a:pt x="19" y="14"/>
                  </a:lnTo>
                  <a:lnTo>
                    <a:pt x="17" y="14"/>
                  </a:lnTo>
                  <a:lnTo>
                    <a:pt x="14" y="15"/>
                  </a:lnTo>
                  <a:lnTo>
                    <a:pt x="12" y="18"/>
                  </a:lnTo>
                  <a:lnTo>
                    <a:pt x="11" y="21"/>
                  </a:lnTo>
                  <a:lnTo>
                    <a:pt x="11" y="21"/>
                  </a:lnTo>
                  <a:lnTo>
                    <a:pt x="10" y="25"/>
                  </a:lnTo>
                  <a:lnTo>
                    <a:pt x="8" y="29"/>
                  </a:lnTo>
                  <a:lnTo>
                    <a:pt x="7" y="36"/>
                  </a:lnTo>
                  <a:lnTo>
                    <a:pt x="7" y="43"/>
                  </a:lnTo>
                  <a:lnTo>
                    <a:pt x="7" y="43"/>
                  </a:lnTo>
                  <a:lnTo>
                    <a:pt x="7" y="50"/>
                  </a:lnTo>
                  <a:lnTo>
                    <a:pt x="8" y="56"/>
                  </a:lnTo>
                  <a:lnTo>
                    <a:pt x="9" y="61"/>
                  </a:lnTo>
                  <a:lnTo>
                    <a:pt x="10" y="64"/>
                  </a:lnTo>
                  <a:lnTo>
                    <a:pt x="10" y="64"/>
                  </a:lnTo>
                  <a:lnTo>
                    <a:pt x="12" y="67"/>
                  </a:lnTo>
                  <a:lnTo>
                    <a:pt x="14" y="70"/>
                  </a:lnTo>
                  <a:lnTo>
                    <a:pt x="17" y="71"/>
                  </a:lnTo>
                  <a:lnTo>
                    <a:pt x="19" y="71"/>
                  </a:lnTo>
                  <a:lnTo>
                    <a:pt x="19" y="71"/>
                  </a:lnTo>
                  <a:lnTo>
                    <a:pt x="21" y="71"/>
                  </a:lnTo>
                  <a:lnTo>
                    <a:pt x="23" y="70"/>
                  </a:lnTo>
                  <a:lnTo>
                    <a:pt x="24" y="68"/>
                  </a:lnTo>
                  <a:lnTo>
                    <a:pt x="26" y="67"/>
                  </a:lnTo>
                  <a:lnTo>
                    <a:pt x="26" y="67"/>
                  </a:lnTo>
                  <a:lnTo>
                    <a:pt x="27" y="64"/>
                  </a:lnTo>
                  <a:lnTo>
                    <a:pt x="28" y="61"/>
                  </a:lnTo>
                  <a:lnTo>
                    <a:pt x="30" y="57"/>
                  </a:lnTo>
                  <a:lnTo>
                    <a:pt x="30" y="5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66"/>
            <p:cNvSpPr>
              <a:spLocks/>
            </p:cNvSpPr>
            <p:nvPr/>
          </p:nvSpPr>
          <p:spPr bwMode="auto">
            <a:xfrm>
              <a:off x="5253"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9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2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8 w 42"/>
                <a:gd name="T47" fmla="*/ 46 h 85"/>
                <a:gd name="T48" fmla="*/ 8 w 42"/>
                <a:gd name="T49" fmla="*/ 52 h 85"/>
                <a:gd name="T50" fmla="*/ 10 w 42"/>
                <a:gd name="T51" fmla="*/ 61 h 85"/>
                <a:gd name="T52" fmla="*/ 11 w 42"/>
                <a:gd name="T53" fmla="*/ 64 h 85"/>
                <a:gd name="T54" fmla="*/ 15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8" y="46"/>
                  </a:lnTo>
                  <a:lnTo>
                    <a:pt x="8" y="46"/>
                  </a:lnTo>
                  <a:lnTo>
                    <a:pt x="8" y="52"/>
                  </a:lnTo>
                  <a:lnTo>
                    <a:pt x="9" y="57"/>
                  </a:lnTo>
                  <a:lnTo>
                    <a:pt x="10" y="61"/>
                  </a:lnTo>
                  <a:lnTo>
                    <a:pt x="11" y="64"/>
                  </a:lnTo>
                  <a:lnTo>
                    <a:pt x="11" y="64"/>
                  </a:lnTo>
                  <a:lnTo>
                    <a:pt x="13" y="67"/>
                  </a:lnTo>
                  <a:lnTo>
                    <a:pt x="15"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p:cNvSpPr>
            <p:nvPr/>
          </p:nvSpPr>
          <p:spPr bwMode="auto">
            <a:xfrm>
              <a:off x="5257" y="349"/>
              <a:ext cx="13" cy="9"/>
            </a:xfrm>
            <a:custGeom>
              <a:avLst/>
              <a:gdLst>
                <a:gd name="T0" fmla="*/ 0 w 26"/>
                <a:gd name="T1" fmla="*/ 18 h 18"/>
                <a:gd name="T2" fmla="*/ 26 w 26"/>
                <a:gd name="T3" fmla="*/ 18 h 18"/>
                <a:gd name="T4" fmla="*/ 26 w 26"/>
                <a:gd name="T5" fmla="*/ 18 h 18"/>
                <a:gd name="T6" fmla="*/ 26 w 26"/>
                <a:gd name="T7" fmla="*/ 15 h 18"/>
                <a:gd name="T8" fmla="*/ 25 w 26"/>
                <a:gd name="T9" fmla="*/ 13 h 18"/>
                <a:gd name="T10" fmla="*/ 24 w 26"/>
                <a:gd name="T11" fmla="*/ 10 h 18"/>
                <a:gd name="T12" fmla="*/ 23 w 26"/>
                <a:gd name="T13" fmla="*/ 7 h 18"/>
                <a:gd name="T14" fmla="*/ 23 w 26"/>
                <a:gd name="T15" fmla="*/ 7 h 18"/>
                <a:gd name="T16" fmla="*/ 21 w 26"/>
                <a:gd name="T17" fmla="*/ 4 h 18"/>
                <a:gd name="T18" fmla="*/ 18 w 26"/>
                <a:gd name="T19" fmla="*/ 1 h 18"/>
                <a:gd name="T20" fmla="*/ 16 w 26"/>
                <a:gd name="T21" fmla="*/ 0 h 18"/>
                <a:gd name="T22" fmla="*/ 13 w 26"/>
                <a:gd name="T23" fmla="*/ 0 h 18"/>
                <a:gd name="T24" fmla="*/ 13 w 26"/>
                <a:gd name="T25" fmla="*/ 0 h 18"/>
                <a:gd name="T26" fmla="*/ 11 w 26"/>
                <a:gd name="T27" fmla="*/ 0 h 18"/>
                <a:gd name="T28" fmla="*/ 7 w 26"/>
                <a:gd name="T29" fmla="*/ 1 h 18"/>
                <a:gd name="T30" fmla="*/ 5 w 26"/>
                <a:gd name="T31" fmla="*/ 4 h 18"/>
                <a:gd name="T32" fmla="*/ 3 w 26"/>
                <a:gd name="T33" fmla="*/ 6 h 18"/>
                <a:gd name="T34" fmla="*/ 3 w 26"/>
                <a:gd name="T35" fmla="*/ 6 h 18"/>
                <a:gd name="T36" fmla="*/ 2 w 26"/>
                <a:gd name="T37" fmla="*/ 8 h 18"/>
                <a:gd name="T38" fmla="*/ 1 w 26"/>
                <a:gd name="T39" fmla="*/ 11 h 18"/>
                <a:gd name="T40" fmla="*/ 0 w 26"/>
                <a:gd name="T41" fmla="*/ 15 h 18"/>
                <a:gd name="T42" fmla="*/ 0 w 2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18">
                  <a:moveTo>
                    <a:pt x="0" y="18"/>
                  </a:moveTo>
                  <a:lnTo>
                    <a:pt x="26" y="18"/>
                  </a:lnTo>
                  <a:lnTo>
                    <a:pt x="26" y="18"/>
                  </a:lnTo>
                  <a:lnTo>
                    <a:pt x="26" y="15"/>
                  </a:lnTo>
                  <a:lnTo>
                    <a:pt x="25" y="13"/>
                  </a:lnTo>
                  <a:lnTo>
                    <a:pt x="24" y="10"/>
                  </a:lnTo>
                  <a:lnTo>
                    <a:pt x="23" y="7"/>
                  </a:lnTo>
                  <a:lnTo>
                    <a:pt x="23" y="7"/>
                  </a:lnTo>
                  <a:lnTo>
                    <a:pt x="21" y="4"/>
                  </a:lnTo>
                  <a:lnTo>
                    <a:pt x="18" y="1"/>
                  </a:lnTo>
                  <a:lnTo>
                    <a:pt x="16" y="0"/>
                  </a:lnTo>
                  <a:lnTo>
                    <a:pt x="13" y="0"/>
                  </a:lnTo>
                  <a:lnTo>
                    <a:pt x="13" y="0"/>
                  </a:lnTo>
                  <a:lnTo>
                    <a:pt x="11"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68"/>
            <p:cNvSpPr>
              <a:spLocks/>
            </p:cNvSpPr>
            <p:nvPr/>
          </p:nvSpPr>
          <p:spPr bwMode="auto">
            <a:xfrm>
              <a:off x="5277" y="342"/>
              <a:ext cx="18" cy="42"/>
            </a:xfrm>
            <a:custGeom>
              <a:avLst/>
              <a:gdLst>
                <a:gd name="T0" fmla="*/ 8 w 37"/>
                <a:gd name="T1" fmla="*/ 57 h 85"/>
                <a:gd name="T2" fmla="*/ 9 w 37"/>
                <a:gd name="T3" fmla="*/ 66 h 85"/>
                <a:gd name="T4" fmla="*/ 12 w 37"/>
                <a:gd name="T5" fmla="*/ 68 h 85"/>
                <a:gd name="T6" fmla="*/ 18 w 37"/>
                <a:gd name="T7" fmla="*/ 71 h 85"/>
                <a:gd name="T8" fmla="*/ 23 w 37"/>
                <a:gd name="T9" fmla="*/ 70 h 85"/>
                <a:gd name="T10" fmla="*/ 26 w 37"/>
                <a:gd name="T11" fmla="*/ 68 h 85"/>
                <a:gd name="T12" fmla="*/ 29 w 37"/>
                <a:gd name="T13" fmla="*/ 63 h 85"/>
                <a:gd name="T14" fmla="*/ 29 w 37"/>
                <a:gd name="T15" fmla="*/ 60 h 85"/>
                <a:gd name="T16" fmla="*/ 26 w 37"/>
                <a:gd name="T17" fmla="*/ 54 h 85"/>
                <a:gd name="T18" fmla="*/ 23 w 37"/>
                <a:gd name="T19" fmla="*/ 53 h 85"/>
                <a:gd name="T20" fmla="*/ 18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5 w 37"/>
                <a:gd name="T43" fmla="*/ 0 h 85"/>
                <a:gd name="T44" fmla="*/ 18 w 37"/>
                <a:gd name="T45" fmla="*/ 0 h 85"/>
                <a:gd name="T46" fmla="*/ 25 w 37"/>
                <a:gd name="T47" fmla="*/ 3 h 85"/>
                <a:gd name="T48" fmla="*/ 29 w 37"/>
                <a:gd name="T49" fmla="*/ 7 h 85"/>
                <a:gd name="T50" fmla="*/ 31 w 37"/>
                <a:gd name="T51" fmla="*/ 11 h 85"/>
                <a:gd name="T52" fmla="*/ 34 w 37"/>
                <a:gd name="T53" fmla="*/ 21 h 85"/>
                <a:gd name="T54" fmla="*/ 27 w 37"/>
                <a:gd name="T55" fmla="*/ 25 h 85"/>
                <a:gd name="T56" fmla="*/ 25 w 37"/>
                <a:gd name="T57" fmla="*/ 20 h 85"/>
                <a:gd name="T58" fmla="*/ 22 w 37"/>
                <a:gd name="T59" fmla="*/ 17 h 85"/>
                <a:gd name="T60" fmla="*/ 17 w 37"/>
                <a:gd name="T61" fmla="*/ 14 h 85"/>
                <a:gd name="T62" fmla="*/ 13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6 w 37"/>
                <a:gd name="T77" fmla="*/ 32 h 85"/>
                <a:gd name="T78" fmla="*/ 21 w 37"/>
                <a:gd name="T79" fmla="*/ 35 h 85"/>
                <a:gd name="T80" fmla="*/ 28 w 37"/>
                <a:gd name="T81" fmla="*/ 39 h 85"/>
                <a:gd name="T82" fmla="*/ 32 w 37"/>
                <a:gd name="T83" fmla="*/ 42 h 85"/>
                <a:gd name="T84" fmla="*/ 34 w 37"/>
                <a:gd name="T85" fmla="*/ 46 h 85"/>
                <a:gd name="T86" fmla="*/ 37 w 37"/>
                <a:gd name="T87" fmla="*/ 56 h 85"/>
                <a:gd name="T88" fmla="*/ 37 w 37"/>
                <a:gd name="T89" fmla="*/ 63 h 85"/>
                <a:gd name="T90" fmla="*/ 34 w 37"/>
                <a:gd name="T91" fmla="*/ 72 h 85"/>
                <a:gd name="T92" fmla="*/ 32 w 37"/>
                <a:gd name="T93" fmla="*/ 78 h 85"/>
                <a:gd name="T94" fmla="*/ 28 w 37"/>
                <a:gd name="T95" fmla="*/ 82 h 85"/>
                <a:gd name="T96" fmla="*/ 21 w 37"/>
                <a:gd name="T97" fmla="*/ 85 h 85"/>
                <a:gd name="T98" fmla="*/ 14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4" y="70"/>
                  </a:lnTo>
                  <a:lnTo>
                    <a:pt x="16" y="71"/>
                  </a:lnTo>
                  <a:lnTo>
                    <a:pt x="18" y="71"/>
                  </a:lnTo>
                  <a:lnTo>
                    <a:pt x="18" y="71"/>
                  </a:lnTo>
                  <a:lnTo>
                    <a:pt x="21" y="71"/>
                  </a:lnTo>
                  <a:lnTo>
                    <a:pt x="23" y="70"/>
                  </a:lnTo>
                  <a:lnTo>
                    <a:pt x="25" y="70"/>
                  </a:lnTo>
                  <a:lnTo>
                    <a:pt x="26" y="68"/>
                  </a:lnTo>
                  <a:lnTo>
                    <a:pt x="26" y="68"/>
                  </a:lnTo>
                  <a:lnTo>
                    <a:pt x="27" y="67"/>
                  </a:lnTo>
                  <a:lnTo>
                    <a:pt x="28" y="66"/>
                  </a:lnTo>
                  <a:lnTo>
                    <a:pt x="29" y="63"/>
                  </a:lnTo>
                  <a:lnTo>
                    <a:pt x="29" y="61"/>
                  </a:lnTo>
                  <a:lnTo>
                    <a:pt x="29" y="61"/>
                  </a:lnTo>
                  <a:lnTo>
                    <a:pt x="29" y="60"/>
                  </a:lnTo>
                  <a:lnTo>
                    <a:pt x="28" y="57"/>
                  </a:lnTo>
                  <a:lnTo>
                    <a:pt x="27" y="56"/>
                  </a:lnTo>
                  <a:lnTo>
                    <a:pt x="26" y="54"/>
                  </a:lnTo>
                  <a:lnTo>
                    <a:pt x="26" y="54"/>
                  </a:lnTo>
                  <a:lnTo>
                    <a:pt x="25" y="54"/>
                  </a:lnTo>
                  <a:lnTo>
                    <a:pt x="23" y="53"/>
                  </a:lnTo>
                  <a:lnTo>
                    <a:pt x="21" y="52"/>
                  </a:lnTo>
                  <a:lnTo>
                    <a:pt x="18" y="50"/>
                  </a:lnTo>
                  <a:lnTo>
                    <a:pt x="18" y="50"/>
                  </a:lnTo>
                  <a:lnTo>
                    <a:pt x="14"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3" y="2"/>
                  </a:lnTo>
                  <a:lnTo>
                    <a:pt x="15" y="0"/>
                  </a:lnTo>
                  <a:lnTo>
                    <a:pt x="16" y="0"/>
                  </a:lnTo>
                  <a:lnTo>
                    <a:pt x="16" y="0"/>
                  </a:lnTo>
                  <a:lnTo>
                    <a:pt x="18" y="0"/>
                  </a:lnTo>
                  <a:lnTo>
                    <a:pt x="21" y="2"/>
                  </a:lnTo>
                  <a:lnTo>
                    <a:pt x="23" y="2"/>
                  </a:lnTo>
                  <a:lnTo>
                    <a:pt x="25" y="3"/>
                  </a:lnTo>
                  <a:lnTo>
                    <a:pt x="25" y="3"/>
                  </a:lnTo>
                  <a:lnTo>
                    <a:pt x="27" y="4"/>
                  </a:lnTo>
                  <a:lnTo>
                    <a:pt x="29" y="7"/>
                  </a:lnTo>
                  <a:lnTo>
                    <a:pt x="30" y="9"/>
                  </a:lnTo>
                  <a:lnTo>
                    <a:pt x="31" y="11"/>
                  </a:lnTo>
                  <a:lnTo>
                    <a:pt x="31" y="11"/>
                  </a:lnTo>
                  <a:lnTo>
                    <a:pt x="32" y="14"/>
                  </a:lnTo>
                  <a:lnTo>
                    <a:pt x="33" y="17"/>
                  </a:lnTo>
                  <a:lnTo>
                    <a:pt x="34" y="21"/>
                  </a:lnTo>
                  <a:lnTo>
                    <a:pt x="34" y="24"/>
                  </a:lnTo>
                  <a:lnTo>
                    <a:pt x="27" y="25"/>
                  </a:lnTo>
                  <a:lnTo>
                    <a:pt x="27" y="25"/>
                  </a:lnTo>
                  <a:lnTo>
                    <a:pt x="27" y="24"/>
                  </a:lnTo>
                  <a:lnTo>
                    <a:pt x="26" y="21"/>
                  </a:lnTo>
                  <a:lnTo>
                    <a:pt x="25" y="20"/>
                  </a:lnTo>
                  <a:lnTo>
                    <a:pt x="24" y="18"/>
                  </a:lnTo>
                  <a:lnTo>
                    <a:pt x="24" y="18"/>
                  </a:lnTo>
                  <a:lnTo>
                    <a:pt x="22" y="17"/>
                  </a:lnTo>
                  <a:lnTo>
                    <a:pt x="21" y="15"/>
                  </a:lnTo>
                  <a:lnTo>
                    <a:pt x="19" y="14"/>
                  </a:lnTo>
                  <a:lnTo>
                    <a:pt x="17" y="14"/>
                  </a:lnTo>
                  <a:lnTo>
                    <a:pt x="17" y="14"/>
                  </a:lnTo>
                  <a:lnTo>
                    <a:pt x="15" y="14"/>
                  </a:lnTo>
                  <a:lnTo>
                    <a:pt x="13"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4" y="32"/>
                  </a:lnTo>
                  <a:lnTo>
                    <a:pt x="16" y="32"/>
                  </a:lnTo>
                  <a:lnTo>
                    <a:pt x="18" y="34"/>
                  </a:lnTo>
                  <a:lnTo>
                    <a:pt x="18" y="34"/>
                  </a:lnTo>
                  <a:lnTo>
                    <a:pt x="21" y="35"/>
                  </a:lnTo>
                  <a:lnTo>
                    <a:pt x="24" y="38"/>
                  </a:lnTo>
                  <a:lnTo>
                    <a:pt x="27" y="39"/>
                  </a:lnTo>
                  <a:lnTo>
                    <a:pt x="28" y="39"/>
                  </a:lnTo>
                  <a:lnTo>
                    <a:pt x="28" y="39"/>
                  </a:lnTo>
                  <a:lnTo>
                    <a:pt x="30" y="41"/>
                  </a:lnTo>
                  <a:lnTo>
                    <a:pt x="32" y="42"/>
                  </a:lnTo>
                  <a:lnTo>
                    <a:pt x="33" y="45"/>
                  </a:lnTo>
                  <a:lnTo>
                    <a:pt x="34" y="46"/>
                  </a:lnTo>
                  <a:lnTo>
                    <a:pt x="34" y="46"/>
                  </a:lnTo>
                  <a:lnTo>
                    <a:pt x="36" y="49"/>
                  </a:lnTo>
                  <a:lnTo>
                    <a:pt x="36" y="52"/>
                  </a:lnTo>
                  <a:lnTo>
                    <a:pt x="37" y="56"/>
                  </a:lnTo>
                  <a:lnTo>
                    <a:pt x="37" y="60"/>
                  </a:lnTo>
                  <a:lnTo>
                    <a:pt x="37" y="60"/>
                  </a:lnTo>
                  <a:lnTo>
                    <a:pt x="37" y="63"/>
                  </a:lnTo>
                  <a:lnTo>
                    <a:pt x="36" y="67"/>
                  </a:lnTo>
                  <a:lnTo>
                    <a:pt x="36" y="70"/>
                  </a:lnTo>
                  <a:lnTo>
                    <a:pt x="34" y="72"/>
                  </a:lnTo>
                  <a:lnTo>
                    <a:pt x="34" y="72"/>
                  </a:lnTo>
                  <a:lnTo>
                    <a:pt x="33" y="75"/>
                  </a:lnTo>
                  <a:lnTo>
                    <a:pt x="32" y="78"/>
                  </a:lnTo>
                  <a:lnTo>
                    <a:pt x="30" y="81"/>
                  </a:lnTo>
                  <a:lnTo>
                    <a:pt x="28" y="82"/>
                  </a:lnTo>
                  <a:lnTo>
                    <a:pt x="28" y="82"/>
                  </a:lnTo>
                  <a:lnTo>
                    <a:pt x="26" y="84"/>
                  </a:lnTo>
                  <a:lnTo>
                    <a:pt x="23" y="84"/>
                  </a:lnTo>
                  <a:lnTo>
                    <a:pt x="21" y="85"/>
                  </a:lnTo>
                  <a:lnTo>
                    <a:pt x="18" y="85"/>
                  </a:lnTo>
                  <a:lnTo>
                    <a:pt x="18" y="85"/>
                  </a:lnTo>
                  <a:lnTo>
                    <a:pt x="14"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69"/>
            <p:cNvSpPr>
              <a:spLocks/>
            </p:cNvSpPr>
            <p:nvPr/>
          </p:nvSpPr>
          <p:spPr bwMode="auto">
            <a:xfrm>
              <a:off x="5310" y="326"/>
              <a:ext cx="27" cy="58"/>
            </a:xfrm>
            <a:custGeom>
              <a:avLst/>
              <a:gdLst>
                <a:gd name="T0" fmla="*/ 53 w 53"/>
                <a:gd name="T1" fmla="*/ 77 h 115"/>
                <a:gd name="T2" fmla="*/ 52 w 53"/>
                <a:gd name="T3" fmla="*/ 86 h 115"/>
                <a:gd name="T4" fmla="*/ 47 w 53"/>
                <a:gd name="T5" fmla="*/ 100 h 115"/>
                <a:gd name="T6" fmla="*/ 44 w 53"/>
                <a:gd name="T7" fmla="*/ 105 h 115"/>
                <a:gd name="T8" fmla="*/ 37 w 53"/>
                <a:gd name="T9" fmla="*/ 112 h 115"/>
                <a:gd name="T10" fmla="*/ 27 w 53"/>
                <a:gd name="T11" fmla="*/ 115 h 115"/>
                <a:gd name="T12" fmla="*/ 23 w 53"/>
                <a:gd name="T13" fmla="*/ 115 h 115"/>
                <a:gd name="T14" fmla="*/ 15 w 53"/>
                <a:gd name="T15" fmla="*/ 111 h 115"/>
                <a:gd name="T16" fmla="*/ 12 w 53"/>
                <a:gd name="T17" fmla="*/ 108 h 115"/>
                <a:gd name="T18" fmla="*/ 6 w 53"/>
                <a:gd name="T19" fmla="*/ 100 h 115"/>
                <a:gd name="T20" fmla="*/ 3 w 53"/>
                <a:gd name="T21" fmla="*/ 87 h 115"/>
                <a:gd name="T22" fmla="*/ 2 w 53"/>
                <a:gd name="T23" fmla="*/ 80 h 115"/>
                <a:gd name="T24" fmla="*/ 0 w 53"/>
                <a:gd name="T25" fmla="*/ 65 h 115"/>
                <a:gd name="T26" fmla="*/ 0 w 53"/>
                <a:gd name="T27" fmla="*/ 57 h 115"/>
                <a:gd name="T28" fmla="*/ 1 w 53"/>
                <a:gd name="T29" fmla="*/ 41 h 115"/>
                <a:gd name="T30" fmla="*/ 3 w 53"/>
                <a:gd name="T31" fmla="*/ 27 h 115"/>
                <a:gd name="T32" fmla="*/ 5 w 53"/>
                <a:gd name="T33" fmla="*/ 22 h 115"/>
                <a:gd name="T34" fmla="*/ 10 w 53"/>
                <a:gd name="T35" fmla="*/ 11 h 115"/>
                <a:gd name="T36" fmla="*/ 13 w 53"/>
                <a:gd name="T37" fmla="*/ 7 h 115"/>
                <a:gd name="T38" fmla="*/ 20 w 53"/>
                <a:gd name="T39" fmla="*/ 1 h 115"/>
                <a:gd name="T40" fmla="*/ 27 w 53"/>
                <a:gd name="T41" fmla="*/ 0 h 115"/>
                <a:gd name="T42" fmla="*/ 31 w 53"/>
                <a:gd name="T43" fmla="*/ 0 h 115"/>
                <a:gd name="T44" fmla="*/ 40 w 53"/>
                <a:gd name="T45" fmla="*/ 4 h 115"/>
                <a:gd name="T46" fmla="*/ 43 w 53"/>
                <a:gd name="T47" fmla="*/ 8 h 115"/>
                <a:gd name="T48" fmla="*/ 48 w 53"/>
                <a:gd name="T49" fmla="*/ 19 h 115"/>
                <a:gd name="T50" fmla="*/ 52 w 53"/>
                <a:gd name="T51" fmla="*/ 33 h 115"/>
                <a:gd name="T52" fmla="*/ 44 w 53"/>
                <a:gd name="T53" fmla="*/ 37 h 115"/>
                <a:gd name="T54" fmla="*/ 41 w 53"/>
                <a:gd name="T55" fmla="*/ 26 h 115"/>
                <a:gd name="T56" fmla="*/ 38 w 53"/>
                <a:gd name="T57" fmla="*/ 19 h 115"/>
                <a:gd name="T58" fmla="*/ 36 w 53"/>
                <a:gd name="T59" fmla="*/ 18 h 115"/>
                <a:gd name="T60" fmla="*/ 29 w 53"/>
                <a:gd name="T61" fmla="*/ 13 h 115"/>
                <a:gd name="T62" fmla="*/ 27 w 53"/>
                <a:gd name="T63" fmla="*/ 13 h 115"/>
                <a:gd name="T64" fmla="*/ 21 w 53"/>
                <a:gd name="T65" fmla="*/ 15 h 115"/>
                <a:gd name="T66" fmla="*/ 16 w 53"/>
                <a:gd name="T67" fmla="*/ 19 h 115"/>
                <a:gd name="T68" fmla="*/ 14 w 53"/>
                <a:gd name="T69" fmla="*/ 23 h 115"/>
                <a:gd name="T70" fmla="*/ 10 w 53"/>
                <a:gd name="T71" fmla="*/ 32 h 115"/>
                <a:gd name="T72" fmla="*/ 9 w 53"/>
                <a:gd name="T73" fmla="*/ 36 h 115"/>
                <a:gd name="T74" fmla="*/ 9 w 53"/>
                <a:gd name="T75" fmla="*/ 47 h 115"/>
                <a:gd name="T76" fmla="*/ 8 w 53"/>
                <a:gd name="T77" fmla="*/ 57 h 115"/>
                <a:gd name="T78" fmla="*/ 8 w 53"/>
                <a:gd name="T79" fmla="*/ 64 h 115"/>
                <a:gd name="T80" fmla="*/ 9 w 53"/>
                <a:gd name="T81" fmla="*/ 75 h 115"/>
                <a:gd name="T82" fmla="*/ 9 w 53"/>
                <a:gd name="T83" fmla="*/ 80 h 115"/>
                <a:gd name="T84" fmla="*/ 12 w 53"/>
                <a:gd name="T85" fmla="*/ 90 h 115"/>
                <a:gd name="T86" fmla="*/ 16 w 53"/>
                <a:gd name="T87" fmla="*/ 96 h 115"/>
                <a:gd name="T88" fmla="*/ 19 w 53"/>
                <a:gd name="T89" fmla="*/ 97 h 115"/>
                <a:gd name="T90" fmla="*/ 24 w 53"/>
                <a:gd name="T91" fmla="*/ 101 h 115"/>
                <a:gd name="T92" fmla="*/ 26 w 53"/>
                <a:gd name="T93" fmla="*/ 101 h 115"/>
                <a:gd name="T94" fmla="*/ 32 w 53"/>
                <a:gd name="T95" fmla="*/ 100 h 115"/>
                <a:gd name="T96" fmla="*/ 39 w 53"/>
                <a:gd name="T97" fmla="*/ 94 h 115"/>
                <a:gd name="T98" fmla="*/ 41 w 53"/>
                <a:gd name="T99" fmla="*/ 90 h 115"/>
                <a:gd name="T100" fmla="*/ 44 w 53"/>
                <a:gd name="T101" fmla="*/ 80 h 115"/>
                <a:gd name="T102" fmla="*/ 45 w 53"/>
                <a:gd name="T103" fmla="*/ 7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 h="115">
                  <a:moveTo>
                    <a:pt x="45" y="73"/>
                  </a:moveTo>
                  <a:lnTo>
                    <a:pt x="53" y="77"/>
                  </a:lnTo>
                  <a:lnTo>
                    <a:pt x="53" y="77"/>
                  </a:lnTo>
                  <a:lnTo>
                    <a:pt x="52" y="86"/>
                  </a:lnTo>
                  <a:lnTo>
                    <a:pt x="50" y="94"/>
                  </a:lnTo>
                  <a:lnTo>
                    <a:pt x="47" y="100"/>
                  </a:lnTo>
                  <a:lnTo>
                    <a:pt x="44" y="105"/>
                  </a:lnTo>
                  <a:lnTo>
                    <a:pt x="44" y="105"/>
                  </a:lnTo>
                  <a:lnTo>
                    <a:pt x="41" y="109"/>
                  </a:lnTo>
                  <a:lnTo>
                    <a:pt x="37" y="112"/>
                  </a:lnTo>
                  <a:lnTo>
                    <a:pt x="31" y="114"/>
                  </a:lnTo>
                  <a:lnTo>
                    <a:pt x="27" y="115"/>
                  </a:lnTo>
                  <a:lnTo>
                    <a:pt x="27" y="115"/>
                  </a:lnTo>
                  <a:lnTo>
                    <a:pt x="23" y="115"/>
                  </a:lnTo>
                  <a:lnTo>
                    <a:pt x="18" y="114"/>
                  </a:lnTo>
                  <a:lnTo>
                    <a:pt x="15" y="111"/>
                  </a:lnTo>
                  <a:lnTo>
                    <a:pt x="12" y="108"/>
                  </a:lnTo>
                  <a:lnTo>
                    <a:pt x="12" y="108"/>
                  </a:lnTo>
                  <a:lnTo>
                    <a:pt x="9" y="104"/>
                  </a:lnTo>
                  <a:lnTo>
                    <a:pt x="6" y="100"/>
                  </a:lnTo>
                  <a:lnTo>
                    <a:pt x="4" y="93"/>
                  </a:lnTo>
                  <a:lnTo>
                    <a:pt x="3" y="87"/>
                  </a:lnTo>
                  <a:lnTo>
                    <a:pt x="3" y="87"/>
                  </a:lnTo>
                  <a:lnTo>
                    <a:pt x="2" y="80"/>
                  </a:lnTo>
                  <a:lnTo>
                    <a:pt x="1" y="73"/>
                  </a:lnTo>
                  <a:lnTo>
                    <a:pt x="0" y="65"/>
                  </a:lnTo>
                  <a:lnTo>
                    <a:pt x="0" y="57"/>
                  </a:lnTo>
                  <a:lnTo>
                    <a:pt x="0" y="57"/>
                  </a:lnTo>
                  <a:lnTo>
                    <a:pt x="0" y="48"/>
                  </a:lnTo>
                  <a:lnTo>
                    <a:pt x="1" y="41"/>
                  </a:lnTo>
                  <a:lnTo>
                    <a:pt x="2" y="34"/>
                  </a:lnTo>
                  <a:lnTo>
                    <a:pt x="3" y="27"/>
                  </a:lnTo>
                  <a:lnTo>
                    <a:pt x="3" y="27"/>
                  </a:lnTo>
                  <a:lnTo>
                    <a:pt x="5" y="22"/>
                  </a:lnTo>
                  <a:lnTo>
                    <a:pt x="7" y="15"/>
                  </a:lnTo>
                  <a:lnTo>
                    <a:pt x="10" y="11"/>
                  </a:lnTo>
                  <a:lnTo>
                    <a:pt x="13" y="7"/>
                  </a:lnTo>
                  <a:lnTo>
                    <a:pt x="13" y="7"/>
                  </a:lnTo>
                  <a:lnTo>
                    <a:pt x="16" y="4"/>
                  </a:lnTo>
                  <a:lnTo>
                    <a:pt x="20" y="1"/>
                  </a:lnTo>
                  <a:lnTo>
                    <a:pt x="24" y="0"/>
                  </a:lnTo>
                  <a:lnTo>
                    <a:pt x="27" y="0"/>
                  </a:lnTo>
                  <a:lnTo>
                    <a:pt x="27" y="0"/>
                  </a:lnTo>
                  <a:lnTo>
                    <a:pt x="31" y="0"/>
                  </a:lnTo>
                  <a:lnTo>
                    <a:pt x="36" y="1"/>
                  </a:lnTo>
                  <a:lnTo>
                    <a:pt x="40" y="4"/>
                  </a:lnTo>
                  <a:lnTo>
                    <a:pt x="43" y="8"/>
                  </a:lnTo>
                  <a:lnTo>
                    <a:pt x="43" y="8"/>
                  </a:lnTo>
                  <a:lnTo>
                    <a:pt x="46" y="13"/>
                  </a:lnTo>
                  <a:lnTo>
                    <a:pt x="48" y="19"/>
                  </a:lnTo>
                  <a:lnTo>
                    <a:pt x="50" y="26"/>
                  </a:lnTo>
                  <a:lnTo>
                    <a:pt x="52" y="33"/>
                  </a:lnTo>
                  <a:lnTo>
                    <a:pt x="44" y="37"/>
                  </a:lnTo>
                  <a:lnTo>
                    <a:pt x="44" y="37"/>
                  </a:lnTo>
                  <a:lnTo>
                    <a:pt x="43" y="32"/>
                  </a:lnTo>
                  <a:lnTo>
                    <a:pt x="41" y="26"/>
                  </a:lnTo>
                  <a:lnTo>
                    <a:pt x="40" y="22"/>
                  </a:lnTo>
                  <a:lnTo>
                    <a:pt x="38" y="19"/>
                  </a:lnTo>
                  <a:lnTo>
                    <a:pt x="38" y="19"/>
                  </a:lnTo>
                  <a:lnTo>
                    <a:pt x="36" y="18"/>
                  </a:lnTo>
                  <a:lnTo>
                    <a:pt x="32" y="15"/>
                  </a:lnTo>
                  <a:lnTo>
                    <a:pt x="29" y="13"/>
                  </a:lnTo>
                  <a:lnTo>
                    <a:pt x="27" y="13"/>
                  </a:lnTo>
                  <a:lnTo>
                    <a:pt x="27" y="13"/>
                  </a:lnTo>
                  <a:lnTo>
                    <a:pt x="24" y="13"/>
                  </a:lnTo>
                  <a:lnTo>
                    <a:pt x="21" y="15"/>
                  </a:lnTo>
                  <a:lnTo>
                    <a:pt x="18" y="18"/>
                  </a:lnTo>
                  <a:lnTo>
                    <a:pt x="16" y="19"/>
                  </a:lnTo>
                  <a:lnTo>
                    <a:pt x="16" y="19"/>
                  </a:lnTo>
                  <a:lnTo>
                    <a:pt x="14" y="23"/>
                  </a:lnTo>
                  <a:lnTo>
                    <a:pt x="12" y="27"/>
                  </a:lnTo>
                  <a:lnTo>
                    <a:pt x="10" y="32"/>
                  </a:lnTo>
                  <a:lnTo>
                    <a:pt x="9" y="36"/>
                  </a:lnTo>
                  <a:lnTo>
                    <a:pt x="9" y="36"/>
                  </a:lnTo>
                  <a:lnTo>
                    <a:pt x="9" y="41"/>
                  </a:lnTo>
                  <a:lnTo>
                    <a:pt x="9" y="47"/>
                  </a:lnTo>
                  <a:lnTo>
                    <a:pt x="8" y="52"/>
                  </a:lnTo>
                  <a:lnTo>
                    <a:pt x="8" y="57"/>
                  </a:lnTo>
                  <a:lnTo>
                    <a:pt x="8" y="57"/>
                  </a:lnTo>
                  <a:lnTo>
                    <a:pt x="8" y="64"/>
                  </a:lnTo>
                  <a:lnTo>
                    <a:pt x="9" y="69"/>
                  </a:lnTo>
                  <a:lnTo>
                    <a:pt x="9" y="75"/>
                  </a:lnTo>
                  <a:lnTo>
                    <a:pt x="9" y="80"/>
                  </a:lnTo>
                  <a:lnTo>
                    <a:pt x="9" y="80"/>
                  </a:lnTo>
                  <a:lnTo>
                    <a:pt x="11" y="86"/>
                  </a:lnTo>
                  <a:lnTo>
                    <a:pt x="12" y="90"/>
                  </a:lnTo>
                  <a:lnTo>
                    <a:pt x="14" y="93"/>
                  </a:lnTo>
                  <a:lnTo>
                    <a:pt x="16" y="96"/>
                  </a:lnTo>
                  <a:lnTo>
                    <a:pt x="16" y="96"/>
                  </a:lnTo>
                  <a:lnTo>
                    <a:pt x="19" y="97"/>
                  </a:lnTo>
                  <a:lnTo>
                    <a:pt x="21" y="100"/>
                  </a:lnTo>
                  <a:lnTo>
                    <a:pt x="24" y="101"/>
                  </a:lnTo>
                  <a:lnTo>
                    <a:pt x="26" y="101"/>
                  </a:lnTo>
                  <a:lnTo>
                    <a:pt x="26" y="101"/>
                  </a:lnTo>
                  <a:lnTo>
                    <a:pt x="29" y="101"/>
                  </a:lnTo>
                  <a:lnTo>
                    <a:pt x="32" y="100"/>
                  </a:lnTo>
                  <a:lnTo>
                    <a:pt x="36" y="97"/>
                  </a:lnTo>
                  <a:lnTo>
                    <a:pt x="39" y="94"/>
                  </a:lnTo>
                  <a:lnTo>
                    <a:pt x="39" y="94"/>
                  </a:lnTo>
                  <a:lnTo>
                    <a:pt x="41" y="90"/>
                  </a:lnTo>
                  <a:lnTo>
                    <a:pt x="42" y="86"/>
                  </a:lnTo>
                  <a:lnTo>
                    <a:pt x="44" y="80"/>
                  </a:lnTo>
                  <a:lnTo>
                    <a:pt x="45" y="75"/>
                  </a:lnTo>
                  <a:lnTo>
                    <a:pt x="45" y="7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70"/>
            <p:cNvSpPr>
              <a:spLocks/>
            </p:cNvSpPr>
            <p:nvPr/>
          </p:nvSpPr>
          <p:spPr bwMode="auto">
            <a:xfrm>
              <a:off x="5341" y="342"/>
              <a:ext cx="20" cy="42"/>
            </a:xfrm>
            <a:custGeom>
              <a:avLst/>
              <a:gdLst>
                <a:gd name="T0" fmla="*/ 0 w 39"/>
                <a:gd name="T1" fmla="*/ 43 h 85"/>
                <a:gd name="T2" fmla="*/ 0 w 39"/>
                <a:gd name="T3" fmla="*/ 43 h 85"/>
                <a:gd name="T4" fmla="*/ 0 w 39"/>
                <a:gd name="T5" fmla="*/ 34 h 85"/>
                <a:gd name="T6" fmla="*/ 2 w 39"/>
                <a:gd name="T7" fmla="*/ 24 h 85"/>
                <a:gd name="T8" fmla="*/ 3 w 39"/>
                <a:gd name="T9" fmla="*/ 15 h 85"/>
                <a:gd name="T10" fmla="*/ 6 w 39"/>
                <a:gd name="T11" fmla="*/ 10 h 85"/>
                <a:gd name="T12" fmla="*/ 6 w 39"/>
                <a:gd name="T13" fmla="*/ 10 h 85"/>
                <a:gd name="T14" fmla="*/ 9 w 39"/>
                <a:gd name="T15" fmla="*/ 6 h 85"/>
                <a:gd name="T16" fmla="*/ 12 w 39"/>
                <a:gd name="T17" fmla="*/ 3 h 85"/>
                <a:gd name="T18" fmla="*/ 16 w 39"/>
                <a:gd name="T19" fmla="*/ 2 h 85"/>
                <a:gd name="T20" fmla="*/ 19 w 39"/>
                <a:gd name="T21" fmla="*/ 0 h 85"/>
                <a:gd name="T22" fmla="*/ 19 w 39"/>
                <a:gd name="T23" fmla="*/ 0 h 85"/>
                <a:gd name="T24" fmla="*/ 23 w 39"/>
                <a:gd name="T25" fmla="*/ 2 h 85"/>
                <a:gd name="T26" fmla="*/ 27 w 39"/>
                <a:gd name="T27" fmla="*/ 3 h 85"/>
                <a:gd name="T28" fmla="*/ 30 w 39"/>
                <a:gd name="T29" fmla="*/ 7 h 85"/>
                <a:gd name="T30" fmla="*/ 33 w 39"/>
                <a:gd name="T31" fmla="*/ 11 h 85"/>
                <a:gd name="T32" fmla="*/ 33 w 39"/>
                <a:gd name="T33" fmla="*/ 11 h 85"/>
                <a:gd name="T34" fmla="*/ 36 w 39"/>
                <a:gd name="T35" fmla="*/ 17 h 85"/>
                <a:gd name="T36" fmla="*/ 38 w 39"/>
                <a:gd name="T37" fmla="*/ 24 h 85"/>
                <a:gd name="T38" fmla="*/ 39 w 39"/>
                <a:gd name="T39" fmla="*/ 32 h 85"/>
                <a:gd name="T40" fmla="*/ 39 w 39"/>
                <a:gd name="T41" fmla="*/ 42 h 85"/>
                <a:gd name="T42" fmla="*/ 39 w 39"/>
                <a:gd name="T43" fmla="*/ 42 h 85"/>
                <a:gd name="T44" fmla="*/ 39 w 39"/>
                <a:gd name="T45" fmla="*/ 49 h 85"/>
                <a:gd name="T46" fmla="*/ 38 w 39"/>
                <a:gd name="T47" fmla="*/ 56 h 85"/>
                <a:gd name="T48" fmla="*/ 38 w 39"/>
                <a:gd name="T49" fmla="*/ 61 h 85"/>
                <a:gd name="T50" fmla="*/ 37 w 39"/>
                <a:gd name="T51" fmla="*/ 66 h 85"/>
                <a:gd name="T52" fmla="*/ 37 w 39"/>
                <a:gd name="T53" fmla="*/ 66 h 85"/>
                <a:gd name="T54" fmla="*/ 35 w 39"/>
                <a:gd name="T55" fmla="*/ 70 h 85"/>
                <a:gd name="T56" fmla="*/ 34 w 39"/>
                <a:gd name="T57" fmla="*/ 74 h 85"/>
                <a:gd name="T58" fmla="*/ 32 w 39"/>
                <a:gd name="T59" fmla="*/ 77 h 85"/>
                <a:gd name="T60" fmla="*/ 30 w 39"/>
                <a:gd name="T61" fmla="*/ 79 h 85"/>
                <a:gd name="T62" fmla="*/ 30 w 39"/>
                <a:gd name="T63" fmla="*/ 79 h 85"/>
                <a:gd name="T64" fmla="*/ 27 w 39"/>
                <a:gd name="T65" fmla="*/ 81 h 85"/>
                <a:gd name="T66" fmla="*/ 24 w 39"/>
                <a:gd name="T67" fmla="*/ 84 h 85"/>
                <a:gd name="T68" fmla="*/ 21 w 39"/>
                <a:gd name="T69" fmla="*/ 85 h 85"/>
                <a:gd name="T70" fmla="*/ 19 w 39"/>
                <a:gd name="T71" fmla="*/ 85 h 85"/>
                <a:gd name="T72" fmla="*/ 19 w 39"/>
                <a:gd name="T73" fmla="*/ 85 h 85"/>
                <a:gd name="T74" fmla="*/ 15 w 39"/>
                <a:gd name="T75" fmla="*/ 84 h 85"/>
                <a:gd name="T76" fmla="*/ 11 w 39"/>
                <a:gd name="T77" fmla="*/ 82 h 85"/>
                <a:gd name="T78" fmla="*/ 8 w 39"/>
                <a:gd name="T79" fmla="*/ 79 h 85"/>
                <a:gd name="T80" fmla="*/ 5 w 39"/>
                <a:gd name="T81" fmla="*/ 75 h 85"/>
                <a:gd name="T82" fmla="*/ 5 w 39"/>
                <a:gd name="T83" fmla="*/ 75 h 85"/>
                <a:gd name="T84" fmla="*/ 3 w 39"/>
                <a:gd name="T85" fmla="*/ 70 h 85"/>
                <a:gd name="T86" fmla="*/ 1 w 39"/>
                <a:gd name="T87" fmla="*/ 61 h 85"/>
                <a:gd name="T88" fmla="*/ 0 w 39"/>
                <a:gd name="T89" fmla="*/ 53 h 85"/>
                <a:gd name="T90" fmla="*/ 0 w 39"/>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0" y="7"/>
                  </a:lnTo>
                  <a:lnTo>
                    <a:pt x="33" y="11"/>
                  </a:lnTo>
                  <a:lnTo>
                    <a:pt x="33" y="11"/>
                  </a:lnTo>
                  <a:lnTo>
                    <a:pt x="36" y="17"/>
                  </a:lnTo>
                  <a:lnTo>
                    <a:pt x="38" y="24"/>
                  </a:lnTo>
                  <a:lnTo>
                    <a:pt x="39" y="32"/>
                  </a:lnTo>
                  <a:lnTo>
                    <a:pt x="39" y="42"/>
                  </a:lnTo>
                  <a:lnTo>
                    <a:pt x="39" y="42"/>
                  </a:lnTo>
                  <a:lnTo>
                    <a:pt x="39" y="49"/>
                  </a:lnTo>
                  <a:lnTo>
                    <a:pt x="38" y="56"/>
                  </a:lnTo>
                  <a:lnTo>
                    <a:pt x="38" y="61"/>
                  </a:lnTo>
                  <a:lnTo>
                    <a:pt x="37" y="66"/>
                  </a:lnTo>
                  <a:lnTo>
                    <a:pt x="37" y="66"/>
                  </a:lnTo>
                  <a:lnTo>
                    <a:pt x="35" y="70"/>
                  </a:lnTo>
                  <a:lnTo>
                    <a:pt x="34" y="74"/>
                  </a:lnTo>
                  <a:lnTo>
                    <a:pt x="32" y="77"/>
                  </a:lnTo>
                  <a:lnTo>
                    <a:pt x="30" y="79"/>
                  </a:lnTo>
                  <a:lnTo>
                    <a:pt x="30"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71"/>
            <p:cNvSpPr>
              <a:spLocks/>
            </p:cNvSpPr>
            <p:nvPr/>
          </p:nvSpPr>
          <p:spPr bwMode="auto">
            <a:xfrm>
              <a:off x="5345" y="349"/>
              <a:ext cx="13" cy="28"/>
            </a:xfrm>
            <a:custGeom>
              <a:avLst/>
              <a:gdLst>
                <a:gd name="T0" fmla="*/ 0 w 25"/>
                <a:gd name="T1" fmla="*/ 28 h 57"/>
                <a:gd name="T2" fmla="*/ 0 w 25"/>
                <a:gd name="T3" fmla="*/ 28 h 57"/>
                <a:gd name="T4" fmla="*/ 0 w 25"/>
                <a:gd name="T5" fmla="*/ 35 h 57"/>
                <a:gd name="T6" fmla="*/ 1 w 25"/>
                <a:gd name="T7" fmla="*/ 40 h 57"/>
                <a:gd name="T8" fmla="*/ 2 w 25"/>
                <a:gd name="T9" fmla="*/ 46 h 57"/>
                <a:gd name="T10" fmla="*/ 3 w 25"/>
                <a:gd name="T11" fmla="*/ 50 h 57"/>
                <a:gd name="T12" fmla="*/ 3 w 25"/>
                <a:gd name="T13" fmla="*/ 50 h 57"/>
                <a:gd name="T14" fmla="*/ 5 w 25"/>
                <a:gd name="T15" fmla="*/ 53 h 57"/>
                <a:gd name="T16" fmla="*/ 7 w 25"/>
                <a:gd name="T17" fmla="*/ 56 h 57"/>
                <a:gd name="T18" fmla="*/ 10 w 25"/>
                <a:gd name="T19" fmla="*/ 57 h 57"/>
                <a:gd name="T20" fmla="*/ 12 w 25"/>
                <a:gd name="T21" fmla="*/ 57 h 57"/>
                <a:gd name="T22" fmla="*/ 12 w 25"/>
                <a:gd name="T23" fmla="*/ 57 h 57"/>
                <a:gd name="T24" fmla="*/ 14 w 25"/>
                <a:gd name="T25" fmla="*/ 57 h 57"/>
                <a:gd name="T26" fmla="*/ 17 w 25"/>
                <a:gd name="T27" fmla="*/ 56 h 57"/>
                <a:gd name="T28" fmla="*/ 19 w 25"/>
                <a:gd name="T29" fmla="*/ 53 h 57"/>
                <a:gd name="T30" fmla="*/ 21 w 25"/>
                <a:gd name="T31" fmla="*/ 50 h 57"/>
                <a:gd name="T32" fmla="*/ 21 w 25"/>
                <a:gd name="T33" fmla="*/ 50 h 57"/>
                <a:gd name="T34" fmla="*/ 22 w 25"/>
                <a:gd name="T35" fmla="*/ 46 h 57"/>
                <a:gd name="T36" fmla="*/ 24 w 25"/>
                <a:gd name="T37" fmla="*/ 42 h 57"/>
                <a:gd name="T38" fmla="*/ 25 w 25"/>
                <a:gd name="T39" fmla="*/ 35 h 57"/>
                <a:gd name="T40" fmla="*/ 25 w 25"/>
                <a:gd name="T41" fmla="*/ 29 h 57"/>
                <a:gd name="T42" fmla="*/ 25 w 25"/>
                <a:gd name="T43" fmla="*/ 29 h 57"/>
                <a:gd name="T44" fmla="*/ 25 w 25"/>
                <a:gd name="T45" fmla="*/ 24 h 57"/>
                <a:gd name="T46" fmla="*/ 24 w 25"/>
                <a:gd name="T47" fmla="*/ 17 h 57"/>
                <a:gd name="T48" fmla="*/ 22 w 25"/>
                <a:gd name="T49" fmla="*/ 13 h 57"/>
                <a:gd name="T50" fmla="*/ 21 w 25"/>
                <a:gd name="T51" fmla="*/ 8 h 57"/>
                <a:gd name="T52" fmla="*/ 21 w 25"/>
                <a:gd name="T53" fmla="*/ 8 h 57"/>
                <a:gd name="T54" fmla="*/ 19 w 25"/>
                <a:gd name="T55" fmla="*/ 4 h 57"/>
                <a:gd name="T56" fmla="*/ 17 w 25"/>
                <a:gd name="T57" fmla="*/ 1 h 57"/>
                <a:gd name="T58" fmla="*/ 14 w 25"/>
                <a:gd name="T59" fmla="*/ 0 h 57"/>
                <a:gd name="T60" fmla="*/ 12 w 25"/>
                <a:gd name="T61" fmla="*/ 0 h 57"/>
                <a:gd name="T62" fmla="*/ 12 w 25"/>
                <a:gd name="T63" fmla="*/ 0 h 57"/>
                <a:gd name="T64" fmla="*/ 10 w 25"/>
                <a:gd name="T65" fmla="*/ 0 h 57"/>
                <a:gd name="T66" fmla="*/ 7 w 25"/>
                <a:gd name="T67" fmla="*/ 1 h 57"/>
                <a:gd name="T68" fmla="*/ 5 w 25"/>
                <a:gd name="T69" fmla="*/ 4 h 57"/>
                <a:gd name="T70" fmla="*/ 4 w 25"/>
                <a:gd name="T71" fmla="*/ 7 h 57"/>
                <a:gd name="T72" fmla="*/ 4 w 25"/>
                <a:gd name="T73" fmla="*/ 7 h 57"/>
                <a:gd name="T74" fmla="*/ 3 w 25"/>
                <a:gd name="T75" fmla="*/ 11 h 57"/>
                <a:gd name="T76" fmla="*/ 1 w 25"/>
                <a:gd name="T77" fmla="*/ 17 h 57"/>
                <a:gd name="T78" fmla="*/ 0 w 25"/>
                <a:gd name="T79" fmla="*/ 24 h 57"/>
                <a:gd name="T80" fmla="*/ 0 w 25"/>
                <a:gd name="T81" fmla="*/ 29 h 57"/>
                <a:gd name="T82" fmla="*/ 0 w 25"/>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1" y="50"/>
                  </a:lnTo>
                  <a:lnTo>
                    <a:pt x="21" y="50"/>
                  </a:lnTo>
                  <a:lnTo>
                    <a:pt x="22" y="46"/>
                  </a:lnTo>
                  <a:lnTo>
                    <a:pt x="24" y="42"/>
                  </a:lnTo>
                  <a:lnTo>
                    <a:pt x="25" y="35"/>
                  </a:lnTo>
                  <a:lnTo>
                    <a:pt x="25" y="29"/>
                  </a:lnTo>
                  <a:lnTo>
                    <a:pt x="25" y="29"/>
                  </a:lnTo>
                  <a:lnTo>
                    <a:pt x="25" y="24"/>
                  </a:lnTo>
                  <a:lnTo>
                    <a:pt x="24" y="17"/>
                  </a:lnTo>
                  <a:lnTo>
                    <a:pt x="22" y="13"/>
                  </a:lnTo>
                  <a:lnTo>
                    <a:pt x="21" y="8"/>
                  </a:lnTo>
                  <a:lnTo>
                    <a:pt x="21"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72"/>
            <p:cNvSpPr>
              <a:spLocks/>
            </p:cNvSpPr>
            <p:nvPr/>
          </p:nvSpPr>
          <p:spPr bwMode="auto">
            <a:xfrm>
              <a:off x="5366" y="342"/>
              <a:ext cx="18" cy="41"/>
            </a:xfrm>
            <a:custGeom>
              <a:avLst/>
              <a:gdLst>
                <a:gd name="T0" fmla="*/ 0 w 35"/>
                <a:gd name="T1" fmla="*/ 84 h 84"/>
                <a:gd name="T2" fmla="*/ 0 w 35"/>
                <a:gd name="T3" fmla="*/ 2 h 84"/>
                <a:gd name="T4" fmla="*/ 7 w 35"/>
                <a:gd name="T5" fmla="*/ 2 h 84"/>
                <a:gd name="T6" fmla="*/ 7 w 35"/>
                <a:gd name="T7" fmla="*/ 14 h 84"/>
                <a:gd name="T8" fmla="*/ 7 w 35"/>
                <a:gd name="T9" fmla="*/ 14 h 84"/>
                <a:gd name="T10" fmla="*/ 10 w 35"/>
                <a:gd name="T11" fmla="*/ 9 h 84"/>
                <a:gd name="T12" fmla="*/ 13 w 35"/>
                <a:gd name="T13" fmla="*/ 4 h 84"/>
                <a:gd name="T14" fmla="*/ 16 w 35"/>
                <a:gd name="T15" fmla="*/ 2 h 84"/>
                <a:gd name="T16" fmla="*/ 20 w 35"/>
                <a:gd name="T17" fmla="*/ 0 h 84"/>
                <a:gd name="T18" fmla="*/ 20 w 35"/>
                <a:gd name="T19" fmla="*/ 0 h 84"/>
                <a:gd name="T20" fmla="*/ 22 w 35"/>
                <a:gd name="T21" fmla="*/ 0 h 84"/>
                <a:gd name="T22" fmla="*/ 24 w 35"/>
                <a:gd name="T23" fmla="*/ 2 h 84"/>
                <a:gd name="T24" fmla="*/ 25 w 35"/>
                <a:gd name="T25" fmla="*/ 2 h 84"/>
                <a:gd name="T26" fmla="*/ 27 w 35"/>
                <a:gd name="T27" fmla="*/ 3 h 84"/>
                <a:gd name="T28" fmla="*/ 27 w 35"/>
                <a:gd name="T29" fmla="*/ 3 h 84"/>
                <a:gd name="T30" fmla="*/ 28 w 35"/>
                <a:gd name="T31" fmla="*/ 4 h 84"/>
                <a:gd name="T32" fmla="*/ 30 w 35"/>
                <a:gd name="T33" fmla="*/ 6 h 84"/>
                <a:gd name="T34" fmla="*/ 31 w 35"/>
                <a:gd name="T35" fmla="*/ 9 h 84"/>
                <a:gd name="T36" fmla="*/ 32 w 35"/>
                <a:gd name="T37" fmla="*/ 10 h 84"/>
                <a:gd name="T38" fmla="*/ 32 w 35"/>
                <a:gd name="T39" fmla="*/ 10 h 84"/>
                <a:gd name="T40" fmla="*/ 32 w 35"/>
                <a:gd name="T41" fmla="*/ 13 h 84"/>
                <a:gd name="T42" fmla="*/ 33 w 35"/>
                <a:gd name="T43" fmla="*/ 15 h 84"/>
                <a:gd name="T44" fmla="*/ 34 w 35"/>
                <a:gd name="T45" fmla="*/ 18 h 84"/>
                <a:gd name="T46" fmla="*/ 34 w 35"/>
                <a:gd name="T47" fmla="*/ 21 h 84"/>
                <a:gd name="T48" fmla="*/ 34 w 35"/>
                <a:gd name="T49" fmla="*/ 21 h 84"/>
                <a:gd name="T50" fmla="*/ 34 w 35"/>
                <a:gd name="T51" fmla="*/ 24 h 84"/>
                <a:gd name="T52" fmla="*/ 35 w 35"/>
                <a:gd name="T53" fmla="*/ 27 h 84"/>
                <a:gd name="T54" fmla="*/ 35 w 35"/>
                <a:gd name="T55" fmla="*/ 29 h 84"/>
                <a:gd name="T56" fmla="*/ 35 w 35"/>
                <a:gd name="T57" fmla="*/ 34 h 84"/>
                <a:gd name="T58" fmla="*/ 35 w 35"/>
                <a:gd name="T59" fmla="*/ 84 h 84"/>
                <a:gd name="T60" fmla="*/ 28 w 35"/>
                <a:gd name="T61" fmla="*/ 84 h 84"/>
                <a:gd name="T62" fmla="*/ 28 w 35"/>
                <a:gd name="T63" fmla="*/ 36 h 84"/>
                <a:gd name="T64" fmla="*/ 28 w 35"/>
                <a:gd name="T65" fmla="*/ 36 h 84"/>
                <a:gd name="T66" fmla="*/ 28 w 35"/>
                <a:gd name="T67" fmla="*/ 32 h 84"/>
                <a:gd name="T68" fmla="*/ 28 w 35"/>
                <a:gd name="T69" fmla="*/ 29 h 84"/>
                <a:gd name="T70" fmla="*/ 27 w 35"/>
                <a:gd name="T71" fmla="*/ 27 h 84"/>
                <a:gd name="T72" fmla="*/ 27 w 35"/>
                <a:gd name="T73" fmla="*/ 24 h 84"/>
                <a:gd name="T74" fmla="*/ 27 w 35"/>
                <a:gd name="T75" fmla="*/ 24 h 84"/>
                <a:gd name="T76" fmla="*/ 26 w 35"/>
                <a:gd name="T77" fmla="*/ 22 h 84"/>
                <a:gd name="T78" fmla="*/ 25 w 35"/>
                <a:gd name="T79" fmla="*/ 20 h 84"/>
                <a:gd name="T80" fmla="*/ 24 w 35"/>
                <a:gd name="T81" fmla="*/ 18 h 84"/>
                <a:gd name="T82" fmla="*/ 24 w 35"/>
                <a:gd name="T83" fmla="*/ 17 h 84"/>
                <a:gd name="T84" fmla="*/ 24 w 35"/>
                <a:gd name="T85" fmla="*/ 17 h 84"/>
                <a:gd name="T86" fmla="*/ 23 w 35"/>
                <a:gd name="T87" fmla="*/ 15 h 84"/>
                <a:gd name="T88" fmla="*/ 21 w 35"/>
                <a:gd name="T89" fmla="*/ 15 h 84"/>
                <a:gd name="T90" fmla="*/ 20 w 35"/>
                <a:gd name="T91" fmla="*/ 14 h 84"/>
                <a:gd name="T92" fmla="*/ 19 w 35"/>
                <a:gd name="T93" fmla="*/ 14 h 84"/>
                <a:gd name="T94" fmla="*/ 19 w 35"/>
                <a:gd name="T95" fmla="*/ 14 h 84"/>
                <a:gd name="T96" fmla="*/ 16 w 35"/>
                <a:gd name="T97" fmla="*/ 14 h 84"/>
                <a:gd name="T98" fmla="*/ 14 w 35"/>
                <a:gd name="T99" fmla="*/ 15 h 84"/>
                <a:gd name="T100" fmla="*/ 12 w 35"/>
                <a:gd name="T101" fmla="*/ 18 h 84"/>
                <a:gd name="T102" fmla="*/ 10 w 35"/>
                <a:gd name="T103" fmla="*/ 20 h 84"/>
                <a:gd name="T104" fmla="*/ 10 w 35"/>
                <a:gd name="T105" fmla="*/ 20 h 84"/>
                <a:gd name="T106" fmla="*/ 9 w 35"/>
                <a:gd name="T107" fmla="*/ 22 h 84"/>
                <a:gd name="T108" fmla="*/ 8 w 35"/>
                <a:gd name="T109" fmla="*/ 28 h 84"/>
                <a:gd name="T110" fmla="*/ 7 w 35"/>
                <a:gd name="T111" fmla="*/ 34 h 84"/>
                <a:gd name="T112" fmla="*/ 7 w 35"/>
                <a:gd name="T113" fmla="*/ 41 h 84"/>
                <a:gd name="T114" fmla="*/ 7 w 35"/>
                <a:gd name="T115" fmla="*/ 84 h 84"/>
                <a:gd name="T116" fmla="*/ 0 w 35"/>
                <a:gd name="T1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84">
                  <a:moveTo>
                    <a:pt x="0" y="84"/>
                  </a:moveTo>
                  <a:lnTo>
                    <a:pt x="0" y="2"/>
                  </a:lnTo>
                  <a:lnTo>
                    <a:pt x="7" y="2"/>
                  </a:lnTo>
                  <a:lnTo>
                    <a:pt x="7" y="14"/>
                  </a:lnTo>
                  <a:lnTo>
                    <a:pt x="7" y="14"/>
                  </a:lnTo>
                  <a:lnTo>
                    <a:pt x="10" y="9"/>
                  </a:lnTo>
                  <a:lnTo>
                    <a:pt x="13" y="4"/>
                  </a:lnTo>
                  <a:lnTo>
                    <a:pt x="16" y="2"/>
                  </a:lnTo>
                  <a:lnTo>
                    <a:pt x="20" y="0"/>
                  </a:lnTo>
                  <a:lnTo>
                    <a:pt x="20" y="0"/>
                  </a:lnTo>
                  <a:lnTo>
                    <a:pt x="22" y="0"/>
                  </a:lnTo>
                  <a:lnTo>
                    <a:pt x="24" y="2"/>
                  </a:lnTo>
                  <a:lnTo>
                    <a:pt x="25" y="2"/>
                  </a:lnTo>
                  <a:lnTo>
                    <a:pt x="27" y="3"/>
                  </a:lnTo>
                  <a:lnTo>
                    <a:pt x="27" y="3"/>
                  </a:lnTo>
                  <a:lnTo>
                    <a:pt x="28" y="4"/>
                  </a:lnTo>
                  <a:lnTo>
                    <a:pt x="30" y="6"/>
                  </a:lnTo>
                  <a:lnTo>
                    <a:pt x="31" y="9"/>
                  </a:lnTo>
                  <a:lnTo>
                    <a:pt x="32" y="10"/>
                  </a:lnTo>
                  <a:lnTo>
                    <a:pt x="32" y="10"/>
                  </a:lnTo>
                  <a:lnTo>
                    <a:pt x="32" y="13"/>
                  </a:lnTo>
                  <a:lnTo>
                    <a:pt x="33" y="15"/>
                  </a:lnTo>
                  <a:lnTo>
                    <a:pt x="34" y="18"/>
                  </a:lnTo>
                  <a:lnTo>
                    <a:pt x="34" y="21"/>
                  </a:lnTo>
                  <a:lnTo>
                    <a:pt x="34" y="21"/>
                  </a:lnTo>
                  <a:lnTo>
                    <a:pt x="34" y="24"/>
                  </a:lnTo>
                  <a:lnTo>
                    <a:pt x="35" y="27"/>
                  </a:lnTo>
                  <a:lnTo>
                    <a:pt x="35" y="29"/>
                  </a:lnTo>
                  <a:lnTo>
                    <a:pt x="35" y="34"/>
                  </a:lnTo>
                  <a:lnTo>
                    <a:pt x="35" y="84"/>
                  </a:lnTo>
                  <a:lnTo>
                    <a:pt x="28" y="84"/>
                  </a:lnTo>
                  <a:lnTo>
                    <a:pt x="28" y="36"/>
                  </a:lnTo>
                  <a:lnTo>
                    <a:pt x="28" y="36"/>
                  </a:lnTo>
                  <a:lnTo>
                    <a:pt x="28" y="32"/>
                  </a:lnTo>
                  <a:lnTo>
                    <a:pt x="28" y="29"/>
                  </a:lnTo>
                  <a:lnTo>
                    <a:pt x="27" y="27"/>
                  </a:lnTo>
                  <a:lnTo>
                    <a:pt x="27" y="24"/>
                  </a:lnTo>
                  <a:lnTo>
                    <a:pt x="27" y="24"/>
                  </a:lnTo>
                  <a:lnTo>
                    <a:pt x="26" y="22"/>
                  </a:lnTo>
                  <a:lnTo>
                    <a:pt x="25" y="20"/>
                  </a:lnTo>
                  <a:lnTo>
                    <a:pt x="24" y="18"/>
                  </a:lnTo>
                  <a:lnTo>
                    <a:pt x="24" y="17"/>
                  </a:lnTo>
                  <a:lnTo>
                    <a:pt x="24" y="17"/>
                  </a:lnTo>
                  <a:lnTo>
                    <a:pt x="23" y="15"/>
                  </a:lnTo>
                  <a:lnTo>
                    <a:pt x="21" y="15"/>
                  </a:lnTo>
                  <a:lnTo>
                    <a:pt x="20" y="14"/>
                  </a:lnTo>
                  <a:lnTo>
                    <a:pt x="19" y="14"/>
                  </a:lnTo>
                  <a:lnTo>
                    <a:pt x="19" y="14"/>
                  </a:lnTo>
                  <a:lnTo>
                    <a:pt x="16" y="14"/>
                  </a:lnTo>
                  <a:lnTo>
                    <a:pt x="14" y="15"/>
                  </a:lnTo>
                  <a:lnTo>
                    <a:pt x="12" y="18"/>
                  </a:lnTo>
                  <a:lnTo>
                    <a:pt x="10" y="20"/>
                  </a:lnTo>
                  <a:lnTo>
                    <a:pt x="10" y="20"/>
                  </a:lnTo>
                  <a:lnTo>
                    <a:pt x="9" y="22"/>
                  </a:lnTo>
                  <a:lnTo>
                    <a:pt x="8" y="28"/>
                  </a:lnTo>
                  <a:lnTo>
                    <a:pt x="7" y="34"/>
                  </a:lnTo>
                  <a:lnTo>
                    <a:pt x="7" y="41"/>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73"/>
            <p:cNvSpPr>
              <a:spLocks/>
            </p:cNvSpPr>
            <p:nvPr/>
          </p:nvSpPr>
          <p:spPr bwMode="auto">
            <a:xfrm>
              <a:off x="5389" y="342"/>
              <a:ext cx="18" cy="42"/>
            </a:xfrm>
            <a:custGeom>
              <a:avLst/>
              <a:gdLst>
                <a:gd name="T0" fmla="*/ 8 w 37"/>
                <a:gd name="T1" fmla="*/ 57 h 85"/>
                <a:gd name="T2" fmla="*/ 9 w 37"/>
                <a:gd name="T3" fmla="*/ 66 h 85"/>
                <a:gd name="T4" fmla="*/ 12 w 37"/>
                <a:gd name="T5" fmla="*/ 68 h 85"/>
                <a:gd name="T6" fmla="*/ 19 w 37"/>
                <a:gd name="T7" fmla="*/ 71 h 85"/>
                <a:gd name="T8" fmla="*/ 24 w 37"/>
                <a:gd name="T9" fmla="*/ 70 h 85"/>
                <a:gd name="T10" fmla="*/ 27 w 37"/>
                <a:gd name="T11" fmla="*/ 68 h 85"/>
                <a:gd name="T12" fmla="*/ 30 w 37"/>
                <a:gd name="T13" fmla="*/ 63 h 85"/>
                <a:gd name="T14" fmla="*/ 30 w 37"/>
                <a:gd name="T15" fmla="*/ 60 h 85"/>
                <a:gd name="T16" fmla="*/ 27 w 37"/>
                <a:gd name="T17" fmla="*/ 54 h 85"/>
                <a:gd name="T18" fmla="*/ 24 w 37"/>
                <a:gd name="T19" fmla="*/ 53 h 85"/>
                <a:gd name="T20" fmla="*/ 19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6 w 37"/>
                <a:gd name="T43" fmla="*/ 0 h 85"/>
                <a:gd name="T44" fmla="*/ 19 w 37"/>
                <a:gd name="T45" fmla="*/ 0 h 85"/>
                <a:gd name="T46" fmla="*/ 26 w 37"/>
                <a:gd name="T47" fmla="*/ 3 h 85"/>
                <a:gd name="T48" fmla="*/ 30 w 37"/>
                <a:gd name="T49" fmla="*/ 7 h 85"/>
                <a:gd name="T50" fmla="*/ 32 w 37"/>
                <a:gd name="T51" fmla="*/ 11 h 85"/>
                <a:gd name="T52" fmla="*/ 35 w 37"/>
                <a:gd name="T53" fmla="*/ 21 h 85"/>
                <a:gd name="T54" fmla="*/ 28 w 37"/>
                <a:gd name="T55" fmla="*/ 25 h 85"/>
                <a:gd name="T56" fmla="*/ 26 w 37"/>
                <a:gd name="T57" fmla="*/ 20 h 85"/>
                <a:gd name="T58" fmla="*/ 23 w 37"/>
                <a:gd name="T59" fmla="*/ 17 h 85"/>
                <a:gd name="T60" fmla="*/ 18 w 37"/>
                <a:gd name="T61" fmla="*/ 14 h 85"/>
                <a:gd name="T62" fmla="*/ 14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7 w 37"/>
                <a:gd name="T77" fmla="*/ 32 h 85"/>
                <a:gd name="T78" fmla="*/ 22 w 37"/>
                <a:gd name="T79" fmla="*/ 35 h 85"/>
                <a:gd name="T80" fmla="*/ 29 w 37"/>
                <a:gd name="T81" fmla="*/ 39 h 85"/>
                <a:gd name="T82" fmla="*/ 33 w 37"/>
                <a:gd name="T83" fmla="*/ 42 h 85"/>
                <a:gd name="T84" fmla="*/ 35 w 37"/>
                <a:gd name="T85" fmla="*/ 46 h 85"/>
                <a:gd name="T86" fmla="*/ 37 w 37"/>
                <a:gd name="T87" fmla="*/ 56 h 85"/>
                <a:gd name="T88" fmla="*/ 37 w 37"/>
                <a:gd name="T89" fmla="*/ 63 h 85"/>
                <a:gd name="T90" fmla="*/ 35 w 37"/>
                <a:gd name="T91" fmla="*/ 72 h 85"/>
                <a:gd name="T92" fmla="*/ 33 w 37"/>
                <a:gd name="T93" fmla="*/ 78 h 85"/>
                <a:gd name="T94" fmla="*/ 29 w 37"/>
                <a:gd name="T95" fmla="*/ 82 h 85"/>
                <a:gd name="T96" fmla="*/ 22 w 37"/>
                <a:gd name="T97" fmla="*/ 85 h 85"/>
                <a:gd name="T98" fmla="*/ 15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5" y="70"/>
                  </a:lnTo>
                  <a:lnTo>
                    <a:pt x="17" y="71"/>
                  </a:lnTo>
                  <a:lnTo>
                    <a:pt x="19" y="71"/>
                  </a:lnTo>
                  <a:lnTo>
                    <a:pt x="19" y="71"/>
                  </a:lnTo>
                  <a:lnTo>
                    <a:pt x="22" y="71"/>
                  </a:lnTo>
                  <a:lnTo>
                    <a:pt x="24" y="70"/>
                  </a:lnTo>
                  <a:lnTo>
                    <a:pt x="26" y="70"/>
                  </a:lnTo>
                  <a:lnTo>
                    <a:pt x="27" y="68"/>
                  </a:lnTo>
                  <a:lnTo>
                    <a:pt x="27" y="68"/>
                  </a:lnTo>
                  <a:lnTo>
                    <a:pt x="28" y="67"/>
                  </a:lnTo>
                  <a:lnTo>
                    <a:pt x="29" y="66"/>
                  </a:lnTo>
                  <a:lnTo>
                    <a:pt x="30" y="63"/>
                  </a:lnTo>
                  <a:lnTo>
                    <a:pt x="30" y="61"/>
                  </a:lnTo>
                  <a:lnTo>
                    <a:pt x="30" y="61"/>
                  </a:lnTo>
                  <a:lnTo>
                    <a:pt x="30" y="60"/>
                  </a:lnTo>
                  <a:lnTo>
                    <a:pt x="29" y="57"/>
                  </a:lnTo>
                  <a:lnTo>
                    <a:pt x="28" y="56"/>
                  </a:lnTo>
                  <a:lnTo>
                    <a:pt x="27" y="54"/>
                  </a:lnTo>
                  <a:lnTo>
                    <a:pt x="27" y="54"/>
                  </a:lnTo>
                  <a:lnTo>
                    <a:pt x="26" y="54"/>
                  </a:lnTo>
                  <a:lnTo>
                    <a:pt x="24" y="53"/>
                  </a:lnTo>
                  <a:lnTo>
                    <a:pt x="22" y="52"/>
                  </a:lnTo>
                  <a:lnTo>
                    <a:pt x="19" y="50"/>
                  </a:lnTo>
                  <a:lnTo>
                    <a:pt x="19" y="50"/>
                  </a:lnTo>
                  <a:lnTo>
                    <a:pt x="15"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4" y="2"/>
                  </a:lnTo>
                  <a:lnTo>
                    <a:pt x="16" y="0"/>
                  </a:lnTo>
                  <a:lnTo>
                    <a:pt x="17" y="0"/>
                  </a:lnTo>
                  <a:lnTo>
                    <a:pt x="17" y="0"/>
                  </a:lnTo>
                  <a:lnTo>
                    <a:pt x="19" y="0"/>
                  </a:lnTo>
                  <a:lnTo>
                    <a:pt x="22" y="2"/>
                  </a:lnTo>
                  <a:lnTo>
                    <a:pt x="24" y="2"/>
                  </a:lnTo>
                  <a:lnTo>
                    <a:pt x="26" y="3"/>
                  </a:lnTo>
                  <a:lnTo>
                    <a:pt x="26" y="3"/>
                  </a:lnTo>
                  <a:lnTo>
                    <a:pt x="28" y="4"/>
                  </a:lnTo>
                  <a:lnTo>
                    <a:pt x="30" y="7"/>
                  </a:lnTo>
                  <a:lnTo>
                    <a:pt x="31" y="9"/>
                  </a:lnTo>
                  <a:lnTo>
                    <a:pt x="32" y="11"/>
                  </a:lnTo>
                  <a:lnTo>
                    <a:pt x="32" y="11"/>
                  </a:lnTo>
                  <a:lnTo>
                    <a:pt x="33" y="14"/>
                  </a:lnTo>
                  <a:lnTo>
                    <a:pt x="34" y="17"/>
                  </a:lnTo>
                  <a:lnTo>
                    <a:pt x="35" y="21"/>
                  </a:lnTo>
                  <a:lnTo>
                    <a:pt x="35" y="24"/>
                  </a:lnTo>
                  <a:lnTo>
                    <a:pt x="28" y="25"/>
                  </a:lnTo>
                  <a:lnTo>
                    <a:pt x="28" y="25"/>
                  </a:lnTo>
                  <a:lnTo>
                    <a:pt x="28" y="24"/>
                  </a:lnTo>
                  <a:lnTo>
                    <a:pt x="27" y="21"/>
                  </a:lnTo>
                  <a:lnTo>
                    <a:pt x="26" y="20"/>
                  </a:lnTo>
                  <a:lnTo>
                    <a:pt x="25" y="18"/>
                  </a:lnTo>
                  <a:lnTo>
                    <a:pt x="25" y="18"/>
                  </a:lnTo>
                  <a:lnTo>
                    <a:pt x="23" y="17"/>
                  </a:lnTo>
                  <a:lnTo>
                    <a:pt x="22" y="15"/>
                  </a:lnTo>
                  <a:lnTo>
                    <a:pt x="20" y="14"/>
                  </a:lnTo>
                  <a:lnTo>
                    <a:pt x="18" y="14"/>
                  </a:lnTo>
                  <a:lnTo>
                    <a:pt x="18" y="14"/>
                  </a:lnTo>
                  <a:lnTo>
                    <a:pt x="16" y="14"/>
                  </a:lnTo>
                  <a:lnTo>
                    <a:pt x="14"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5" y="32"/>
                  </a:lnTo>
                  <a:lnTo>
                    <a:pt x="17" y="32"/>
                  </a:lnTo>
                  <a:lnTo>
                    <a:pt x="19" y="34"/>
                  </a:lnTo>
                  <a:lnTo>
                    <a:pt x="19" y="34"/>
                  </a:lnTo>
                  <a:lnTo>
                    <a:pt x="22" y="35"/>
                  </a:lnTo>
                  <a:lnTo>
                    <a:pt x="25" y="38"/>
                  </a:lnTo>
                  <a:lnTo>
                    <a:pt x="28" y="39"/>
                  </a:lnTo>
                  <a:lnTo>
                    <a:pt x="29" y="39"/>
                  </a:lnTo>
                  <a:lnTo>
                    <a:pt x="29" y="39"/>
                  </a:lnTo>
                  <a:lnTo>
                    <a:pt x="31" y="41"/>
                  </a:lnTo>
                  <a:lnTo>
                    <a:pt x="33" y="42"/>
                  </a:lnTo>
                  <a:lnTo>
                    <a:pt x="34" y="45"/>
                  </a:lnTo>
                  <a:lnTo>
                    <a:pt x="35" y="46"/>
                  </a:lnTo>
                  <a:lnTo>
                    <a:pt x="35" y="46"/>
                  </a:lnTo>
                  <a:lnTo>
                    <a:pt x="36" y="49"/>
                  </a:lnTo>
                  <a:lnTo>
                    <a:pt x="36" y="52"/>
                  </a:lnTo>
                  <a:lnTo>
                    <a:pt x="37" y="56"/>
                  </a:lnTo>
                  <a:lnTo>
                    <a:pt x="37" y="60"/>
                  </a:lnTo>
                  <a:lnTo>
                    <a:pt x="37" y="60"/>
                  </a:lnTo>
                  <a:lnTo>
                    <a:pt x="37" y="63"/>
                  </a:lnTo>
                  <a:lnTo>
                    <a:pt x="36" y="67"/>
                  </a:lnTo>
                  <a:lnTo>
                    <a:pt x="36" y="70"/>
                  </a:lnTo>
                  <a:lnTo>
                    <a:pt x="35" y="72"/>
                  </a:lnTo>
                  <a:lnTo>
                    <a:pt x="35" y="72"/>
                  </a:lnTo>
                  <a:lnTo>
                    <a:pt x="34" y="75"/>
                  </a:lnTo>
                  <a:lnTo>
                    <a:pt x="33" y="78"/>
                  </a:lnTo>
                  <a:lnTo>
                    <a:pt x="31" y="81"/>
                  </a:lnTo>
                  <a:lnTo>
                    <a:pt x="29" y="82"/>
                  </a:lnTo>
                  <a:lnTo>
                    <a:pt x="29" y="82"/>
                  </a:lnTo>
                  <a:lnTo>
                    <a:pt x="27" y="84"/>
                  </a:lnTo>
                  <a:lnTo>
                    <a:pt x="24" y="84"/>
                  </a:lnTo>
                  <a:lnTo>
                    <a:pt x="22" y="85"/>
                  </a:lnTo>
                  <a:lnTo>
                    <a:pt x="19" y="85"/>
                  </a:lnTo>
                  <a:lnTo>
                    <a:pt x="19" y="85"/>
                  </a:lnTo>
                  <a:lnTo>
                    <a:pt x="15"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74"/>
            <p:cNvSpPr>
              <a:spLocks/>
            </p:cNvSpPr>
            <p:nvPr/>
          </p:nvSpPr>
          <p:spPr bwMode="auto">
            <a:xfrm>
              <a:off x="5409" y="342"/>
              <a:ext cx="21" cy="42"/>
            </a:xfrm>
            <a:custGeom>
              <a:avLst/>
              <a:gdLst>
                <a:gd name="T0" fmla="*/ 41 w 42"/>
                <a:gd name="T1" fmla="*/ 60 h 85"/>
                <a:gd name="T2" fmla="*/ 40 w 42"/>
                <a:gd name="T3" fmla="*/ 66 h 85"/>
                <a:gd name="T4" fmla="*/ 35 w 42"/>
                <a:gd name="T5" fmla="*/ 75 h 85"/>
                <a:gd name="T6" fmla="*/ 33 w 42"/>
                <a:gd name="T7" fmla="*/ 78 h 85"/>
                <a:gd name="T8" fmla="*/ 28 w 42"/>
                <a:gd name="T9" fmla="*/ 84 h 85"/>
                <a:gd name="T10" fmla="*/ 21 w 42"/>
                <a:gd name="T11" fmla="*/ 85 h 85"/>
                <a:gd name="T12" fmla="*/ 17 w 42"/>
                <a:gd name="T13" fmla="*/ 84 h 85"/>
                <a:gd name="T14" fmla="*/ 9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2 w 42"/>
                <a:gd name="T29" fmla="*/ 3 h 85"/>
                <a:gd name="T30" fmla="*/ 20 w 42"/>
                <a:gd name="T31" fmla="*/ 0 h 85"/>
                <a:gd name="T32" fmla="*/ 24 w 42"/>
                <a:gd name="T33" fmla="*/ 2 h 85"/>
                <a:gd name="T34" fmla="*/ 32 w 42"/>
                <a:gd name="T35" fmla="*/ 7 h 85"/>
                <a:gd name="T36" fmla="*/ 35 w 42"/>
                <a:gd name="T37" fmla="*/ 11 h 85"/>
                <a:gd name="T38" fmla="*/ 41 w 42"/>
                <a:gd name="T39" fmla="*/ 25 h 85"/>
                <a:gd name="T40" fmla="*/ 42 w 42"/>
                <a:gd name="T41" fmla="*/ 43 h 85"/>
                <a:gd name="T42" fmla="*/ 42 w 42"/>
                <a:gd name="T43" fmla="*/ 43 h 85"/>
                <a:gd name="T44" fmla="*/ 41 w 42"/>
                <a:gd name="T45" fmla="*/ 46 h 85"/>
                <a:gd name="T46" fmla="*/ 8 w 42"/>
                <a:gd name="T47" fmla="*/ 46 h 85"/>
                <a:gd name="T48" fmla="*/ 8 w 42"/>
                <a:gd name="T49" fmla="*/ 52 h 85"/>
                <a:gd name="T50" fmla="*/ 10 w 42"/>
                <a:gd name="T51" fmla="*/ 61 h 85"/>
                <a:gd name="T52" fmla="*/ 11 w 42"/>
                <a:gd name="T53" fmla="*/ 64 h 85"/>
                <a:gd name="T54" fmla="*/ 15 w 42"/>
                <a:gd name="T55" fmla="*/ 70 h 85"/>
                <a:gd name="T56" fmla="*/ 21 w 42"/>
                <a:gd name="T57" fmla="*/ 71 h 85"/>
                <a:gd name="T58" fmla="*/ 23 w 42"/>
                <a:gd name="T59" fmla="*/ 71 h 85"/>
                <a:gd name="T60" fmla="*/ 27 w 42"/>
                <a:gd name="T61" fmla="*/ 70 h 85"/>
                <a:gd name="T62" fmla="*/ 28 w 42"/>
                <a:gd name="T63" fmla="*/ 68 h 85"/>
                <a:gd name="T64" fmla="*/ 31 w 42"/>
                <a:gd name="T65" fmla="*/ 64 h 85"/>
                <a:gd name="T66" fmla="*/ 33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3" y="59"/>
                  </a:moveTo>
                  <a:lnTo>
                    <a:pt x="41" y="60"/>
                  </a:lnTo>
                  <a:lnTo>
                    <a:pt x="41" y="60"/>
                  </a:lnTo>
                  <a:lnTo>
                    <a:pt x="40" y="66"/>
                  </a:lnTo>
                  <a:lnTo>
                    <a:pt x="38" y="71"/>
                  </a:lnTo>
                  <a:lnTo>
                    <a:pt x="35" y="75"/>
                  </a:lnTo>
                  <a:lnTo>
                    <a:pt x="33" y="78"/>
                  </a:lnTo>
                  <a:lnTo>
                    <a:pt x="33" y="78"/>
                  </a:lnTo>
                  <a:lnTo>
                    <a:pt x="31" y="81"/>
                  </a:lnTo>
                  <a:lnTo>
                    <a:pt x="28" y="84"/>
                  </a:lnTo>
                  <a:lnTo>
                    <a:pt x="24" y="85"/>
                  </a:lnTo>
                  <a:lnTo>
                    <a:pt x="21" y="85"/>
                  </a:lnTo>
                  <a:lnTo>
                    <a:pt x="21" y="85"/>
                  </a:lnTo>
                  <a:lnTo>
                    <a:pt x="17"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6" y="2"/>
                  </a:lnTo>
                  <a:lnTo>
                    <a:pt x="20" y="0"/>
                  </a:lnTo>
                  <a:lnTo>
                    <a:pt x="20" y="0"/>
                  </a:lnTo>
                  <a:lnTo>
                    <a:pt x="24" y="2"/>
                  </a:lnTo>
                  <a:lnTo>
                    <a:pt x="28" y="3"/>
                  </a:lnTo>
                  <a:lnTo>
                    <a:pt x="32" y="7"/>
                  </a:lnTo>
                  <a:lnTo>
                    <a:pt x="35" y="11"/>
                  </a:lnTo>
                  <a:lnTo>
                    <a:pt x="35" y="11"/>
                  </a:lnTo>
                  <a:lnTo>
                    <a:pt x="39" y="17"/>
                  </a:lnTo>
                  <a:lnTo>
                    <a:pt x="41" y="25"/>
                  </a:lnTo>
                  <a:lnTo>
                    <a:pt x="42" y="34"/>
                  </a:lnTo>
                  <a:lnTo>
                    <a:pt x="42" y="43"/>
                  </a:lnTo>
                  <a:lnTo>
                    <a:pt x="42" y="43"/>
                  </a:lnTo>
                  <a:lnTo>
                    <a:pt x="42" y="43"/>
                  </a:lnTo>
                  <a:lnTo>
                    <a:pt x="42" y="45"/>
                  </a:lnTo>
                  <a:lnTo>
                    <a:pt x="41" y="46"/>
                  </a:lnTo>
                  <a:lnTo>
                    <a:pt x="41" y="46"/>
                  </a:lnTo>
                  <a:lnTo>
                    <a:pt x="8" y="46"/>
                  </a:lnTo>
                  <a:lnTo>
                    <a:pt x="8" y="46"/>
                  </a:lnTo>
                  <a:lnTo>
                    <a:pt x="8" y="52"/>
                  </a:lnTo>
                  <a:lnTo>
                    <a:pt x="9" y="57"/>
                  </a:lnTo>
                  <a:lnTo>
                    <a:pt x="10" y="61"/>
                  </a:lnTo>
                  <a:lnTo>
                    <a:pt x="11" y="64"/>
                  </a:lnTo>
                  <a:lnTo>
                    <a:pt x="11" y="64"/>
                  </a:lnTo>
                  <a:lnTo>
                    <a:pt x="13" y="67"/>
                  </a:lnTo>
                  <a:lnTo>
                    <a:pt x="15" y="70"/>
                  </a:lnTo>
                  <a:lnTo>
                    <a:pt x="18" y="71"/>
                  </a:lnTo>
                  <a:lnTo>
                    <a:pt x="21" y="71"/>
                  </a:lnTo>
                  <a:lnTo>
                    <a:pt x="21" y="71"/>
                  </a:lnTo>
                  <a:lnTo>
                    <a:pt x="23" y="71"/>
                  </a:lnTo>
                  <a:lnTo>
                    <a:pt x="25" y="70"/>
                  </a:lnTo>
                  <a:lnTo>
                    <a:pt x="27" y="70"/>
                  </a:lnTo>
                  <a:lnTo>
                    <a:pt x="28" y="68"/>
                  </a:lnTo>
                  <a:lnTo>
                    <a:pt x="28" y="68"/>
                  </a:lnTo>
                  <a:lnTo>
                    <a:pt x="29" y="67"/>
                  </a:lnTo>
                  <a:lnTo>
                    <a:pt x="31" y="64"/>
                  </a:lnTo>
                  <a:lnTo>
                    <a:pt x="32" y="61"/>
                  </a:lnTo>
                  <a:lnTo>
                    <a:pt x="33" y="59"/>
                  </a:lnTo>
                  <a:lnTo>
                    <a:pt x="33"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75"/>
            <p:cNvSpPr>
              <a:spLocks/>
            </p:cNvSpPr>
            <p:nvPr/>
          </p:nvSpPr>
          <p:spPr bwMode="auto">
            <a:xfrm>
              <a:off x="5414" y="349"/>
              <a:ext cx="12"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76"/>
            <p:cNvSpPr>
              <a:spLocks/>
            </p:cNvSpPr>
            <p:nvPr/>
          </p:nvSpPr>
          <p:spPr bwMode="auto">
            <a:xfrm>
              <a:off x="5435" y="342"/>
              <a:ext cx="12" cy="41"/>
            </a:xfrm>
            <a:custGeom>
              <a:avLst/>
              <a:gdLst>
                <a:gd name="T0" fmla="*/ 0 w 23"/>
                <a:gd name="T1" fmla="*/ 84 h 84"/>
                <a:gd name="T2" fmla="*/ 0 w 23"/>
                <a:gd name="T3" fmla="*/ 2 h 84"/>
                <a:gd name="T4" fmla="*/ 7 w 23"/>
                <a:gd name="T5" fmla="*/ 2 h 84"/>
                <a:gd name="T6" fmla="*/ 7 w 23"/>
                <a:gd name="T7" fmla="*/ 14 h 84"/>
                <a:gd name="T8" fmla="*/ 7 w 23"/>
                <a:gd name="T9" fmla="*/ 14 h 84"/>
                <a:gd name="T10" fmla="*/ 8 w 23"/>
                <a:gd name="T11" fmla="*/ 10 h 84"/>
                <a:gd name="T12" fmla="*/ 9 w 23"/>
                <a:gd name="T13" fmla="*/ 7 h 84"/>
                <a:gd name="T14" fmla="*/ 10 w 23"/>
                <a:gd name="T15" fmla="*/ 4 h 84"/>
                <a:gd name="T16" fmla="*/ 10 w 23"/>
                <a:gd name="T17" fmla="*/ 3 h 84"/>
                <a:gd name="T18" fmla="*/ 10 w 23"/>
                <a:gd name="T19" fmla="*/ 3 h 84"/>
                <a:gd name="T20" fmla="*/ 11 w 23"/>
                <a:gd name="T21" fmla="*/ 2 h 84"/>
                <a:gd name="T22" fmla="*/ 13 w 23"/>
                <a:gd name="T23" fmla="*/ 2 h 84"/>
                <a:gd name="T24" fmla="*/ 14 w 23"/>
                <a:gd name="T25" fmla="*/ 0 h 84"/>
                <a:gd name="T26" fmla="*/ 15 w 23"/>
                <a:gd name="T27" fmla="*/ 0 h 84"/>
                <a:gd name="T28" fmla="*/ 15 w 23"/>
                <a:gd name="T29" fmla="*/ 0 h 84"/>
                <a:gd name="T30" fmla="*/ 17 w 23"/>
                <a:gd name="T31" fmla="*/ 0 h 84"/>
                <a:gd name="T32" fmla="*/ 19 w 23"/>
                <a:gd name="T33" fmla="*/ 2 h 84"/>
                <a:gd name="T34" fmla="*/ 21 w 23"/>
                <a:gd name="T35" fmla="*/ 3 h 84"/>
                <a:gd name="T36" fmla="*/ 23 w 23"/>
                <a:gd name="T37" fmla="*/ 4 h 84"/>
                <a:gd name="T38" fmla="*/ 20 w 23"/>
                <a:gd name="T39" fmla="*/ 17 h 84"/>
                <a:gd name="T40" fmla="*/ 20 w 23"/>
                <a:gd name="T41" fmla="*/ 17 h 84"/>
                <a:gd name="T42" fmla="*/ 19 w 23"/>
                <a:gd name="T43" fmla="*/ 15 h 84"/>
                <a:gd name="T44" fmla="*/ 18 w 23"/>
                <a:gd name="T45" fmla="*/ 15 h 84"/>
                <a:gd name="T46" fmla="*/ 16 w 23"/>
                <a:gd name="T47" fmla="*/ 14 h 84"/>
                <a:gd name="T48" fmla="*/ 15 w 23"/>
                <a:gd name="T49" fmla="*/ 14 h 84"/>
                <a:gd name="T50" fmla="*/ 15 w 23"/>
                <a:gd name="T51" fmla="*/ 14 h 84"/>
                <a:gd name="T52" fmla="*/ 14 w 23"/>
                <a:gd name="T53" fmla="*/ 14 h 84"/>
                <a:gd name="T54" fmla="*/ 13 w 23"/>
                <a:gd name="T55" fmla="*/ 15 h 84"/>
                <a:gd name="T56" fmla="*/ 12 w 23"/>
                <a:gd name="T57" fmla="*/ 15 h 84"/>
                <a:gd name="T58" fmla="*/ 11 w 23"/>
                <a:gd name="T59" fmla="*/ 17 h 84"/>
                <a:gd name="T60" fmla="*/ 11 w 23"/>
                <a:gd name="T61" fmla="*/ 17 h 84"/>
                <a:gd name="T62" fmla="*/ 10 w 23"/>
                <a:gd name="T63" fmla="*/ 18 h 84"/>
                <a:gd name="T64" fmla="*/ 9 w 23"/>
                <a:gd name="T65" fmla="*/ 21 h 84"/>
                <a:gd name="T66" fmla="*/ 8 w 23"/>
                <a:gd name="T67" fmla="*/ 22 h 84"/>
                <a:gd name="T68" fmla="*/ 8 w 23"/>
                <a:gd name="T69" fmla="*/ 25 h 84"/>
                <a:gd name="T70" fmla="*/ 8 w 23"/>
                <a:gd name="T71" fmla="*/ 25 h 84"/>
                <a:gd name="T72" fmla="*/ 8 w 23"/>
                <a:gd name="T73" fmla="*/ 29 h 84"/>
                <a:gd name="T74" fmla="*/ 8 w 23"/>
                <a:gd name="T75" fmla="*/ 34 h 84"/>
                <a:gd name="T76" fmla="*/ 7 w 23"/>
                <a:gd name="T77" fmla="*/ 38 h 84"/>
                <a:gd name="T78" fmla="*/ 7 w 23"/>
                <a:gd name="T79" fmla="*/ 42 h 84"/>
                <a:gd name="T80" fmla="*/ 7 w 23"/>
                <a:gd name="T81" fmla="*/ 84 h 84"/>
                <a:gd name="T82" fmla="*/ 0 w 2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7" y="0"/>
                  </a:lnTo>
                  <a:lnTo>
                    <a:pt x="19" y="2"/>
                  </a:lnTo>
                  <a:lnTo>
                    <a:pt x="21" y="3"/>
                  </a:lnTo>
                  <a:lnTo>
                    <a:pt x="23" y="4"/>
                  </a:lnTo>
                  <a:lnTo>
                    <a:pt x="20" y="17"/>
                  </a:lnTo>
                  <a:lnTo>
                    <a:pt x="20" y="17"/>
                  </a:lnTo>
                  <a:lnTo>
                    <a:pt x="19" y="15"/>
                  </a:lnTo>
                  <a:lnTo>
                    <a:pt x="18"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77"/>
            <p:cNvSpPr>
              <a:spLocks/>
            </p:cNvSpPr>
            <p:nvPr/>
          </p:nvSpPr>
          <p:spPr bwMode="auto">
            <a:xfrm>
              <a:off x="5447" y="342"/>
              <a:ext cx="19" cy="41"/>
            </a:xfrm>
            <a:custGeom>
              <a:avLst/>
              <a:gdLst>
                <a:gd name="T0" fmla="*/ 15 w 40"/>
                <a:gd name="T1" fmla="*/ 82 h 82"/>
                <a:gd name="T2" fmla="*/ 0 w 40"/>
                <a:gd name="T3" fmla="*/ 0 h 82"/>
                <a:gd name="T4" fmla="*/ 7 w 40"/>
                <a:gd name="T5" fmla="*/ 0 h 82"/>
                <a:gd name="T6" fmla="*/ 16 w 40"/>
                <a:gd name="T7" fmla="*/ 50 h 82"/>
                <a:gd name="T8" fmla="*/ 16 w 40"/>
                <a:gd name="T9" fmla="*/ 50 h 82"/>
                <a:gd name="T10" fmla="*/ 17 w 40"/>
                <a:gd name="T11" fmla="*/ 54 h 82"/>
                <a:gd name="T12" fmla="*/ 18 w 40"/>
                <a:gd name="T13" fmla="*/ 58 h 82"/>
                <a:gd name="T14" fmla="*/ 18 w 40"/>
                <a:gd name="T15" fmla="*/ 62 h 82"/>
                <a:gd name="T16" fmla="*/ 19 w 40"/>
                <a:gd name="T17" fmla="*/ 66 h 82"/>
                <a:gd name="T18" fmla="*/ 19 w 40"/>
                <a:gd name="T19" fmla="*/ 66 h 82"/>
                <a:gd name="T20" fmla="*/ 19 w 40"/>
                <a:gd name="T21" fmla="*/ 62 h 82"/>
                <a:gd name="T22" fmla="*/ 20 w 40"/>
                <a:gd name="T23" fmla="*/ 58 h 82"/>
                <a:gd name="T24" fmla="*/ 21 w 40"/>
                <a:gd name="T25" fmla="*/ 54 h 82"/>
                <a:gd name="T26" fmla="*/ 22 w 40"/>
                <a:gd name="T27" fmla="*/ 50 h 82"/>
                <a:gd name="T28" fmla="*/ 32 w 40"/>
                <a:gd name="T29" fmla="*/ 0 h 82"/>
                <a:gd name="T30" fmla="*/ 40 w 40"/>
                <a:gd name="T31" fmla="*/ 0 h 82"/>
                <a:gd name="T32" fmla="*/ 24 w 40"/>
                <a:gd name="T33" fmla="*/ 82 h 82"/>
                <a:gd name="T34" fmla="*/ 15 w 40"/>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82">
                  <a:moveTo>
                    <a:pt x="15" y="82"/>
                  </a:moveTo>
                  <a:lnTo>
                    <a:pt x="0" y="0"/>
                  </a:lnTo>
                  <a:lnTo>
                    <a:pt x="7" y="0"/>
                  </a:lnTo>
                  <a:lnTo>
                    <a:pt x="16" y="50"/>
                  </a:lnTo>
                  <a:lnTo>
                    <a:pt x="16" y="50"/>
                  </a:lnTo>
                  <a:lnTo>
                    <a:pt x="17" y="54"/>
                  </a:lnTo>
                  <a:lnTo>
                    <a:pt x="18" y="58"/>
                  </a:lnTo>
                  <a:lnTo>
                    <a:pt x="18" y="62"/>
                  </a:lnTo>
                  <a:lnTo>
                    <a:pt x="19" y="66"/>
                  </a:lnTo>
                  <a:lnTo>
                    <a:pt x="19" y="66"/>
                  </a:lnTo>
                  <a:lnTo>
                    <a:pt x="19" y="62"/>
                  </a:lnTo>
                  <a:lnTo>
                    <a:pt x="20" y="58"/>
                  </a:lnTo>
                  <a:lnTo>
                    <a:pt x="21" y="54"/>
                  </a:lnTo>
                  <a:lnTo>
                    <a:pt x="22" y="50"/>
                  </a:lnTo>
                  <a:lnTo>
                    <a:pt x="32" y="0"/>
                  </a:lnTo>
                  <a:lnTo>
                    <a:pt x="40" y="0"/>
                  </a:lnTo>
                  <a:lnTo>
                    <a:pt x="24" y="82"/>
                  </a:lnTo>
                  <a:lnTo>
                    <a:pt x="15"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78"/>
            <p:cNvSpPr>
              <a:spLocks/>
            </p:cNvSpPr>
            <p:nvPr/>
          </p:nvSpPr>
          <p:spPr bwMode="auto">
            <a:xfrm>
              <a:off x="5469" y="342"/>
              <a:ext cx="20" cy="42"/>
            </a:xfrm>
            <a:custGeom>
              <a:avLst/>
              <a:gdLst>
                <a:gd name="T0" fmla="*/ 30 w 39"/>
                <a:gd name="T1" fmla="*/ 74 h 85"/>
                <a:gd name="T2" fmla="*/ 25 w 39"/>
                <a:gd name="T3" fmla="*/ 79 h 85"/>
                <a:gd name="T4" fmla="*/ 21 w 39"/>
                <a:gd name="T5" fmla="*/ 82 h 85"/>
                <a:gd name="T6" fmla="*/ 19 w 39"/>
                <a:gd name="T7" fmla="*/ 84 h 85"/>
                <a:gd name="T8" fmla="*/ 16 w 39"/>
                <a:gd name="T9" fmla="*/ 85 h 85"/>
                <a:gd name="T10" fmla="*/ 14 w 39"/>
                <a:gd name="T11" fmla="*/ 85 h 85"/>
                <a:gd name="T12" fmla="*/ 7 w 39"/>
                <a:gd name="T13" fmla="*/ 84 h 85"/>
                <a:gd name="T14" fmla="*/ 3 w 39"/>
                <a:gd name="T15" fmla="*/ 79 h 85"/>
                <a:gd name="T16" fmla="*/ 2 w 39"/>
                <a:gd name="T17" fmla="*/ 75 h 85"/>
                <a:gd name="T18" fmla="*/ 0 w 39"/>
                <a:gd name="T19" fmla="*/ 67 h 85"/>
                <a:gd name="T20" fmla="*/ 0 w 39"/>
                <a:gd name="T21" fmla="*/ 63 h 85"/>
                <a:gd name="T22" fmla="*/ 1 w 39"/>
                <a:gd name="T23" fmla="*/ 57 h 85"/>
                <a:gd name="T24" fmla="*/ 1 w 39"/>
                <a:gd name="T25" fmla="*/ 53 h 85"/>
                <a:gd name="T26" fmla="*/ 1 w 39"/>
                <a:gd name="T27" fmla="*/ 50 h 85"/>
                <a:gd name="T28" fmla="*/ 3 w 39"/>
                <a:gd name="T29" fmla="*/ 46 h 85"/>
                <a:gd name="T30" fmla="*/ 4 w 39"/>
                <a:gd name="T31" fmla="*/ 45 h 85"/>
                <a:gd name="T32" fmla="*/ 7 w 39"/>
                <a:gd name="T33" fmla="*/ 41 h 85"/>
                <a:gd name="T34" fmla="*/ 9 w 39"/>
                <a:gd name="T35" fmla="*/ 39 h 85"/>
                <a:gd name="T36" fmla="*/ 11 w 39"/>
                <a:gd name="T37" fmla="*/ 39 h 85"/>
                <a:gd name="T38" fmla="*/ 14 w 39"/>
                <a:gd name="T39" fmla="*/ 38 h 85"/>
                <a:gd name="T40" fmla="*/ 16 w 39"/>
                <a:gd name="T41" fmla="*/ 38 h 85"/>
                <a:gd name="T42" fmla="*/ 23 w 39"/>
                <a:gd name="T43" fmla="*/ 35 h 85"/>
                <a:gd name="T44" fmla="*/ 28 w 39"/>
                <a:gd name="T45" fmla="*/ 32 h 85"/>
                <a:gd name="T46" fmla="*/ 28 w 39"/>
                <a:gd name="T47" fmla="*/ 32 h 85"/>
                <a:gd name="T48" fmla="*/ 29 w 39"/>
                <a:gd name="T49" fmla="*/ 29 h 85"/>
                <a:gd name="T50" fmla="*/ 29 w 39"/>
                <a:gd name="T51" fmla="*/ 29 h 85"/>
                <a:gd name="T52" fmla="*/ 28 w 39"/>
                <a:gd name="T53" fmla="*/ 24 h 85"/>
                <a:gd name="T54" fmla="*/ 26 w 39"/>
                <a:gd name="T55" fmla="*/ 20 h 85"/>
                <a:gd name="T56" fmla="*/ 25 w 39"/>
                <a:gd name="T57" fmla="*/ 18 h 85"/>
                <a:gd name="T58" fmla="*/ 20 w 39"/>
                <a:gd name="T59" fmla="*/ 14 h 85"/>
                <a:gd name="T60" fmla="*/ 18 w 39"/>
                <a:gd name="T61" fmla="*/ 14 h 85"/>
                <a:gd name="T62" fmla="*/ 14 w 39"/>
                <a:gd name="T63" fmla="*/ 15 h 85"/>
                <a:gd name="T64" fmla="*/ 11 w 39"/>
                <a:gd name="T65" fmla="*/ 17 h 85"/>
                <a:gd name="T66" fmla="*/ 10 w 39"/>
                <a:gd name="T67" fmla="*/ 18 h 85"/>
                <a:gd name="T68" fmla="*/ 8 w 39"/>
                <a:gd name="T69" fmla="*/ 24 h 85"/>
                <a:gd name="T70" fmla="*/ 1 w 39"/>
                <a:gd name="T71" fmla="*/ 25 h 85"/>
                <a:gd name="T72" fmla="*/ 1 w 39"/>
                <a:gd name="T73" fmla="*/ 21 h 85"/>
                <a:gd name="T74" fmla="*/ 2 w 39"/>
                <a:gd name="T75" fmla="*/ 15 h 85"/>
                <a:gd name="T76" fmla="*/ 3 w 39"/>
                <a:gd name="T77" fmla="*/ 13 h 85"/>
                <a:gd name="T78" fmla="*/ 6 w 39"/>
                <a:gd name="T79" fmla="*/ 9 h 85"/>
                <a:gd name="T80" fmla="*/ 9 w 39"/>
                <a:gd name="T81" fmla="*/ 4 h 85"/>
                <a:gd name="T82" fmla="*/ 11 w 39"/>
                <a:gd name="T83" fmla="*/ 3 h 85"/>
                <a:gd name="T84" fmla="*/ 17 w 39"/>
                <a:gd name="T85" fmla="*/ 0 h 85"/>
                <a:gd name="T86" fmla="*/ 20 w 39"/>
                <a:gd name="T87" fmla="*/ 0 h 85"/>
                <a:gd name="T88" fmla="*/ 25 w 39"/>
                <a:gd name="T89" fmla="*/ 2 h 85"/>
                <a:gd name="T90" fmla="*/ 29 w 39"/>
                <a:gd name="T91" fmla="*/ 3 h 85"/>
                <a:gd name="T92" fmla="*/ 30 w 39"/>
                <a:gd name="T93" fmla="*/ 4 h 85"/>
                <a:gd name="T94" fmla="*/ 33 w 39"/>
                <a:gd name="T95" fmla="*/ 9 h 85"/>
                <a:gd name="T96" fmla="*/ 34 w 39"/>
                <a:gd name="T97" fmla="*/ 10 h 85"/>
                <a:gd name="T98" fmla="*/ 35 w 39"/>
                <a:gd name="T99" fmla="*/ 14 h 85"/>
                <a:gd name="T100" fmla="*/ 36 w 39"/>
                <a:gd name="T101" fmla="*/ 20 h 85"/>
                <a:gd name="T102" fmla="*/ 36 w 39"/>
                <a:gd name="T103" fmla="*/ 21 h 85"/>
                <a:gd name="T104" fmla="*/ 37 w 39"/>
                <a:gd name="T105" fmla="*/ 28 h 85"/>
                <a:gd name="T106" fmla="*/ 37 w 39"/>
                <a:gd name="T107" fmla="*/ 49 h 85"/>
                <a:gd name="T108" fmla="*/ 37 w 39"/>
                <a:gd name="T109" fmla="*/ 57 h 85"/>
                <a:gd name="T110" fmla="*/ 37 w 39"/>
                <a:gd name="T111" fmla="*/ 70 h 85"/>
                <a:gd name="T112" fmla="*/ 37 w 39"/>
                <a:gd name="T113" fmla="*/ 72 h 85"/>
                <a:gd name="T114" fmla="*/ 38 w 39"/>
                <a:gd name="T115" fmla="*/ 78 h 85"/>
                <a:gd name="T116" fmla="*/ 39 w 39"/>
                <a:gd name="T117" fmla="*/ 84 h 85"/>
                <a:gd name="T118" fmla="*/ 32 w 39"/>
                <a:gd name="T119" fmla="*/ 84 h 85"/>
                <a:gd name="T120" fmla="*/ 30 w 39"/>
                <a:gd name="T121" fmla="*/ 78 h 85"/>
                <a:gd name="T122" fmla="*/ 30 w 39"/>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 h="85">
                  <a:moveTo>
                    <a:pt x="30" y="74"/>
                  </a:moveTo>
                  <a:lnTo>
                    <a:pt x="30" y="74"/>
                  </a:lnTo>
                  <a:lnTo>
                    <a:pt x="27" y="77"/>
                  </a:lnTo>
                  <a:lnTo>
                    <a:pt x="25" y="79"/>
                  </a:lnTo>
                  <a:lnTo>
                    <a:pt x="23"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3" y="35"/>
                  </a:lnTo>
                  <a:lnTo>
                    <a:pt x="26" y="34"/>
                  </a:lnTo>
                  <a:lnTo>
                    <a:pt x="28" y="32"/>
                  </a:lnTo>
                  <a:lnTo>
                    <a:pt x="28" y="32"/>
                  </a:lnTo>
                  <a:lnTo>
                    <a:pt x="28" y="32"/>
                  </a:lnTo>
                  <a:lnTo>
                    <a:pt x="29" y="31"/>
                  </a:lnTo>
                  <a:lnTo>
                    <a:pt x="29" y="29"/>
                  </a:lnTo>
                  <a:lnTo>
                    <a:pt x="29" y="29"/>
                  </a:lnTo>
                  <a:lnTo>
                    <a:pt x="29" y="29"/>
                  </a:lnTo>
                  <a:lnTo>
                    <a:pt x="29" y="27"/>
                  </a:lnTo>
                  <a:lnTo>
                    <a:pt x="28" y="24"/>
                  </a:lnTo>
                  <a:lnTo>
                    <a:pt x="27" y="21"/>
                  </a:lnTo>
                  <a:lnTo>
                    <a:pt x="26" y="20"/>
                  </a:lnTo>
                  <a:lnTo>
                    <a:pt x="26" y="20"/>
                  </a:lnTo>
                  <a:lnTo>
                    <a:pt x="25" y="18"/>
                  </a:lnTo>
                  <a:lnTo>
                    <a:pt x="23"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2" y="0"/>
                  </a:lnTo>
                  <a:lnTo>
                    <a:pt x="25" y="2"/>
                  </a:lnTo>
                  <a:lnTo>
                    <a:pt x="27" y="2"/>
                  </a:lnTo>
                  <a:lnTo>
                    <a:pt x="29" y="3"/>
                  </a:lnTo>
                  <a:lnTo>
                    <a:pt x="29" y="3"/>
                  </a:lnTo>
                  <a:lnTo>
                    <a:pt x="30" y="4"/>
                  </a:lnTo>
                  <a:lnTo>
                    <a:pt x="32" y="6"/>
                  </a:lnTo>
                  <a:lnTo>
                    <a:pt x="33" y="9"/>
                  </a:lnTo>
                  <a:lnTo>
                    <a:pt x="34" y="10"/>
                  </a:lnTo>
                  <a:lnTo>
                    <a:pt x="34" y="10"/>
                  </a:lnTo>
                  <a:lnTo>
                    <a:pt x="34" y="13"/>
                  </a:lnTo>
                  <a:lnTo>
                    <a:pt x="35" y="14"/>
                  </a:lnTo>
                  <a:lnTo>
                    <a:pt x="36" y="17"/>
                  </a:lnTo>
                  <a:lnTo>
                    <a:pt x="36" y="20"/>
                  </a:lnTo>
                  <a:lnTo>
                    <a:pt x="36" y="20"/>
                  </a:lnTo>
                  <a:lnTo>
                    <a:pt x="36" y="21"/>
                  </a:lnTo>
                  <a:lnTo>
                    <a:pt x="37" y="24"/>
                  </a:lnTo>
                  <a:lnTo>
                    <a:pt x="37" y="28"/>
                  </a:lnTo>
                  <a:lnTo>
                    <a:pt x="37" y="32"/>
                  </a:lnTo>
                  <a:lnTo>
                    <a:pt x="37" y="49"/>
                  </a:lnTo>
                  <a:lnTo>
                    <a:pt x="37" y="49"/>
                  </a:lnTo>
                  <a:lnTo>
                    <a:pt x="37" y="57"/>
                  </a:lnTo>
                  <a:lnTo>
                    <a:pt x="37" y="64"/>
                  </a:lnTo>
                  <a:lnTo>
                    <a:pt x="37" y="70"/>
                  </a:lnTo>
                  <a:lnTo>
                    <a:pt x="37" y="72"/>
                  </a:lnTo>
                  <a:lnTo>
                    <a:pt x="37" y="72"/>
                  </a:lnTo>
                  <a:lnTo>
                    <a:pt x="37" y="75"/>
                  </a:lnTo>
                  <a:lnTo>
                    <a:pt x="38" y="78"/>
                  </a:lnTo>
                  <a:lnTo>
                    <a:pt x="38" y="81"/>
                  </a:lnTo>
                  <a:lnTo>
                    <a:pt x="39" y="84"/>
                  </a:lnTo>
                  <a:lnTo>
                    <a:pt x="32" y="84"/>
                  </a:lnTo>
                  <a:lnTo>
                    <a:pt x="32" y="84"/>
                  </a:lnTo>
                  <a:lnTo>
                    <a:pt x="31" y="81"/>
                  </a:lnTo>
                  <a:lnTo>
                    <a:pt x="30" y="78"/>
                  </a:lnTo>
                  <a:lnTo>
                    <a:pt x="30" y="77"/>
                  </a:lnTo>
                  <a:lnTo>
                    <a:pt x="30"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79"/>
            <p:cNvSpPr>
              <a:spLocks/>
            </p:cNvSpPr>
            <p:nvPr/>
          </p:nvSpPr>
          <p:spPr bwMode="auto">
            <a:xfrm>
              <a:off x="5473" y="365"/>
              <a:ext cx="11" cy="12"/>
            </a:xfrm>
            <a:custGeom>
              <a:avLst/>
              <a:gdLst>
                <a:gd name="T0" fmla="*/ 22 w 22"/>
                <a:gd name="T1" fmla="*/ 0 h 25"/>
                <a:gd name="T2" fmla="*/ 22 w 22"/>
                <a:gd name="T3" fmla="*/ 0 h 25"/>
                <a:gd name="T4" fmla="*/ 19 w 22"/>
                <a:gd name="T5" fmla="*/ 1 h 25"/>
                <a:gd name="T6" fmla="*/ 16 w 22"/>
                <a:gd name="T7" fmla="*/ 3 h 25"/>
                <a:gd name="T8" fmla="*/ 13 w 22"/>
                <a:gd name="T9" fmla="*/ 4 h 25"/>
                <a:gd name="T10" fmla="*/ 10 w 22"/>
                <a:gd name="T11" fmla="*/ 4 h 25"/>
                <a:gd name="T12" fmla="*/ 10 w 22"/>
                <a:gd name="T13" fmla="*/ 4 h 25"/>
                <a:gd name="T14" fmla="*/ 8 w 22"/>
                <a:gd name="T15" fmla="*/ 4 h 25"/>
                <a:gd name="T16" fmla="*/ 6 w 22"/>
                <a:gd name="T17" fmla="*/ 6 h 25"/>
                <a:gd name="T18" fmla="*/ 5 w 22"/>
                <a:gd name="T19" fmla="*/ 7 h 25"/>
                <a:gd name="T20" fmla="*/ 4 w 22"/>
                <a:gd name="T21" fmla="*/ 7 h 25"/>
                <a:gd name="T22" fmla="*/ 4 w 22"/>
                <a:gd name="T23" fmla="*/ 7 h 25"/>
                <a:gd name="T24" fmla="*/ 3 w 22"/>
                <a:gd name="T25" fmla="*/ 7 h 25"/>
                <a:gd name="T26" fmla="*/ 2 w 22"/>
                <a:gd name="T27" fmla="*/ 8 h 25"/>
                <a:gd name="T28" fmla="*/ 1 w 22"/>
                <a:gd name="T29" fmla="*/ 10 h 25"/>
                <a:gd name="T30" fmla="*/ 1 w 22"/>
                <a:gd name="T31" fmla="*/ 10 h 25"/>
                <a:gd name="T32" fmla="*/ 1 w 22"/>
                <a:gd name="T33" fmla="*/ 10 h 25"/>
                <a:gd name="T34" fmla="*/ 1 w 22"/>
                <a:gd name="T35" fmla="*/ 11 h 25"/>
                <a:gd name="T36" fmla="*/ 1 w 22"/>
                <a:gd name="T37" fmla="*/ 13 h 25"/>
                <a:gd name="T38" fmla="*/ 0 w 22"/>
                <a:gd name="T39" fmla="*/ 14 h 25"/>
                <a:gd name="T40" fmla="*/ 0 w 22"/>
                <a:gd name="T41" fmla="*/ 15 h 25"/>
                <a:gd name="T42" fmla="*/ 0 w 22"/>
                <a:gd name="T43" fmla="*/ 15 h 25"/>
                <a:gd name="T44" fmla="*/ 0 w 22"/>
                <a:gd name="T45" fmla="*/ 17 h 25"/>
                <a:gd name="T46" fmla="*/ 1 w 22"/>
                <a:gd name="T47" fmla="*/ 20 h 25"/>
                <a:gd name="T48" fmla="*/ 1 w 22"/>
                <a:gd name="T49" fmla="*/ 21 h 25"/>
                <a:gd name="T50" fmla="*/ 2 w 22"/>
                <a:gd name="T51" fmla="*/ 22 h 25"/>
                <a:gd name="T52" fmla="*/ 2 w 22"/>
                <a:gd name="T53" fmla="*/ 22 h 25"/>
                <a:gd name="T54" fmla="*/ 3 w 22"/>
                <a:gd name="T55" fmla="*/ 24 h 25"/>
                <a:gd name="T56" fmla="*/ 4 w 22"/>
                <a:gd name="T57" fmla="*/ 24 h 25"/>
                <a:gd name="T58" fmla="*/ 6 w 22"/>
                <a:gd name="T59" fmla="*/ 25 h 25"/>
                <a:gd name="T60" fmla="*/ 8 w 22"/>
                <a:gd name="T61" fmla="*/ 25 h 25"/>
                <a:gd name="T62" fmla="*/ 8 w 22"/>
                <a:gd name="T63" fmla="*/ 25 h 25"/>
                <a:gd name="T64" fmla="*/ 10 w 22"/>
                <a:gd name="T65" fmla="*/ 25 h 25"/>
                <a:gd name="T66" fmla="*/ 12 w 22"/>
                <a:gd name="T67" fmla="*/ 24 h 25"/>
                <a:gd name="T68" fmla="*/ 14 w 22"/>
                <a:gd name="T69" fmla="*/ 24 h 25"/>
                <a:gd name="T70" fmla="*/ 15 w 22"/>
                <a:gd name="T71" fmla="*/ 22 h 25"/>
                <a:gd name="T72" fmla="*/ 15 w 22"/>
                <a:gd name="T73" fmla="*/ 22 h 25"/>
                <a:gd name="T74" fmla="*/ 16 w 22"/>
                <a:gd name="T75" fmla="*/ 21 h 25"/>
                <a:gd name="T76" fmla="*/ 18 w 22"/>
                <a:gd name="T77" fmla="*/ 20 h 25"/>
                <a:gd name="T78" fmla="*/ 19 w 22"/>
                <a:gd name="T79" fmla="*/ 17 h 25"/>
                <a:gd name="T80" fmla="*/ 20 w 22"/>
                <a:gd name="T81" fmla="*/ 15 h 25"/>
                <a:gd name="T82" fmla="*/ 20 w 22"/>
                <a:gd name="T83" fmla="*/ 15 h 25"/>
                <a:gd name="T84" fmla="*/ 20 w 22"/>
                <a:gd name="T85" fmla="*/ 13 h 25"/>
                <a:gd name="T86" fmla="*/ 21 w 22"/>
                <a:gd name="T87" fmla="*/ 10 h 25"/>
                <a:gd name="T88" fmla="*/ 21 w 22"/>
                <a:gd name="T89" fmla="*/ 7 h 25"/>
                <a:gd name="T90" fmla="*/ 21 w 22"/>
                <a:gd name="T91" fmla="*/ 4 h 25"/>
                <a:gd name="T92" fmla="*/ 22 w 22"/>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5">
                  <a:moveTo>
                    <a:pt x="22" y="0"/>
                  </a:moveTo>
                  <a:lnTo>
                    <a:pt x="22" y="0"/>
                  </a:lnTo>
                  <a:lnTo>
                    <a:pt x="19" y="1"/>
                  </a:lnTo>
                  <a:lnTo>
                    <a:pt x="16"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5" y="22"/>
                  </a:lnTo>
                  <a:lnTo>
                    <a:pt x="15" y="22"/>
                  </a:lnTo>
                  <a:lnTo>
                    <a:pt x="16" y="21"/>
                  </a:lnTo>
                  <a:lnTo>
                    <a:pt x="18" y="20"/>
                  </a:lnTo>
                  <a:lnTo>
                    <a:pt x="19" y="17"/>
                  </a:lnTo>
                  <a:lnTo>
                    <a:pt x="20" y="15"/>
                  </a:lnTo>
                  <a:lnTo>
                    <a:pt x="20" y="15"/>
                  </a:lnTo>
                  <a:lnTo>
                    <a:pt x="20" y="13"/>
                  </a:lnTo>
                  <a:lnTo>
                    <a:pt x="21" y="10"/>
                  </a:lnTo>
                  <a:lnTo>
                    <a:pt x="21" y="7"/>
                  </a:lnTo>
                  <a:lnTo>
                    <a:pt x="21" y="4"/>
                  </a:lnTo>
                  <a:lnTo>
                    <a:pt x="22"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80"/>
            <p:cNvSpPr>
              <a:spLocks/>
            </p:cNvSpPr>
            <p:nvPr/>
          </p:nvSpPr>
          <p:spPr bwMode="auto">
            <a:xfrm>
              <a:off x="5492" y="328"/>
              <a:ext cx="10" cy="56"/>
            </a:xfrm>
            <a:custGeom>
              <a:avLst/>
              <a:gdLst>
                <a:gd name="T0" fmla="*/ 20 w 21"/>
                <a:gd name="T1" fmla="*/ 97 h 111"/>
                <a:gd name="T2" fmla="*/ 21 w 21"/>
                <a:gd name="T3" fmla="*/ 111 h 111"/>
                <a:gd name="T4" fmla="*/ 21 w 21"/>
                <a:gd name="T5" fmla="*/ 111 h 111"/>
                <a:gd name="T6" fmla="*/ 20 w 21"/>
                <a:gd name="T7" fmla="*/ 111 h 111"/>
                <a:gd name="T8" fmla="*/ 18 w 21"/>
                <a:gd name="T9" fmla="*/ 111 h 111"/>
                <a:gd name="T10" fmla="*/ 17 w 21"/>
                <a:gd name="T11" fmla="*/ 111 h 111"/>
                <a:gd name="T12" fmla="*/ 15 w 21"/>
                <a:gd name="T13" fmla="*/ 111 h 111"/>
                <a:gd name="T14" fmla="*/ 15 w 21"/>
                <a:gd name="T15" fmla="*/ 111 h 111"/>
                <a:gd name="T16" fmla="*/ 14 w 21"/>
                <a:gd name="T17" fmla="*/ 111 h 111"/>
                <a:gd name="T18" fmla="*/ 12 w 21"/>
                <a:gd name="T19" fmla="*/ 110 h 111"/>
                <a:gd name="T20" fmla="*/ 11 w 21"/>
                <a:gd name="T21" fmla="*/ 110 h 111"/>
                <a:gd name="T22" fmla="*/ 10 w 21"/>
                <a:gd name="T23" fmla="*/ 110 h 111"/>
                <a:gd name="T24" fmla="*/ 10 w 21"/>
                <a:gd name="T25" fmla="*/ 110 h 111"/>
                <a:gd name="T26" fmla="*/ 9 w 21"/>
                <a:gd name="T27" fmla="*/ 108 h 111"/>
                <a:gd name="T28" fmla="*/ 7 w 21"/>
                <a:gd name="T29" fmla="*/ 107 h 111"/>
                <a:gd name="T30" fmla="*/ 5 w 21"/>
                <a:gd name="T31" fmla="*/ 105 h 111"/>
                <a:gd name="T32" fmla="*/ 5 w 21"/>
                <a:gd name="T33" fmla="*/ 104 h 111"/>
                <a:gd name="T34" fmla="*/ 5 w 21"/>
                <a:gd name="T35" fmla="*/ 104 h 111"/>
                <a:gd name="T36" fmla="*/ 5 w 21"/>
                <a:gd name="T37" fmla="*/ 101 h 111"/>
                <a:gd name="T38" fmla="*/ 5 w 21"/>
                <a:gd name="T39" fmla="*/ 97 h 111"/>
                <a:gd name="T40" fmla="*/ 5 w 21"/>
                <a:gd name="T41" fmla="*/ 93 h 111"/>
                <a:gd name="T42" fmla="*/ 5 w 21"/>
                <a:gd name="T43" fmla="*/ 87 h 111"/>
                <a:gd name="T44" fmla="*/ 5 w 21"/>
                <a:gd name="T45" fmla="*/ 41 h 111"/>
                <a:gd name="T46" fmla="*/ 0 w 21"/>
                <a:gd name="T47" fmla="*/ 41 h 111"/>
                <a:gd name="T48" fmla="*/ 0 w 21"/>
                <a:gd name="T49" fmla="*/ 28 h 111"/>
                <a:gd name="T50" fmla="*/ 5 w 21"/>
                <a:gd name="T51" fmla="*/ 28 h 111"/>
                <a:gd name="T52" fmla="*/ 5 w 21"/>
                <a:gd name="T53" fmla="*/ 8 h 111"/>
                <a:gd name="T54" fmla="*/ 13 w 21"/>
                <a:gd name="T55" fmla="*/ 0 h 111"/>
                <a:gd name="T56" fmla="*/ 13 w 21"/>
                <a:gd name="T57" fmla="*/ 28 h 111"/>
                <a:gd name="T58" fmla="*/ 20 w 21"/>
                <a:gd name="T59" fmla="*/ 28 h 111"/>
                <a:gd name="T60" fmla="*/ 20 w 21"/>
                <a:gd name="T61" fmla="*/ 41 h 111"/>
                <a:gd name="T62" fmla="*/ 13 w 21"/>
                <a:gd name="T63" fmla="*/ 41 h 111"/>
                <a:gd name="T64" fmla="*/ 13 w 21"/>
                <a:gd name="T65" fmla="*/ 87 h 111"/>
                <a:gd name="T66" fmla="*/ 13 w 21"/>
                <a:gd name="T67" fmla="*/ 87 h 111"/>
                <a:gd name="T68" fmla="*/ 13 w 21"/>
                <a:gd name="T69" fmla="*/ 90 h 111"/>
                <a:gd name="T70" fmla="*/ 13 w 21"/>
                <a:gd name="T71" fmla="*/ 92 h 111"/>
                <a:gd name="T72" fmla="*/ 13 w 21"/>
                <a:gd name="T73" fmla="*/ 93 h 111"/>
                <a:gd name="T74" fmla="*/ 13 w 21"/>
                <a:gd name="T75" fmla="*/ 94 h 111"/>
                <a:gd name="T76" fmla="*/ 13 w 21"/>
                <a:gd name="T77" fmla="*/ 94 h 111"/>
                <a:gd name="T78" fmla="*/ 13 w 21"/>
                <a:gd name="T79" fmla="*/ 94 h 111"/>
                <a:gd name="T80" fmla="*/ 14 w 21"/>
                <a:gd name="T81" fmla="*/ 94 h 111"/>
                <a:gd name="T82" fmla="*/ 15 w 21"/>
                <a:gd name="T83" fmla="*/ 96 h 111"/>
                <a:gd name="T84" fmla="*/ 15 w 21"/>
                <a:gd name="T85" fmla="*/ 96 h 111"/>
                <a:gd name="T86" fmla="*/ 15 w 21"/>
                <a:gd name="T87" fmla="*/ 96 h 111"/>
                <a:gd name="T88" fmla="*/ 15 w 21"/>
                <a:gd name="T89" fmla="*/ 96 h 111"/>
                <a:gd name="T90" fmla="*/ 16 w 21"/>
                <a:gd name="T91" fmla="*/ 96 h 111"/>
                <a:gd name="T92" fmla="*/ 16 w 21"/>
                <a:gd name="T93" fmla="*/ 97 h 111"/>
                <a:gd name="T94" fmla="*/ 17 w 21"/>
                <a:gd name="T95" fmla="*/ 97 h 111"/>
                <a:gd name="T96" fmla="*/ 17 w 21"/>
                <a:gd name="T97" fmla="*/ 97 h 111"/>
                <a:gd name="T98" fmla="*/ 18 w 21"/>
                <a:gd name="T99" fmla="*/ 97 h 111"/>
                <a:gd name="T100" fmla="*/ 19 w 21"/>
                <a:gd name="T101" fmla="*/ 97 h 111"/>
                <a:gd name="T102" fmla="*/ 19 w 21"/>
                <a:gd name="T103" fmla="*/ 98 h 111"/>
                <a:gd name="T104" fmla="*/ 20 w 21"/>
                <a:gd name="T105" fmla="*/ 98 h 111"/>
                <a:gd name="T106" fmla="*/ 20 w 21"/>
                <a:gd name="T10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111">
                  <a:moveTo>
                    <a:pt x="20" y="97"/>
                  </a:moveTo>
                  <a:lnTo>
                    <a:pt x="21" y="111"/>
                  </a:lnTo>
                  <a:lnTo>
                    <a:pt x="21" y="111"/>
                  </a:lnTo>
                  <a:lnTo>
                    <a:pt x="20" y="111"/>
                  </a:lnTo>
                  <a:lnTo>
                    <a:pt x="18" y="111"/>
                  </a:lnTo>
                  <a:lnTo>
                    <a:pt x="17" y="111"/>
                  </a:lnTo>
                  <a:lnTo>
                    <a:pt x="15" y="111"/>
                  </a:lnTo>
                  <a:lnTo>
                    <a:pt x="15" y="111"/>
                  </a:lnTo>
                  <a:lnTo>
                    <a:pt x="14" y="111"/>
                  </a:lnTo>
                  <a:lnTo>
                    <a:pt x="12" y="110"/>
                  </a:lnTo>
                  <a:lnTo>
                    <a:pt x="11" y="110"/>
                  </a:lnTo>
                  <a:lnTo>
                    <a:pt x="10" y="110"/>
                  </a:lnTo>
                  <a:lnTo>
                    <a:pt x="10" y="110"/>
                  </a:lnTo>
                  <a:lnTo>
                    <a:pt x="9" y="108"/>
                  </a:lnTo>
                  <a:lnTo>
                    <a:pt x="7" y="107"/>
                  </a:lnTo>
                  <a:lnTo>
                    <a:pt x="5" y="105"/>
                  </a:lnTo>
                  <a:lnTo>
                    <a:pt x="5" y="104"/>
                  </a:lnTo>
                  <a:lnTo>
                    <a:pt x="5" y="104"/>
                  </a:lnTo>
                  <a:lnTo>
                    <a:pt x="5" y="101"/>
                  </a:lnTo>
                  <a:lnTo>
                    <a:pt x="5" y="97"/>
                  </a:lnTo>
                  <a:lnTo>
                    <a:pt x="5" y="93"/>
                  </a:lnTo>
                  <a:lnTo>
                    <a:pt x="5" y="87"/>
                  </a:lnTo>
                  <a:lnTo>
                    <a:pt x="5" y="41"/>
                  </a:lnTo>
                  <a:lnTo>
                    <a:pt x="0" y="41"/>
                  </a:lnTo>
                  <a:lnTo>
                    <a:pt x="0" y="28"/>
                  </a:lnTo>
                  <a:lnTo>
                    <a:pt x="5" y="28"/>
                  </a:lnTo>
                  <a:lnTo>
                    <a:pt x="5" y="8"/>
                  </a:lnTo>
                  <a:lnTo>
                    <a:pt x="13" y="0"/>
                  </a:lnTo>
                  <a:lnTo>
                    <a:pt x="13" y="28"/>
                  </a:lnTo>
                  <a:lnTo>
                    <a:pt x="20" y="28"/>
                  </a:lnTo>
                  <a:lnTo>
                    <a:pt x="20" y="41"/>
                  </a:lnTo>
                  <a:lnTo>
                    <a:pt x="13" y="41"/>
                  </a:lnTo>
                  <a:lnTo>
                    <a:pt x="13" y="87"/>
                  </a:lnTo>
                  <a:lnTo>
                    <a:pt x="13" y="87"/>
                  </a:lnTo>
                  <a:lnTo>
                    <a:pt x="13" y="90"/>
                  </a:lnTo>
                  <a:lnTo>
                    <a:pt x="13" y="92"/>
                  </a:lnTo>
                  <a:lnTo>
                    <a:pt x="13" y="93"/>
                  </a:lnTo>
                  <a:lnTo>
                    <a:pt x="13" y="94"/>
                  </a:lnTo>
                  <a:lnTo>
                    <a:pt x="13" y="94"/>
                  </a:lnTo>
                  <a:lnTo>
                    <a:pt x="13" y="94"/>
                  </a:lnTo>
                  <a:lnTo>
                    <a:pt x="14" y="94"/>
                  </a:lnTo>
                  <a:lnTo>
                    <a:pt x="15" y="96"/>
                  </a:lnTo>
                  <a:lnTo>
                    <a:pt x="15" y="96"/>
                  </a:lnTo>
                  <a:lnTo>
                    <a:pt x="15" y="96"/>
                  </a:lnTo>
                  <a:lnTo>
                    <a:pt x="15" y="96"/>
                  </a:lnTo>
                  <a:lnTo>
                    <a:pt x="16" y="96"/>
                  </a:lnTo>
                  <a:lnTo>
                    <a:pt x="16" y="97"/>
                  </a:lnTo>
                  <a:lnTo>
                    <a:pt x="17" y="97"/>
                  </a:lnTo>
                  <a:lnTo>
                    <a:pt x="17" y="97"/>
                  </a:lnTo>
                  <a:lnTo>
                    <a:pt x="18" y="97"/>
                  </a:lnTo>
                  <a:lnTo>
                    <a:pt x="19" y="97"/>
                  </a:lnTo>
                  <a:lnTo>
                    <a:pt x="19" y="98"/>
                  </a:lnTo>
                  <a:lnTo>
                    <a:pt x="20" y="98"/>
                  </a:lnTo>
                  <a:lnTo>
                    <a:pt x="20" y="97"/>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Rectangle 81"/>
            <p:cNvSpPr>
              <a:spLocks noChangeArrowheads="1"/>
            </p:cNvSpPr>
            <p:nvPr/>
          </p:nvSpPr>
          <p:spPr bwMode="auto">
            <a:xfrm>
              <a:off x="5506" y="327"/>
              <a:ext cx="3" cy="7"/>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Rectangle 82"/>
            <p:cNvSpPr>
              <a:spLocks noChangeArrowheads="1"/>
            </p:cNvSpPr>
            <p:nvPr/>
          </p:nvSpPr>
          <p:spPr bwMode="auto">
            <a:xfrm>
              <a:off x="5506" y="342"/>
              <a:ext cx="3" cy="41"/>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p:cNvSpPr>
            <p:nvPr/>
          </p:nvSpPr>
          <p:spPr bwMode="auto">
            <a:xfrm>
              <a:off x="5515" y="342"/>
              <a:ext cx="19" cy="42"/>
            </a:xfrm>
            <a:custGeom>
              <a:avLst/>
              <a:gdLst>
                <a:gd name="T0" fmla="*/ 0 w 40"/>
                <a:gd name="T1" fmla="*/ 43 h 85"/>
                <a:gd name="T2" fmla="*/ 0 w 40"/>
                <a:gd name="T3" fmla="*/ 43 h 85"/>
                <a:gd name="T4" fmla="*/ 0 w 40"/>
                <a:gd name="T5" fmla="*/ 34 h 85"/>
                <a:gd name="T6" fmla="*/ 2 w 40"/>
                <a:gd name="T7" fmla="*/ 24 h 85"/>
                <a:gd name="T8" fmla="*/ 3 w 40"/>
                <a:gd name="T9" fmla="*/ 15 h 85"/>
                <a:gd name="T10" fmla="*/ 6 w 40"/>
                <a:gd name="T11" fmla="*/ 10 h 85"/>
                <a:gd name="T12" fmla="*/ 6 w 40"/>
                <a:gd name="T13" fmla="*/ 10 h 85"/>
                <a:gd name="T14" fmla="*/ 9 w 40"/>
                <a:gd name="T15" fmla="*/ 6 h 85"/>
                <a:gd name="T16" fmla="*/ 12 w 40"/>
                <a:gd name="T17" fmla="*/ 3 h 85"/>
                <a:gd name="T18" fmla="*/ 16 w 40"/>
                <a:gd name="T19" fmla="*/ 2 h 85"/>
                <a:gd name="T20" fmla="*/ 19 w 40"/>
                <a:gd name="T21" fmla="*/ 0 h 85"/>
                <a:gd name="T22" fmla="*/ 19 w 40"/>
                <a:gd name="T23" fmla="*/ 0 h 85"/>
                <a:gd name="T24" fmla="*/ 23 w 40"/>
                <a:gd name="T25" fmla="*/ 2 h 85"/>
                <a:gd name="T26" fmla="*/ 27 w 40"/>
                <a:gd name="T27" fmla="*/ 3 h 85"/>
                <a:gd name="T28" fmla="*/ 31 w 40"/>
                <a:gd name="T29" fmla="*/ 7 h 85"/>
                <a:gd name="T30" fmla="*/ 34 w 40"/>
                <a:gd name="T31" fmla="*/ 11 h 85"/>
                <a:gd name="T32" fmla="*/ 34 w 40"/>
                <a:gd name="T33" fmla="*/ 11 h 85"/>
                <a:gd name="T34" fmla="*/ 37 w 40"/>
                <a:gd name="T35" fmla="*/ 17 h 85"/>
                <a:gd name="T36" fmla="*/ 39 w 40"/>
                <a:gd name="T37" fmla="*/ 24 h 85"/>
                <a:gd name="T38" fmla="*/ 40 w 40"/>
                <a:gd name="T39" fmla="*/ 32 h 85"/>
                <a:gd name="T40" fmla="*/ 40 w 40"/>
                <a:gd name="T41" fmla="*/ 42 h 85"/>
                <a:gd name="T42" fmla="*/ 40 w 40"/>
                <a:gd name="T43" fmla="*/ 42 h 85"/>
                <a:gd name="T44" fmla="*/ 40 w 40"/>
                <a:gd name="T45" fmla="*/ 49 h 85"/>
                <a:gd name="T46" fmla="*/ 39 w 40"/>
                <a:gd name="T47" fmla="*/ 56 h 85"/>
                <a:gd name="T48" fmla="*/ 39 w 40"/>
                <a:gd name="T49" fmla="*/ 61 h 85"/>
                <a:gd name="T50" fmla="*/ 38 w 40"/>
                <a:gd name="T51" fmla="*/ 66 h 85"/>
                <a:gd name="T52" fmla="*/ 38 w 40"/>
                <a:gd name="T53" fmla="*/ 66 h 85"/>
                <a:gd name="T54" fmla="*/ 36 w 40"/>
                <a:gd name="T55" fmla="*/ 70 h 85"/>
                <a:gd name="T56" fmla="*/ 35 w 40"/>
                <a:gd name="T57" fmla="*/ 74 h 85"/>
                <a:gd name="T58" fmla="*/ 33 w 40"/>
                <a:gd name="T59" fmla="*/ 77 h 85"/>
                <a:gd name="T60" fmla="*/ 31 w 40"/>
                <a:gd name="T61" fmla="*/ 79 h 85"/>
                <a:gd name="T62" fmla="*/ 31 w 40"/>
                <a:gd name="T63" fmla="*/ 79 h 85"/>
                <a:gd name="T64" fmla="*/ 27 w 40"/>
                <a:gd name="T65" fmla="*/ 81 h 85"/>
                <a:gd name="T66" fmla="*/ 24 w 40"/>
                <a:gd name="T67" fmla="*/ 84 h 85"/>
                <a:gd name="T68" fmla="*/ 21 w 40"/>
                <a:gd name="T69" fmla="*/ 85 h 85"/>
                <a:gd name="T70" fmla="*/ 19 w 40"/>
                <a:gd name="T71" fmla="*/ 85 h 85"/>
                <a:gd name="T72" fmla="*/ 19 w 40"/>
                <a:gd name="T73" fmla="*/ 85 h 85"/>
                <a:gd name="T74" fmla="*/ 15 w 40"/>
                <a:gd name="T75" fmla="*/ 84 h 85"/>
                <a:gd name="T76" fmla="*/ 11 w 40"/>
                <a:gd name="T77" fmla="*/ 82 h 85"/>
                <a:gd name="T78" fmla="*/ 8 w 40"/>
                <a:gd name="T79" fmla="*/ 79 h 85"/>
                <a:gd name="T80" fmla="*/ 5 w 40"/>
                <a:gd name="T81" fmla="*/ 75 h 85"/>
                <a:gd name="T82" fmla="*/ 5 w 40"/>
                <a:gd name="T83" fmla="*/ 75 h 85"/>
                <a:gd name="T84" fmla="*/ 3 w 40"/>
                <a:gd name="T85" fmla="*/ 70 h 85"/>
                <a:gd name="T86" fmla="*/ 1 w 40"/>
                <a:gd name="T87" fmla="*/ 61 h 85"/>
                <a:gd name="T88" fmla="*/ 0 w 40"/>
                <a:gd name="T89" fmla="*/ 53 h 85"/>
                <a:gd name="T90" fmla="*/ 0 w 40"/>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1" y="7"/>
                  </a:lnTo>
                  <a:lnTo>
                    <a:pt x="34" y="11"/>
                  </a:lnTo>
                  <a:lnTo>
                    <a:pt x="34" y="11"/>
                  </a:lnTo>
                  <a:lnTo>
                    <a:pt x="37" y="17"/>
                  </a:lnTo>
                  <a:lnTo>
                    <a:pt x="39" y="24"/>
                  </a:lnTo>
                  <a:lnTo>
                    <a:pt x="40" y="32"/>
                  </a:lnTo>
                  <a:lnTo>
                    <a:pt x="40" y="42"/>
                  </a:lnTo>
                  <a:lnTo>
                    <a:pt x="40" y="42"/>
                  </a:lnTo>
                  <a:lnTo>
                    <a:pt x="40" y="49"/>
                  </a:lnTo>
                  <a:lnTo>
                    <a:pt x="39" y="56"/>
                  </a:lnTo>
                  <a:lnTo>
                    <a:pt x="39" y="61"/>
                  </a:lnTo>
                  <a:lnTo>
                    <a:pt x="38" y="66"/>
                  </a:lnTo>
                  <a:lnTo>
                    <a:pt x="38" y="66"/>
                  </a:lnTo>
                  <a:lnTo>
                    <a:pt x="36" y="70"/>
                  </a:lnTo>
                  <a:lnTo>
                    <a:pt x="35" y="74"/>
                  </a:lnTo>
                  <a:lnTo>
                    <a:pt x="33" y="77"/>
                  </a:lnTo>
                  <a:lnTo>
                    <a:pt x="31" y="79"/>
                  </a:lnTo>
                  <a:lnTo>
                    <a:pt x="31"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84"/>
            <p:cNvSpPr>
              <a:spLocks/>
            </p:cNvSpPr>
            <p:nvPr/>
          </p:nvSpPr>
          <p:spPr bwMode="auto">
            <a:xfrm>
              <a:off x="5518" y="349"/>
              <a:ext cx="13" cy="28"/>
            </a:xfrm>
            <a:custGeom>
              <a:avLst/>
              <a:gdLst>
                <a:gd name="T0" fmla="*/ 0 w 26"/>
                <a:gd name="T1" fmla="*/ 28 h 57"/>
                <a:gd name="T2" fmla="*/ 0 w 26"/>
                <a:gd name="T3" fmla="*/ 28 h 57"/>
                <a:gd name="T4" fmla="*/ 0 w 26"/>
                <a:gd name="T5" fmla="*/ 35 h 57"/>
                <a:gd name="T6" fmla="*/ 1 w 26"/>
                <a:gd name="T7" fmla="*/ 40 h 57"/>
                <a:gd name="T8" fmla="*/ 2 w 26"/>
                <a:gd name="T9" fmla="*/ 46 h 57"/>
                <a:gd name="T10" fmla="*/ 3 w 26"/>
                <a:gd name="T11" fmla="*/ 50 h 57"/>
                <a:gd name="T12" fmla="*/ 3 w 26"/>
                <a:gd name="T13" fmla="*/ 50 h 57"/>
                <a:gd name="T14" fmla="*/ 5 w 26"/>
                <a:gd name="T15" fmla="*/ 53 h 57"/>
                <a:gd name="T16" fmla="*/ 7 w 26"/>
                <a:gd name="T17" fmla="*/ 56 h 57"/>
                <a:gd name="T18" fmla="*/ 10 w 26"/>
                <a:gd name="T19" fmla="*/ 57 h 57"/>
                <a:gd name="T20" fmla="*/ 12 w 26"/>
                <a:gd name="T21" fmla="*/ 57 h 57"/>
                <a:gd name="T22" fmla="*/ 12 w 26"/>
                <a:gd name="T23" fmla="*/ 57 h 57"/>
                <a:gd name="T24" fmla="*/ 14 w 26"/>
                <a:gd name="T25" fmla="*/ 57 h 57"/>
                <a:gd name="T26" fmla="*/ 17 w 26"/>
                <a:gd name="T27" fmla="*/ 56 h 57"/>
                <a:gd name="T28" fmla="*/ 19 w 26"/>
                <a:gd name="T29" fmla="*/ 53 h 57"/>
                <a:gd name="T30" fmla="*/ 22 w 26"/>
                <a:gd name="T31" fmla="*/ 50 h 57"/>
                <a:gd name="T32" fmla="*/ 22 w 26"/>
                <a:gd name="T33" fmla="*/ 50 h 57"/>
                <a:gd name="T34" fmla="*/ 23 w 26"/>
                <a:gd name="T35" fmla="*/ 46 h 57"/>
                <a:gd name="T36" fmla="*/ 25 w 26"/>
                <a:gd name="T37" fmla="*/ 42 h 57"/>
                <a:gd name="T38" fmla="*/ 26 w 26"/>
                <a:gd name="T39" fmla="*/ 35 h 57"/>
                <a:gd name="T40" fmla="*/ 26 w 26"/>
                <a:gd name="T41" fmla="*/ 29 h 57"/>
                <a:gd name="T42" fmla="*/ 26 w 26"/>
                <a:gd name="T43" fmla="*/ 29 h 57"/>
                <a:gd name="T44" fmla="*/ 26 w 26"/>
                <a:gd name="T45" fmla="*/ 24 h 57"/>
                <a:gd name="T46" fmla="*/ 25 w 26"/>
                <a:gd name="T47" fmla="*/ 17 h 57"/>
                <a:gd name="T48" fmla="*/ 23 w 26"/>
                <a:gd name="T49" fmla="*/ 13 h 57"/>
                <a:gd name="T50" fmla="*/ 22 w 26"/>
                <a:gd name="T51" fmla="*/ 8 h 57"/>
                <a:gd name="T52" fmla="*/ 22 w 26"/>
                <a:gd name="T53" fmla="*/ 8 h 57"/>
                <a:gd name="T54" fmla="*/ 19 w 26"/>
                <a:gd name="T55" fmla="*/ 4 h 57"/>
                <a:gd name="T56" fmla="*/ 17 w 26"/>
                <a:gd name="T57" fmla="*/ 1 h 57"/>
                <a:gd name="T58" fmla="*/ 14 w 26"/>
                <a:gd name="T59" fmla="*/ 0 h 57"/>
                <a:gd name="T60" fmla="*/ 12 w 26"/>
                <a:gd name="T61" fmla="*/ 0 h 57"/>
                <a:gd name="T62" fmla="*/ 12 w 26"/>
                <a:gd name="T63" fmla="*/ 0 h 57"/>
                <a:gd name="T64" fmla="*/ 10 w 26"/>
                <a:gd name="T65" fmla="*/ 0 h 57"/>
                <a:gd name="T66" fmla="*/ 7 w 26"/>
                <a:gd name="T67" fmla="*/ 1 h 57"/>
                <a:gd name="T68" fmla="*/ 5 w 26"/>
                <a:gd name="T69" fmla="*/ 4 h 57"/>
                <a:gd name="T70" fmla="*/ 4 w 26"/>
                <a:gd name="T71" fmla="*/ 7 h 57"/>
                <a:gd name="T72" fmla="*/ 4 w 26"/>
                <a:gd name="T73" fmla="*/ 7 h 57"/>
                <a:gd name="T74" fmla="*/ 3 w 26"/>
                <a:gd name="T75" fmla="*/ 11 h 57"/>
                <a:gd name="T76" fmla="*/ 1 w 26"/>
                <a:gd name="T77" fmla="*/ 17 h 57"/>
                <a:gd name="T78" fmla="*/ 0 w 26"/>
                <a:gd name="T79" fmla="*/ 24 h 57"/>
                <a:gd name="T80" fmla="*/ 0 w 26"/>
                <a:gd name="T81" fmla="*/ 29 h 57"/>
                <a:gd name="T82" fmla="*/ 0 w 26"/>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2" y="50"/>
                  </a:lnTo>
                  <a:lnTo>
                    <a:pt x="22" y="50"/>
                  </a:lnTo>
                  <a:lnTo>
                    <a:pt x="23" y="46"/>
                  </a:lnTo>
                  <a:lnTo>
                    <a:pt x="25" y="42"/>
                  </a:lnTo>
                  <a:lnTo>
                    <a:pt x="26" y="35"/>
                  </a:lnTo>
                  <a:lnTo>
                    <a:pt x="26" y="29"/>
                  </a:lnTo>
                  <a:lnTo>
                    <a:pt x="26" y="29"/>
                  </a:lnTo>
                  <a:lnTo>
                    <a:pt x="26" y="24"/>
                  </a:lnTo>
                  <a:lnTo>
                    <a:pt x="25" y="17"/>
                  </a:lnTo>
                  <a:lnTo>
                    <a:pt x="23" y="13"/>
                  </a:lnTo>
                  <a:lnTo>
                    <a:pt x="22" y="8"/>
                  </a:lnTo>
                  <a:lnTo>
                    <a:pt x="22"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85"/>
            <p:cNvSpPr>
              <a:spLocks/>
            </p:cNvSpPr>
            <p:nvPr/>
          </p:nvSpPr>
          <p:spPr bwMode="auto">
            <a:xfrm>
              <a:off x="5539" y="342"/>
              <a:ext cx="18" cy="41"/>
            </a:xfrm>
            <a:custGeom>
              <a:avLst/>
              <a:gdLst>
                <a:gd name="T0" fmla="*/ 0 w 35"/>
                <a:gd name="T1" fmla="*/ 84 h 84"/>
                <a:gd name="T2" fmla="*/ 0 w 35"/>
                <a:gd name="T3" fmla="*/ 2 h 84"/>
                <a:gd name="T4" fmla="*/ 7 w 35"/>
                <a:gd name="T5" fmla="*/ 2 h 84"/>
                <a:gd name="T6" fmla="*/ 7 w 35"/>
                <a:gd name="T7" fmla="*/ 14 h 84"/>
                <a:gd name="T8" fmla="*/ 7 w 35"/>
                <a:gd name="T9" fmla="*/ 14 h 84"/>
                <a:gd name="T10" fmla="*/ 10 w 35"/>
                <a:gd name="T11" fmla="*/ 9 h 84"/>
                <a:gd name="T12" fmla="*/ 13 w 35"/>
                <a:gd name="T13" fmla="*/ 4 h 84"/>
                <a:gd name="T14" fmla="*/ 16 w 35"/>
                <a:gd name="T15" fmla="*/ 2 h 84"/>
                <a:gd name="T16" fmla="*/ 20 w 35"/>
                <a:gd name="T17" fmla="*/ 0 h 84"/>
                <a:gd name="T18" fmla="*/ 20 w 35"/>
                <a:gd name="T19" fmla="*/ 0 h 84"/>
                <a:gd name="T20" fmla="*/ 22 w 35"/>
                <a:gd name="T21" fmla="*/ 0 h 84"/>
                <a:gd name="T22" fmla="*/ 24 w 35"/>
                <a:gd name="T23" fmla="*/ 2 h 84"/>
                <a:gd name="T24" fmla="*/ 25 w 35"/>
                <a:gd name="T25" fmla="*/ 2 h 84"/>
                <a:gd name="T26" fmla="*/ 27 w 35"/>
                <a:gd name="T27" fmla="*/ 3 h 84"/>
                <a:gd name="T28" fmla="*/ 27 w 35"/>
                <a:gd name="T29" fmla="*/ 3 h 84"/>
                <a:gd name="T30" fmla="*/ 28 w 35"/>
                <a:gd name="T31" fmla="*/ 4 h 84"/>
                <a:gd name="T32" fmla="*/ 30 w 35"/>
                <a:gd name="T33" fmla="*/ 6 h 84"/>
                <a:gd name="T34" fmla="*/ 31 w 35"/>
                <a:gd name="T35" fmla="*/ 9 h 84"/>
                <a:gd name="T36" fmla="*/ 32 w 35"/>
                <a:gd name="T37" fmla="*/ 10 h 84"/>
                <a:gd name="T38" fmla="*/ 32 w 35"/>
                <a:gd name="T39" fmla="*/ 10 h 84"/>
                <a:gd name="T40" fmla="*/ 32 w 35"/>
                <a:gd name="T41" fmla="*/ 13 h 84"/>
                <a:gd name="T42" fmla="*/ 33 w 35"/>
                <a:gd name="T43" fmla="*/ 15 h 84"/>
                <a:gd name="T44" fmla="*/ 34 w 35"/>
                <a:gd name="T45" fmla="*/ 18 h 84"/>
                <a:gd name="T46" fmla="*/ 34 w 35"/>
                <a:gd name="T47" fmla="*/ 21 h 84"/>
                <a:gd name="T48" fmla="*/ 34 w 35"/>
                <a:gd name="T49" fmla="*/ 21 h 84"/>
                <a:gd name="T50" fmla="*/ 34 w 35"/>
                <a:gd name="T51" fmla="*/ 24 h 84"/>
                <a:gd name="T52" fmla="*/ 35 w 35"/>
                <a:gd name="T53" fmla="*/ 27 h 84"/>
                <a:gd name="T54" fmla="*/ 35 w 35"/>
                <a:gd name="T55" fmla="*/ 29 h 84"/>
                <a:gd name="T56" fmla="*/ 35 w 35"/>
                <a:gd name="T57" fmla="*/ 34 h 84"/>
                <a:gd name="T58" fmla="*/ 35 w 35"/>
                <a:gd name="T59" fmla="*/ 84 h 84"/>
                <a:gd name="T60" fmla="*/ 28 w 35"/>
                <a:gd name="T61" fmla="*/ 84 h 84"/>
                <a:gd name="T62" fmla="*/ 28 w 35"/>
                <a:gd name="T63" fmla="*/ 36 h 84"/>
                <a:gd name="T64" fmla="*/ 28 w 35"/>
                <a:gd name="T65" fmla="*/ 36 h 84"/>
                <a:gd name="T66" fmla="*/ 28 w 35"/>
                <a:gd name="T67" fmla="*/ 32 h 84"/>
                <a:gd name="T68" fmla="*/ 28 w 35"/>
                <a:gd name="T69" fmla="*/ 29 h 84"/>
                <a:gd name="T70" fmla="*/ 27 w 35"/>
                <a:gd name="T71" fmla="*/ 27 h 84"/>
                <a:gd name="T72" fmla="*/ 27 w 35"/>
                <a:gd name="T73" fmla="*/ 24 h 84"/>
                <a:gd name="T74" fmla="*/ 27 w 35"/>
                <a:gd name="T75" fmla="*/ 24 h 84"/>
                <a:gd name="T76" fmla="*/ 26 w 35"/>
                <a:gd name="T77" fmla="*/ 22 h 84"/>
                <a:gd name="T78" fmla="*/ 25 w 35"/>
                <a:gd name="T79" fmla="*/ 20 h 84"/>
                <a:gd name="T80" fmla="*/ 24 w 35"/>
                <a:gd name="T81" fmla="*/ 18 h 84"/>
                <a:gd name="T82" fmla="*/ 24 w 35"/>
                <a:gd name="T83" fmla="*/ 17 h 84"/>
                <a:gd name="T84" fmla="*/ 24 w 35"/>
                <a:gd name="T85" fmla="*/ 17 h 84"/>
                <a:gd name="T86" fmla="*/ 23 w 35"/>
                <a:gd name="T87" fmla="*/ 15 h 84"/>
                <a:gd name="T88" fmla="*/ 21 w 35"/>
                <a:gd name="T89" fmla="*/ 15 h 84"/>
                <a:gd name="T90" fmla="*/ 20 w 35"/>
                <a:gd name="T91" fmla="*/ 14 h 84"/>
                <a:gd name="T92" fmla="*/ 19 w 35"/>
                <a:gd name="T93" fmla="*/ 14 h 84"/>
                <a:gd name="T94" fmla="*/ 19 w 35"/>
                <a:gd name="T95" fmla="*/ 14 h 84"/>
                <a:gd name="T96" fmla="*/ 16 w 35"/>
                <a:gd name="T97" fmla="*/ 14 h 84"/>
                <a:gd name="T98" fmla="*/ 14 w 35"/>
                <a:gd name="T99" fmla="*/ 15 h 84"/>
                <a:gd name="T100" fmla="*/ 12 w 35"/>
                <a:gd name="T101" fmla="*/ 18 h 84"/>
                <a:gd name="T102" fmla="*/ 10 w 35"/>
                <a:gd name="T103" fmla="*/ 20 h 84"/>
                <a:gd name="T104" fmla="*/ 10 w 35"/>
                <a:gd name="T105" fmla="*/ 20 h 84"/>
                <a:gd name="T106" fmla="*/ 9 w 35"/>
                <a:gd name="T107" fmla="*/ 22 h 84"/>
                <a:gd name="T108" fmla="*/ 8 w 35"/>
                <a:gd name="T109" fmla="*/ 28 h 84"/>
                <a:gd name="T110" fmla="*/ 7 w 35"/>
                <a:gd name="T111" fmla="*/ 34 h 84"/>
                <a:gd name="T112" fmla="*/ 7 w 35"/>
                <a:gd name="T113" fmla="*/ 41 h 84"/>
                <a:gd name="T114" fmla="*/ 7 w 35"/>
                <a:gd name="T115" fmla="*/ 84 h 84"/>
                <a:gd name="T116" fmla="*/ 0 w 35"/>
                <a:gd name="T1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84">
                  <a:moveTo>
                    <a:pt x="0" y="84"/>
                  </a:moveTo>
                  <a:lnTo>
                    <a:pt x="0" y="2"/>
                  </a:lnTo>
                  <a:lnTo>
                    <a:pt x="7" y="2"/>
                  </a:lnTo>
                  <a:lnTo>
                    <a:pt x="7" y="14"/>
                  </a:lnTo>
                  <a:lnTo>
                    <a:pt x="7" y="14"/>
                  </a:lnTo>
                  <a:lnTo>
                    <a:pt x="10" y="9"/>
                  </a:lnTo>
                  <a:lnTo>
                    <a:pt x="13" y="4"/>
                  </a:lnTo>
                  <a:lnTo>
                    <a:pt x="16" y="2"/>
                  </a:lnTo>
                  <a:lnTo>
                    <a:pt x="20" y="0"/>
                  </a:lnTo>
                  <a:lnTo>
                    <a:pt x="20" y="0"/>
                  </a:lnTo>
                  <a:lnTo>
                    <a:pt x="22" y="0"/>
                  </a:lnTo>
                  <a:lnTo>
                    <a:pt x="24" y="2"/>
                  </a:lnTo>
                  <a:lnTo>
                    <a:pt x="25" y="2"/>
                  </a:lnTo>
                  <a:lnTo>
                    <a:pt x="27" y="3"/>
                  </a:lnTo>
                  <a:lnTo>
                    <a:pt x="27" y="3"/>
                  </a:lnTo>
                  <a:lnTo>
                    <a:pt x="28" y="4"/>
                  </a:lnTo>
                  <a:lnTo>
                    <a:pt x="30" y="6"/>
                  </a:lnTo>
                  <a:lnTo>
                    <a:pt x="31" y="9"/>
                  </a:lnTo>
                  <a:lnTo>
                    <a:pt x="32" y="10"/>
                  </a:lnTo>
                  <a:lnTo>
                    <a:pt x="32" y="10"/>
                  </a:lnTo>
                  <a:lnTo>
                    <a:pt x="32" y="13"/>
                  </a:lnTo>
                  <a:lnTo>
                    <a:pt x="33" y="15"/>
                  </a:lnTo>
                  <a:lnTo>
                    <a:pt x="34" y="18"/>
                  </a:lnTo>
                  <a:lnTo>
                    <a:pt x="34" y="21"/>
                  </a:lnTo>
                  <a:lnTo>
                    <a:pt x="34" y="21"/>
                  </a:lnTo>
                  <a:lnTo>
                    <a:pt x="34" y="24"/>
                  </a:lnTo>
                  <a:lnTo>
                    <a:pt x="35" y="27"/>
                  </a:lnTo>
                  <a:lnTo>
                    <a:pt x="35" y="29"/>
                  </a:lnTo>
                  <a:lnTo>
                    <a:pt x="35" y="34"/>
                  </a:lnTo>
                  <a:lnTo>
                    <a:pt x="35" y="84"/>
                  </a:lnTo>
                  <a:lnTo>
                    <a:pt x="28" y="84"/>
                  </a:lnTo>
                  <a:lnTo>
                    <a:pt x="28" y="36"/>
                  </a:lnTo>
                  <a:lnTo>
                    <a:pt x="28" y="36"/>
                  </a:lnTo>
                  <a:lnTo>
                    <a:pt x="28" y="32"/>
                  </a:lnTo>
                  <a:lnTo>
                    <a:pt x="28" y="29"/>
                  </a:lnTo>
                  <a:lnTo>
                    <a:pt x="27" y="27"/>
                  </a:lnTo>
                  <a:lnTo>
                    <a:pt x="27" y="24"/>
                  </a:lnTo>
                  <a:lnTo>
                    <a:pt x="27" y="24"/>
                  </a:lnTo>
                  <a:lnTo>
                    <a:pt x="26" y="22"/>
                  </a:lnTo>
                  <a:lnTo>
                    <a:pt x="25" y="20"/>
                  </a:lnTo>
                  <a:lnTo>
                    <a:pt x="24" y="18"/>
                  </a:lnTo>
                  <a:lnTo>
                    <a:pt x="24" y="17"/>
                  </a:lnTo>
                  <a:lnTo>
                    <a:pt x="24" y="17"/>
                  </a:lnTo>
                  <a:lnTo>
                    <a:pt x="23" y="15"/>
                  </a:lnTo>
                  <a:lnTo>
                    <a:pt x="21" y="15"/>
                  </a:lnTo>
                  <a:lnTo>
                    <a:pt x="20" y="14"/>
                  </a:lnTo>
                  <a:lnTo>
                    <a:pt x="19" y="14"/>
                  </a:lnTo>
                  <a:lnTo>
                    <a:pt x="19" y="14"/>
                  </a:lnTo>
                  <a:lnTo>
                    <a:pt x="16" y="14"/>
                  </a:lnTo>
                  <a:lnTo>
                    <a:pt x="14" y="15"/>
                  </a:lnTo>
                  <a:lnTo>
                    <a:pt x="12" y="18"/>
                  </a:lnTo>
                  <a:lnTo>
                    <a:pt x="10" y="20"/>
                  </a:lnTo>
                  <a:lnTo>
                    <a:pt x="10" y="20"/>
                  </a:lnTo>
                  <a:lnTo>
                    <a:pt x="9" y="22"/>
                  </a:lnTo>
                  <a:lnTo>
                    <a:pt x="8" y="28"/>
                  </a:lnTo>
                  <a:lnTo>
                    <a:pt x="7" y="34"/>
                  </a:lnTo>
                  <a:lnTo>
                    <a:pt x="7" y="41"/>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86"/>
            <p:cNvSpPr>
              <a:spLocks/>
            </p:cNvSpPr>
            <p:nvPr/>
          </p:nvSpPr>
          <p:spPr bwMode="auto">
            <a:xfrm>
              <a:off x="5574" y="326"/>
              <a:ext cx="24" cy="58"/>
            </a:xfrm>
            <a:custGeom>
              <a:avLst/>
              <a:gdLst>
                <a:gd name="T0" fmla="*/ 8 w 48"/>
                <a:gd name="T1" fmla="*/ 75 h 115"/>
                <a:gd name="T2" fmla="*/ 9 w 48"/>
                <a:gd name="T3" fmla="*/ 87 h 115"/>
                <a:gd name="T4" fmla="*/ 11 w 48"/>
                <a:gd name="T5" fmla="*/ 93 h 115"/>
                <a:gd name="T6" fmla="*/ 15 w 48"/>
                <a:gd name="T7" fmla="*/ 98 h 115"/>
                <a:gd name="T8" fmla="*/ 20 w 48"/>
                <a:gd name="T9" fmla="*/ 100 h 115"/>
                <a:gd name="T10" fmla="*/ 24 w 48"/>
                <a:gd name="T11" fmla="*/ 101 h 115"/>
                <a:gd name="T12" fmla="*/ 30 w 48"/>
                <a:gd name="T13" fmla="*/ 100 h 115"/>
                <a:gd name="T14" fmla="*/ 33 w 48"/>
                <a:gd name="T15" fmla="*/ 98 h 115"/>
                <a:gd name="T16" fmla="*/ 37 w 48"/>
                <a:gd name="T17" fmla="*/ 93 h 115"/>
                <a:gd name="T18" fmla="*/ 38 w 48"/>
                <a:gd name="T19" fmla="*/ 87 h 115"/>
                <a:gd name="T20" fmla="*/ 39 w 48"/>
                <a:gd name="T21" fmla="*/ 83 h 115"/>
                <a:gd name="T22" fmla="*/ 38 w 48"/>
                <a:gd name="T23" fmla="*/ 76 h 115"/>
                <a:gd name="T24" fmla="*/ 37 w 48"/>
                <a:gd name="T25" fmla="*/ 73 h 115"/>
                <a:gd name="T26" fmla="*/ 32 w 48"/>
                <a:gd name="T27" fmla="*/ 68 h 115"/>
                <a:gd name="T28" fmla="*/ 28 w 48"/>
                <a:gd name="T29" fmla="*/ 66 h 115"/>
                <a:gd name="T30" fmla="*/ 22 w 48"/>
                <a:gd name="T31" fmla="*/ 64 h 115"/>
                <a:gd name="T32" fmla="*/ 12 w 48"/>
                <a:gd name="T33" fmla="*/ 57 h 115"/>
                <a:gd name="T34" fmla="*/ 8 w 48"/>
                <a:gd name="T35" fmla="*/ 52 h 115"/>
                <a:gd name="T36" fmla="*/ 4 w 48"/>
                <a:gd name="T37" fmla="*/ 45 h 115"/>
                <a:gd name="T38" fmla="*/ 3 w 48"/>
                <a:gd name="T39" fmla="*/ 39 h 115"/>
                <a:gd name="T40" fmla="*/ 2 w 48"/>
                <a:gd name="T41" fmla="*/ 32 h 115"/>
                <a:gd name="T42" fmla="*/ 3 w 48"/>
                <a:gd name="T43" fmla="*/ 19 h 115"/>
                <a:gd name="T44" fmla="*/ 6 w 48"/>
                <a:gd name="T45" fmla="*/ 12 h 115"/>
                <a:gd name="T46" fmla="*/ 12 w 48"/>
                <a:gd name="T47" fmla="*/ 4 h 115"/>
                <a:gd name="T48" fmla="*/ 17 w 48"/>
                <a:gd name="T49" fmla="*/ 1 h 115"/>
                <a:gd name="T50" fmla="*/ 23 w 48"/>
                <a:gd name="T51" fmla="*/ 0 h 115"/>
                <a:gd name="T52" fmla="*/ 32 w 48"/>
                <a:gd name="T53" fmla="*/ 2 h 115"/>
                <a:gd name="T54" fmla="*/ 37 w 48"/>
                <a:gd name="T55" fmla="*/ 7 h 115"/>
                <a:gd name="T56" fmla="*/ 43 w 48"/>
                <a:gd name="T57" fmla="*/ 15 h 115"/>
                <a:gd name="T58" fmla="*/ 45 w 48"/>
                <a:gd name="T59" fmla="*/ 23 h 115"/>
                <a:gd name="T60" fmla="*/ 38 w 48"/>
                <a:gd name="T61" fmla="*/ 33 h 115"/>
                <a:gd name="T62" fmla="*/ 36 w 48"/>
                <a:gd name="T63" fmla="*/ 25 h 115"/>
                <a:gd name="T64" fmla="*/ 33 w 48"/>
                <a:gd name="T65" fmla="*/ 19 h 115"/>
                <a:gd name="T66" fmla="*/ 26 w 48"/>
                <a:gd name="T67" fmla="*/ 13 h 115"/>
                <a:gd name="T68" fmla="*/ 20 w 48"/>
                <a:gd name="T69" fmla="*/ 13 h 115"/>
                <a:gd name="T70" fmla="*/ 13 w 48"/>
                <a:gd name="T71" fmla="*/ 18 h 115"/>
                <a:gd name="T72" fmla="*/ 11 w 48"/>
                <a:gd name="T73" fmla="*/ 23 h 115"/>
                <a:gd name="T74" fmla="*/ 10 w 48"/>
                <a:gd name="T75" fmla="*/ 30 h 115"/>
                <a:gd name="T76" fmla="*/ 11 w 48"/>
                <a:gd name="T77" fmla="*/ 39 h 115"/>
                <a:gd name="T78" fmla="*/ 14 w 48"/>
                <a:gd name="T79" fmla="*/ 41 h 115"/>
                <a:gd name="T80" fmla="*/ 24 w 48"/>
                <a:gd name="T81" fmla="*/ 48 h 115"/>
                <a:gd name="T82" fmla="*/ 32 w 48"/>
                <a:gd name="T83" fmla="*/ 52 h 115"/>
                <a:gd name="T84" fmla="*/ 37 w 48"/>
                <a:gd name="T85" fmla="*/ 55 h 115"/>
                <a:gd name="T86" fmla="*/ 44 w 48"/>
                <a:gd name="T87" fmla="*/ 64 h 115"/>
                <a:gd name="T88" fmla="*/ 46 w 48"/>
                <a:gd name="T89" fmla="*/ 71 h 115"/>
                <a:gd name="T90" fmla="*/ 48 w 48"/>
                <a:gd name="T91" fmla="*/ 83 h 115"/>
                <a:gd name="T92" fmla="*/ 47 w 48"/>
                <a:gd name="T93" fmla="*/ 91 h 115"/>
                <a:gd name="T94" fmla="*/ 45 w 48"/>
                <a:gd name="T95" fmla="*/ 98 h 115"/>
                <a:gd name="T96" fmla="*/ 38 w 48"/>
                <a:gd name="T97" fmla="*/ 108 h 115"/>
                <a:gd name="T98" fmla="*/ 34 w 48"/>
                <a:gd name="T99" fmla="*/ 112 h 115"/>
                <a:gd name="T100" fmla="*/ 25 w 48"/>
                <a:gd name="T101" fmla="*/ 115 h 115"/>
                <a:gd name="T102" fmla="*/ 18 w 48"/>
                <a:gd name="T103" fmla="*/ 114 h 115"/>
                <a:gd name="T104" fmla="*/ 12 w 48"/>
                <a:gd name="T105" fmla="*/ 111 h 115"/>
                <a:gd name="T106" fmla="*/ 4 w 48"/>
                <a:gd name="T107" fmla="*/ 101 h 115"/>
                <a:gd name="T108" fmla="*/ 2 w 48"/>
                <a:gd name="T109" fmla="*/ 93 h 115"/>
                <a:gd name="T110" fmla="*/ 0 w 48"/>
                <a:gd name="T111" fmla="*/ 7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 h="115">
                  <a:moveTo>
                    <a:pt x="0" y="75"/>
                  </a:moveTo>
                  <a:lnTo>
                    <a:pt x="8" y="75"/>
                  </a:lnTo>
                  <a:lnTo>
                    <a:pt x="8" y="75"/>
                  </a:lnTo>
                  <a:lnTo>
                    <a:pt x="8" y="79"/>
                  </a:lnTo>
                  <a:lnTo>
                    <a:pt x="9" y="83"/>
                  </a:lnTo>
                  <a:lnTo>
                    <a:pt x="9" y="87"/>
                  </a:lnTo>
                  <a:lnTo>
                    <a:pt x="9" y="90"/>
                  </a:lnTo>
                  <a:lnTo>
                    <a:pt x="9" y="90"/>
                  </a:lnTo>
                  <a:lnTo>
                    <a:pt x="11" y="93"/>
                  </a:lnTo>
                  <a:lnTo>
                    <a:pt x="12" y="94"/>
                  </a:lnTo>
                  <a:lnTo>
                    <a:pt x="14" y="97"/>
                  </a:lnTo>
                  <a:lnTo>
                    <a:pt x="15" y="98"/>
                  </a:lnTo>
                  <a:lnTo>
                    <a:pt x="15" y="98"/>
                  </a:lnTo>
                  <a:lnTo>
                    <a:pt x="17" y="100"/>
                  </a:lnTo>
                  <a:lnTo>
                    <a:pt x="20" y="100"/>
                  </a:lnTo>
                  <a:lnTo>
                    <a:pt x="22" y="101"/>
                  </a:lnTo>
                  <a:lnTo>
                    <a:pt x="24" y="101"/>
                  </a:lnTo>
                  <a:lnTo>
                    <a:pt x="24" y="101"/>
                  </a:lnTo>
                  <a:lnTo>
                    <a:pt x="26" y="101"/>
                  </a:lnTo>
                  <a:lnTo>
                    <a:pt x="28" y="100"/>
                  </a:lnTo>
                  <a:lnTo>
                    <a:pt x="30" y="100"/>
                  </a:lnTo>
                  <a:lnTo>
                    <a:pt x="32" y="100"/>
                  </a:lnTo>
                  <a:lnTo>
                    <a:pt x="32" y="100"/>
                  </a:lnTo>
                  <a:lnTo>
                    <a:pt x="33" y="98"/>
                  </a:lnTo>
                  <a:lnTo>
                    <a:pt x="35" y="97"/>
                  </a:lnTo>
                  <a:lnTo>
                    <a:pt x="36" y="94"/>
                  </a:lnTo>
                  <a:lnTo>
                    <a:pt x="37" y="93"/>
                  </a:lnTo>
                  <a:lnTo>
                    <a:pt x="37" y="93"/>
                  </a:lnTo>
                  <a:lnTo>
                    <a:pt x="38" y="90"/>
                  </a:lnTo>
                  <a:lnTo>
                    <a:pt x="38" y="87"/>
                  </a:lnTo>
                  <a:lnTo>
                    <a:pt x="39" y="86"/>
                  </a:lnTo>
                  <a:lnTo>
                    <a:pt x="39" y="83"/>
                  </a:lnTo>
                  <a:lnTo>
                    <a:pt x="39" y="83"/>
                  </a:lnTo>
                  <a:lnTo>
                    <a:pt x="39" y="80"/>
                  </a:lnTo>
                  <a:lnTo>
                    <a:pt x="39" y="79"/>
                  </a:lnTo>
                  <a:lnTo>
                    <a:pt x="38" y="76"/>
                  </a:lnTo>
                  <a:lnTo>
                    <a:pt x="38" y="75"/>
                  </a:lnTo>
                  <a:lnTo>
                    <a:pt x="38" y="75"/>
                  </a:lnTo>
                  <a:lnTo>
                    <a:pt x="37" y="73"/>
                  </a:lnTo>
                  <a:lnTo>
                    <a:pt x="35" y="71"/>
                  </a:lnTo>
                  <a:lnTo>
                    <a:pt x="34" y="69"/>
                  </a:lnTo>
                  <a:lnTo>
                    <a:pt x="32" y="68"/>
                  </a:lnTo>
                  <a:lnTo>
                    <a:pt x="32" y="68"/>
                  </a:lnTo>
                  <a:lnTo>
                    <a:pt x="31" y="68"/>
                  </a:lnTo>
                  <a:lnTo>
                    <a:pt x="28" y="66"/>
                  </a:lnTo>
                  <a:lnTo>
                    <a:pt x="25" y="65"/>
                  </a:lnTo>
                  <a:lnTo>
                    <a:pt x="22" y="64"/>
                  </a:lnTo>
                  <a:lnTo>
                    <a:pt x="22" y="64"/>
                  </a:lnTo>
                  <a:lnTo>
                    <a:pt x="18" y="61"/>
                  </a:lnTo>
                  <a:lnTo>
                    <a:pt x="15" y="59"/>
                  </a:lnTo>
                  <a:lnTo>
                    <a:pt x="12" y="57"/>
                  </a:lnTo>
                  <a:lnTo>
                    <a:pt x="10" y="55"/>
                  </a:lnTo>
                  <a:lnTo>
                    <a:pt x="10" y="55"/>
                  </a:lnTo>
                  <a:lnTo>
                    <a:pt x="8" y="52"/>
                  </a:lnTo>
                  <a:lnTo>
                    <a:pt x="6" y="50"/>
                  </a:lnTo>
                  <a:lnTo>
                    <a:pt x="5" y="48"/>
                  </a:lnTo>
                  <a:lnTo>
                    <a:pt x="4" y="45"/>
                  </a:lnTo>
                  <a:lnTo>
                    <a:pt x="4" y="45"/>
                  </a:lnTo>
                  <a:lnTo>
                    <a:pt x="3" y="43"/>
                  </a:lnTo>
                  <a:lnTo>
                    <a:pt x="3" y="39"/>
                  </a:lnTo>
                  <a:lnTo>
                    <a:pt x="2" y="34"/>
                  </a:lnTo>
                  <a:lnTo>
                    <a:pt x="2" y="32"/>
                  </a:lnTo>
                  <a:lnTo>
                    <a:pt x="2" y="32"/>
                  </a:lnTo>
                  <a:lnTo>
                    <a:pt x="2" y="27"/>
                  </a:lnTo>
                  <a:lnTo>
                    <a:pt x="3" y="23"/>
                  </a:lnTo>
                  <a:lnTo>
                    <a:pt x="3" y="19"/>
                  </a:lnTo>
                  <a:lnTo>
                    <a:pt x="4" y="16"/>
                  </a:lnTo>
                  <a:lnTo>
                    <a:pt x="4" y="16"/>
                  </a:lnTo>
                  <a:lnTo>
                    <a:pt x="6" y="12"/>
                  </a:lnTo>
                  <a:lnTo>
                    <a:pt x="8" y="9"/>
                  </a:lnTo>
                  <a:lnTo>
                    <a:pt x="10" y="7"/>
                  </a:lnTo>
                  <a:lnTo>
                    <a:pt x="12" y="4"/>
                  </a:lnTo>
                  <a:lnTo>
                    <a:pt x="12" y="4"/>
                  </a:lnTo>
                  <a:lnTo>
                    <a:pt x="14" y="2"/>
                  </a:lnTo>
                  <a:lnTo>
                    <a:pt x="17" y="1"/>
                  </a:lnTo>
                  <a:lnTo>
                    <a:pt x="20" y="0"/>
                  </a:lnTo>
                  <a:lnTo>
                    <a:pt x="23" y="0"/>
                  </a:lnTo>
                  <a:lnTo>
                    <a:pt x="23" y="0"/>
                  </a:lnTo>
                  <a:lnTo>
                    <a:pt x="26" y="0"/>
                  </a:lnTo>
                  <a:lnTo>
                    <a:pt x="29" y="1"/>
                  </a:lnTo>
                  <a:lnTo>
                    <a:pt x="32" y="2"/>
                  </a:lnTo>
                  <a:lnTo>
                    <a:pt x="34" y="4"/>
                  </a:lnTo>
                  <a:lnTo>
                    <a:pt x="34" y="4"/>
                  </a:lnTo>
                  <a:lnTo>
                    <a:pt x="37" y="7"/>
                  </a:lnTo>
                  <a:lnTo>
                    <a:pt x="39" y="9"/>
                  </a:lnTo>
                  <a:lnTo>
                    <a:pt x="40" y="12"/>
                  </a:lnTo>
                  <a:lnTo>
                    <a:pt x="43" y="15"/>
                  </a:lnTo>
                  <a:lnTo>
                    <a:pt x="43" y="15"/>
                  </a:lnTo>
                  <a:lnTo>
                    <a:pt x="44" y="19"/>
                  </a:lnTo>
                  <a:lnTo>
                    <a:pt x="45" y="23"/>
                  </a:lnTo>
                  <a:lnTo>
                    <a:pt x="47" y="29"/>
                  </a:lnTo>
                  <a:lnTo>
                    <a:pt x="47" y="33"/>
                  </a:lnTo>
                  <a:lnTo>
                    <a:pt x="38" y="33"/>
                  </a:lnTo>
                  <a:lnTo>
                    <a:pt x="38" y="33"/>
                  </a:lnTo>
                  <a:lnTo>
                    <a:pt x="38" y="29"/>
                  </a:lnTo>
                  <a:lnTo>
                    <a:pt x="36" y="25"/>
                  </a:lnTo>
                  <a:lnTo>
                    <a:pt x="35" y="22"/>
                  </a:lnTo>
                  <a:lnTo>
                    <a:pt x="33" y="19"/>
                  </a:lnTo>
                  <a:lnTo>
                    <a:pt x="33" y="19"/>
                  </a:lnTo>
                  <a:lnTo>
                    <a:pt x="31" y="18"/>
                  </a:lnTo>
                  <a:lnTo>
                    <a:pt x="29" y="15"/>
                  </a:lnTo>
                  <a:lnTo>
                    <a:pt x="26" y="13"/>
                  </a:lnTo>
                  <a:lnTo>
                    <a:pt x="23" y="13"/>
                  </a:lnTo>
                  <a:lnTo>
                    <a:pt x="23" y="13"/>
                  </a:lnTo>
                  <a:lnTo>
                    <a:pt x="20" y="13"/>
                  </a:lnTo>
                  <a:lnTo>
                    <a:pt x="17" y="15"/>
                  </a:lnTo>
                  <a:lnTo>
                    <a:pt x="15" y="16"/>
                  </a:lnTo>
                  <a:lnTo>
                    <a:pt x="13" y="18"/>
                  </a:lnTo>
                  <a:lnTo>
                    <a:pt x="13" y="18"/>
                  </a:lnTo>
                  <a:lnTo>
                    <a:pt x="12" y="20"/>
                  </a:lnTo>
                  <a:lnTo>
                    <a:pt x="11" y="23"/>
                  </a:lnTo>
                  <a:lnTo>
                    <a:pt x="10" y="27"/>
                  </a:lnTo>
                  <a:lnTo>
                    <a:pt x="10" y="30"/>
                  </a:lnTo>
                  <a:lnTo>
                    <a:pt x="10" y="30"/>
                  </a:lnTo>
                  <a:lnTo>
                    <a:pt x="10" y="33"/>
                  </a:lnTo>
                  <a:lnTo>
                    <a:pt x="11" y="36"/>
                  </a:lnTo>
                  <a:lnTo>
                    <a:pt x="11" y="39"/>
                  </a:lnTo>
                  <a:lnTo>
                    <a:pt x="12" y="40"/>
                  </a:lnTo>
                  <a:lnTo>
                    <a:pt x="12" y="40"/>
                  </a:lnTo>
                  <a:lnTo>
                    <a:pt x="14" y="41"/>
                  </a:lnTo>
                  <a:lnTo>
                    <a:pt x="16" y="44"/>
                  </a:lnTo>
                  <a:lnTo>
                    <a:pt x="19" y="45"/>
                  </a:lnTo>
                  <a:lnTo>
                    <a:pt x="24" y="48"/>
                  </a:lnTo>
                  <a:lnTo>
                    <a:pt x="24" y="48"/>
                  </a:lnTo>
                  <a:lnTo>
                    <a:pt x="28" y="50"/>
                  </a:lnTo>
                  <a:lnTo>
                    <a:pt x="32" y="52"/>
                  </a:lnTo>
                  <a:lnTo>
                    <a:pt x="35" y="54"/>
                  </a:lnTo>
                  <a:lnTo>
                    <a:pt x="37" y="55"/>
                  </a:lnTo>
                  <a:lnTo>
                    <a:pt x="37" y="55"/>
                  </a:lnTo>
                  <a:lnTo>
                    <a:pt x="39" y="58"/>
                  </a:lnTo>
                  <a:lnTo>
                    <a:pt x="41" y="61"/>
                  </a:lnTo>
                  <a:lnTo>
                    <a:pt x="44" y="64"/>
                  </a:lnTo>
                  <a:lnTo>
                    <a:pt x="45" y="66"/>
                  </a:lnTo>
                  <a:lnTo>
                    <a:pt x="45" y="66"/>
                  </a:lnTo>
                  <a:lnTo>
                    <a:pt x="46" y="71"/>
                  </a:lnTo>
                  <a:lnTo>
                    <a:pt x="47" y="75"/>
                  </a:lnTo>
                  <a:lnTo>
                    <a:pt x="48" y="79"/>
                  </a:lnTo>
                  <a:lnTo>
                    <a:pt x="48" y="83"/>
                  </a:lnTo>
                  <a:lnTo>
                    <a:pt x="48" y="83"/>
                  </a:lnTo>
                  <a:lnTo>
                    <a:pt x="48" y="87"/>
                  </a:lnTo>
                  <a:lnTo>
                    <a:pt x="47" y="91"/>
                  </a:lnTo>
                  <a:lnTo>
                    <a:pt x="46" y="96"/>
                  </a:lnTo>
                  <a:lnTo>
                    <a:pt x="45" y="98"/>
                  </a:lnTo>
                  <a:lnTo>
                    <a:pt x="45" y="98"/>
                  </a:lnTo>
                  <a:lnTo>
                    <a:pt x="44" y="102"/>
                  </a:lnTo>
                  <a:lnTo>
                    <a:pt x="41" y="105"/>
                  </a:lnTo>
                  <a:lnTo>
                    <a:pt x="38" y="108"/>
                  </a:lnTo>
                  <a:lnTo>
                    <a:pt x="36" y="111"/>
                  </a:lnTo>
                  <a:lnTo>
                    <a:pt x="36" y="111"/>
                  </a:lnTo>
                  <a:lnTo>
                    <a:pt x="34" y="112"/>
                  </a:lnTo>
                  <a:lnTo>
                    <a:pt x="31" y="114"/>
                  </a:lnTo>
                  <a:lnTo>
                    <a:pt x="28" y="115"/>
                  </a:lnTo>
                  <a:lnTo>
                    <a:pt x="25" y="115"/>
                  </a:lnTo>
                  <a:lnTo>
                    <a:pt x="25" y="115"/>
                  </a:lnTo>
                  <a:lnTo>
                    <a:pt x="21" y="115"/>
                  </a:lnTo>
                  <a:lnTo>
                    <a:pt x="18" y="114"/>
                  </a:lnTo>
                  <a:lnTo>
                    <a:pt x="15" y="112"/>
                  </a:lnTo>
                  <a:lnTo>
                    <a:pt x="12" y="111"/>
                  </a:lnTo>
                  <a:lnTo>
                    <a:pt x="12" y="111"/>
                  </a:lnTo>
                  <a:lnTo>
                    <a:pt x="9" y="108"/>
                  </a:lnTo>
                  <a:lnTo>
                    <a:pt x="6" y="105"/>
                  </a:lnTo>
                  <a:lnTo>
                    <a:pt x="4" y="101"/>
                  </a:lnTo>
                  <a:lnTo>
                    <a:pt x="3" y="97"/>
                  </a:lnTo>
                  <a:lnTo>
                    <a:pt x="3" y="97"/>
                  </a:lnTo>
                  <a:lnTo>
                    <a:pt x="2" y="93"/>
                  </a:lnTo>
                  <a:lnTo>
                    <a:pt x="1" y="87"/>
                  </a:lnTo>
                  <a:lnTo>
                    <a:pt x="0" y="80"/>
                  </a:lnTo>
                  <a:lnTo>
                    <a:pt x="0" y="75"/>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87"/>
            <p:cNvSpPr>
              <a:spLocks/>
            </p:cNvSpPr>
            <p:nvPr/>
          </p:nvSpPr>
          <p:spPr bwMode="auto">
            <a:xfrm>
              <a:off x="5602" y="342"/>
              <a:ext cx="21" cy="42"/>
            </a:xfrm>
            <a:custGeom>
              <a:avLst/>
              <a:gdLst>
                <a:gd name="T0" fmla="*/ 40 w 41"/>
                <a:gd name="T1" fmla="*/ 60 h 85"/>
                <a:gd name="T2" fmla="*/ 39 w 41"/>
                <a:gd name="T3" fmla="*/ 66 h 85"/>
                <a:gd name="T4" fmla="*/ 35 w 41"/>
                <a:gd name="T5" fmla="*/ 75 h 85"/>
                <a:gd name="T6" fmla="*/ 33 w 41"/>
                <a:gd name="T7" fmla="*/ 78 h 85"/>
                <a:gd name="T8" fmla="*/ 28 w 41"/>
                <a:gd name="T9" fmla="*/ 84 h 85"/>
                <a:gd name="T10" fmla="*/ 21 w 41"/>
                <a:gd name="T11" fmla="*/ 85 h 85"/>
                <a:gd name="T12" fmla="*/ 17 w 41"/>
                <a:gd name="T13" fmla="*/ 84 h 85"/>
                <a:gd name="T14" fmla="*/ 9 w 41"/>
                <a:gd name="T15" fmla="*/ 79 h 85"/>
                <a:gd name="T16" fmla="*/ 6 w 41"/>
                <a:gd name="T17" fmla="*/ 75 h 85"/>
                <a:gd name="T18" fmla="*/ 2 w 41"/>
                <a:gd name="T19" fmla="*/ 61 h 85"/>
                <a:gd name="T20" fmla="*/ 0 w 41"/>
                <a:gd name="T21" fmla="*/ 43 h 85"/>
                <a:gd name="T22" fmla="*/ 0 w 41"/>
                <a:gd name="T23" fmla="*/ 34 h 85"/>
                <a:gd name="T24" fmla="*/ 3 w 41"/>
                <a:gd name="T25" fmla="*/ 18 h 85"/>
                <a:gd name="T26" fmla="*/ 5 w 41"/>
                <a:gd name="T27" fmla="*/ 13 h 85"/>
                <a:gd name="T28" fmla="*/ 12 w 41"/>
                <a:gd name="T29" fmla="*/ 3 h 85"/>
                <a:gd name="T30" fmla="*/ 20 w 41"/>
                <a:gd name="T31" fmla="*/ 0 h 85"/>
                <a:gd name="T32" fmla="*/ 24 w 41"/>
                <a:gd name="T33" fmla="*/ 2 h 85"/>
                <a:gd name="T34" fmla="*/ 32 w 41"/>
                <a:gd name="T35" fmla="*/ 7 h 85"/>
                <a:gd name="T36" fmla="*/ 35 w 41"/>
                <a:gd name="T37" fmla="*/ 11 h 85"/>
                <a:gd name="T38" fmla="*/ 40 w 41"/>
                <a:gd name="T39" fmla="*/ 25 h 85"/>
                <a:gd name="T40" fmla="*/ 41 w 41"/>
                <a:gd name="T41" fmla="*/ 43 h 85"/>
                <a:gd name="T42" fmla="*/ 41 w 41"/>
                <a:gd name="T43" fmla="*/ 43 h 85"/>
                <a:gd name="T44" fmla="*/ 40 w 41"/>
                <a:gd name="T45" fmla="*/ 46 h 85"/>
                <a:gd name="T46" fmla="*/ 8 w 41"/>
                <a:gd name="T47" fmla="*/ 46 h 85"/>
                <a:gd name="T48" fmla="*/ 8 w 41"/>
                <a:gd name="T49" fmla="*/ 52 h 85"/>
                <a:gd name="T50" fmla="*/ 10 w 41"/>
                <a:gd name="T51" fmla="*/ 61 h 85"/>
                <a:gd name="T52" fmla="*/ 11 w 41"/>
                <a:gd name="T53" fmla="*/ 64 h 85"/>
                <a:gd name="T54" fmla="*/ 15 w 41"/>
                <a:gd name="T55" fmla="*/ 70 h 85"/>
                <a:gd name="T56" fmla="*/ 21 w 41"/>
                <a:gd name="T57" fmla="*/ 71 h 85"/>
                <a:gd name="T58" fmla="*/ 23 w 41"/>
                <a:gd name="T59" fmla="*/ 71 h 85"/>
                <a:gd name="T60" fmla="*/ 27 w 41"/>
                <a:gd name="T61" fmla="*/ 70 h 85"/>
                <a:gd name="T62" fmla="*/ 28 w 41"/>
                <a:gd name="T63" fmla="*/ 68 h 85"/>
                <a:gd name="T64" fmla="*/ 31 w 41"/>
                <a:gd name="T65" fmla="*/ 64 h 85"/>
                <a:gd name="T66" fmla="*/ 33 w 41"/>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85">
                  <a:moveTo>
                    <a:pt x="33" y="59"/>
                  </a:moveTo>
                  <a:lnTo>
                    <a:pt x="40" y="60"/>
                  </a:lnTo>
                  <a:lnTo>
                    <a:pt x="40" y="60"/>
                  </a:lnTo>
                  <a:lnTo>
                    <a:pt x="39" y="66"/>
                  </a:lnTo>
                  <a:lnTo>
                    <a:pt x="37" y="71"/>
                  </a:lnTo>
                  <a:lnTo>
                    <a:pt x="35" y="75"/>
                  </a:lnTo>
                  <a:lnTo>
                    <a:pt x="33" y="78"/>
                  </a:lnTo>
                  <a:lnTo>
                    <a:pt x="33" y="78"/>
                  </a:lnTo>
                  <a:lnTo>
                    <a:pt x="31" y="81"/>
                  </a:lnTo>
                  <a:lnTo>
                    <a:pt x="28" y="84"/>
                  </a:lnTo>
                  <a:lnTo>
                    <a:pt x="24" y="85"/>
                  </a:lnTo>
                  <a:lnTo>
                    <a:pt x="21" y="85"/>
                  </a:lnTo>
                  <a:lnTo>
                    <a:pt x="21" y="85"/>
                  </a:lnTo>
                  <a:lnTo>
                    <a:pt x="17"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6" y="2"/>
                  </a:lnTo>
                  <a:lnTo>
                    <a:pt x="20" y="0"/>
                  </a:lnTo>
                  <a:lnTo>
                    <a:pt x="20" y="0"/>
                  </a:lnTo>
                  <a:lnTo>
                    <a:pt x="24" y="2"/>
                  </a:lnTo>
                  <a:lnTo>
                    <a:pt x="28" y="3"/>
                  </a:lnTo>
                  <a:lnTo>
                    <a:pt x="32" y="7"/>
                  </a:lnTo>
                  <a:lnTo>
                    <a:pt x="35" y="11"/>
                  </a:lnTo>
                  <a:lnTo>
                    <a:pt x="35" y="11"/>
                  </a:lnTo>
                  <a:lnTo>
                    <a:pt x="38" y="17"/>
                  </a:lnTo>
                  <a:lnTo>
                    <a:pt x="40" y="25"/>
                  </a:lnTo>
                  <a:lnTo>
                    <a:pt x="41" y="34"/>
                  </a:lnTo>
                  <a:lnTo>
                    <a:pt x="41" y="43"/>
                  </a:lnTo>
                  <a:lnTo>
                    <a:pt x="41" y="43"/>
                  </a:lnTo>
                  <a:lnTo>
                    <a:pt x="41" y="43"/>
                  </a:lnTo>
                  <a:lnTo>
                    <a:pt x="41" y="45"/>
                  </a:lnTo>
                  <a:lnTo>
                    <a:pt x="40" y="46"/>
                  </a:lnTo>
                  <a:lnTo>
                    <a:pt x="40" y="46"/>
                  </a:lnTo>
                  <a:lnTo>
                    <a:pt x="8" y="46"/>
                  </a:lnTo>
                  <a:lnTo>
                    <a:pt x="8" y="46"/>
                  </a:lnTo>
                  <a:lnTo>
                    <a:pt x="8" y="52"/>
                  </a:lnTo>
                  <a:lnTo>
                    <a:pt x="9" y="57"/>
                  </a:lnTo>
                  <a:lnTo>
                    <a:pt x="10" y="61"/>
                  </a:lnTo>
                  <a:lnTo>
                    <a:pt x="11" y="64"/>
                  </a:lnTo>
                  <a:lnTo>
                    <a:pt x="11" y="64"/>
                  </a:lnTo>
                  <a:lnTo>
                    <a:pt x="13" y="67"/>
                  </a:lnTo>
                  <a:lnTo>
                    <a:pt x="15" y="70"/>
                  </a:lnTo>
                  <a:lnTo>
                    <a:pt x="18" y="71"/>
                  </a:lnTo>
                  <a:lnTo>
                    <a:pt x="21" y="71"/>
                  </a:lnTo>
                  <a:lnTo>
                    <a:pt x="21" y="71"/>
                  </a:lnTo>
                  <a:lnTo>
                    <a:pt x="23" y="71"/>
                  </a:lnTo>
                  <a:lnTo>
                    <a:pt x="25" y="70"/>
                  </a:lnTo>
                  <a:lnTo>
                    <a:pt x="27" y="70"/>
                  </a:lnTo>
                  <a:lnTo>
                    <a:pt x="28" y="68"/>
                  </a:lnTo>
                  <a:lnTo>
                    <a:pt x="28" y="68"/>
                  </a:lnTo>
                  <a:lnTo>
                    <a:pt x="29" y="67"/>
                  </a:lnTo>
                  <a:lnTo>
                    <a:pt x="31" y="64"/>
                  </a:lnTo>
                  <a:lnTo>
                    <a:pt x="32" y="61"/>
                  </a:lnTo>
                  <a:lnTo>
                    <a:pt x="33" y="59"/>
                  </a:lnTo>
                  <a:lnTo>
                    <a:pt x="33"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88"/>
            <p:cNvSpPr>
              <a:spLocks/>
            </p:cNvSpPr>
            <p:nvPr/>
          </p:nvSpPr>
          <p:spPr bwMode="auto">
            <a:xfrm>
              <a:off x="5606" y="349"/>
              <a:ext cx="13"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89"/>
            <p:cNvSpPr>
              <a:spLocks/>
            </p:cNvSpPr>
            <p:nvPr/>
          </p:nvSpPr>
          <p:spPr bwMode="auto">
            <a:xfrm>
              <a:off x="5627" y="342"/>
              <a:ext cx="11" cy="41"/>
            </a:xfrm>
            <a:custGeom>
              <a:avLst/>
              <a:gdLst>
                <a:gd name="T0" fmla="*/ 0 w 24"/>
                <a:gd name="T1" fmla="*/ 84 h 84"/>
                <a:gd name="T2" fmla="*/ 0 w 24"/>
                <a:gd name="T3" fmla="*/ 2 h 84"/>
                <a:gd name="T4" fmla="*/ 8 w 24"/>
                <a:gd name="T5" fmla="*/ 2 h 84"/>
                <a:gd name="T6" fmla="*/ 8 w 24"/>
                <a:gd name="T7" fmla="*/ 14 h 84"/>
                <a:gd name="T8" fmla="*/ 8 w 24"/>
                <a:gd name="T9" fmla="*/ 14 h 84"/>
                <a:gd name="T10" fmla="*/ 9 w 24"/>
                <a:gd name="T11" fmla="*/ 10 h 84"/>
                <a:gd name="T12" fmla="*/ 10 w 24"/>
                <a:gd name="T13" fmla="*/ 7 h 84"/>
                <a:gd name="T14" fmla="*/ 11 w 24"/>
                <a:gd name="T15" fmla="*/ 4 h 84"/>
                <a:gd name="T16" fmla="*/ 11 w 24"/>
                <a:gd name="T17" fmla="*/ 3 h 84"/>
                <a:gd name="T18" fmla="*/ 11 w 24"/>
                <a:gd name="T19" fmla="*/ 3 h 84"/>
                <a:gd name="T20" fmla="*/ 12 w 24"/>
                <a:gd name="T21" fmla="*/ 2 h 84"/>
                <a:gd name="T22" fmla="*/ 14 w 24"/>
                <a:gd name="T23" fmla="*/ 2 h 84"/>
                <a:gd name="T24" fmla="*/ 15 w 24"/>
                <a:gd name="T25" fmla="*/ 0 h 84"/>
                <a:gd name="T26" fmla="*/ 16 w 24"/>
                <a:gd name="T27" fmla="*/ 0 h 84"/>
                <a:gd name="T28" fmla="*/ 16 w 24"/>
                <a:gd name="T29" fmla="*/ 0 h 84"/>
                <a:gd name="T30" fmla="*/ 18 w 24"/>
                <a:gd name="T31" fmla="*/ 0 h 84"/>
                <a:gd name="T32" fmla="*/ 20 w 24"/>
                <a:gd name="T33" fmla="*/ 2 h 84"/>
                <a:gd name="T34" fmla="*/ 22 w 24"/>
                <a:gd name="T35" fmla="*/ 3 h 84"/>
                <a:gd name="T36" fmla="*/ 24 w 24"/>
                <a:gd name="T37" fmla="*/ 4 h 84"/>
                <a:gd name="T38" fmla="*/ 21 w 24"/>
                <a:gd name="T39" fmla="*/ 17 h 84"/>
                <a:gd name="T40" fmla="*/ 21 w 24"/>
                <a:gd name="T41" fmla="*/ 17 h 84"/>
                <a:gd name="T42" fmla="*/ 20 w 24"/>
                <a:gd name="T43" fmla="*/ 15 h 84"/>
                <a:gd name="T44" fmla="*/ 19 w 24"/>
                <a:gd name="T45" fmla="*/ 15 h 84"/>
                <a:gd name="T46" fmla="*/ 17 w 24"/>
                <a:gd name="T47" fmla="*/ 14 h 84"/>
                <a:gd name="T48" fmla="*/ 16 w 24"/>
                <a:gd name="T49" fmla="*/ 14 h 84"/>
                <a:gd name="T50" fmla="*/ 16 w 24"/>
                <a:gd name="T51" fmla="*/ 14 h 84"/>
                <a:gd name="T52" fmla="*/ 15 w 24"/>
                <a:gd name="T53" fmla="*/ 14 h 84"/>
                <a:gd name="T54" fmla="*/ 14 w 24"/>
                <a:gd name="T55" fmla="*/ 15 h 84"/>
                <a:gd name="T56" fmla="*/ 13 w 24"/>
                <a:gd name="T57" fmla="*/ 15 h 84"/>
                <a:gd name="T58" fmla="*/ 12 w 24"/>
                <a:gd name="T59" fmla="*/ 17 h 84"/>
                <a:gd name="T60" fmla="*/ 12 w 24"/>
                <a:gd name="T61" fmla="*/ 17 h 84"/>
                <a:gd name="T62" fmla="*/ 11 w 24"/>
                <a:gd name="T63" fmla="*/ 18 h 84"/>
                <a:gd name="T64" fmla="*/ 10 w 24"/>
                <a:gd name="T65" fmla="*/ 21 h 84"/>
                <a:gd name="T66" fmla="*/ 9 w 24"/>
                <a:gd name="T67" fmla="*/ 22 h 84"/>
                <a:gd name="T68" fmla="*/ 9 w 24"/>
                <a:gd name="T69" fmla="*/ 25 h 84"/>
                <a:gd name="T70" fmla="*/ 9 w 24"/>
                <a:gd name="T71" fmla="*/ 25 h 84"/>
                <a:gd name="T72" fmla="*/ 9 w 24"/>
                <a:gd name="T73" fmla="*/ 29 h 84"/>
                <a:gd name="T74" fmla="*/ 9 w 24"/>
                <a:gd name="T75" fmla="*/ 34 h 84"/>
                <a:gd name="T76" fmla="*/ 8 w 24"/>
                <a:gd name="T77" fmla="*/ 38 h 84"/>
                <a:gd name="T78" fmla="*/ 8 w 24"/>
                <a:gd name="T79" fmla="*/ 42 h 84"/>
                <a:gd name="T80" fmla="*/ 8 w 24"/>
                <a:gd name="T81" fmla="*/ 84 h 84"/>
                <a:gd name="T82" fmla="*/ 0 w 24"/>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84">
                  <a:moveTo>
                    <a:pt x="0" y="84"/>
                  </a:moveTo>
                  <a:lnTo>
                    <a:pt x="0" y="2"/>
                  </a:lnTo>
                  <a:lnTo>
                    <a:pt x="8" y="2"/>
                  </a:lnTo>
                  <a:lnTo>
                    <a:pt x="8" y="14"/>
                  </a:lnTo>
                  <a:lnTo>
                    <a:pt x="8" y="14"/>
                  </a:lnTo>
                  <a:lnTo>
                    <a:pt x="9" y="10"/>
                  </a:lnTo>
                  <a:lnTo>
                    <a:pt x="10" y="7"/>
                  </a:lnTo>
                  <a:lnTo>
                    <a:pt x="11" y="4"/>
                  </a:lnTo>
                  <a:lnTo>
                    <a:pt x="11" y="3"/>
                  </a:lnTo>
                  <a:lnTo>
                    <a:pt x="11" y="3"/>
                  </a:lnTo>
                  <a:lnTo>
                    <a:pt x="12" y="2"/>
                  </a:lnTo>
                  <a:lnTo>
                    <a:pt x="14" y="2"/>
                  </a:lnTo>
                  <a:lnTo>
                    <a:pt x="15" y="0"/>
                  </a:lnTo>
                  <a:lnTo>
                    <a:pt x="16" y="0"/>
                  </a:lnTo>
                  <a:lnTo>
                    <a:pt x="16" y="0"/>
                  </a:lnTo>
                  <a:lnTo>
                    <a:pt x="18" y="0"/>
                  </a:lnTo>
                  <a:lnTo>
                    <a:pt x="20" y="2"/>
                  </a:lnTo>
                  <a:lnTo>
                    <a:pt x="22" y="3"/>
                  </a:lnTo>
                  <a:lnTo>
                    <a:pt x="24" y="4"/>
                  </a:lnTo>
                  <a:lnTo>
                    <a:pt x="21" y="17"/>
                  </a:lnTo>
                  <a:lnTo>
                    <a:pt x="21" y="17"/>
                  </a:lnTo>
                  <a:lnTo>
                    <a:pt x="20" y="15"/>
                  </a:lnTo>
                  <a:lnTo>
                    <a:pt x="19" y="15"/>
                  </a:lnTo>
                  <a:lnTo>
                    <a:pt x="17" y="14"/>
                  </a:lnTo>
                  <a:lnTo>
                    <a:pt x="16" y="14"/>
                  </a:lnTo>
                  <a:lnTo>
                    <a:pt x="16" y="14"/>
                  </a:lnTo>
                  <a:lnTo>
                    <a:pt x="15" y="14"/>
                  </a:lnTo>
                  <a:lnTo>
                    <a:pt x="14" y="15"/>
                  </a:lnTo>
                  <a:lnTo>
                    <a:pt x="13" y="15"/>
                  </a:lnTo>
                  <a:lnTo>
                    <a:pt x="12" y="17"/>
                  </a:lnTo>
                  <a:lnTo>
                    <a:pt x="12" y="17"/>
                  </a:lnTo>
                  <a:lnTo>
                    <a:pt x="11" y="18"/>
                  </a:lnTo>
                  <a:lnTo>
                    <a:pt x="10" y="21"/>
                  </a:lnTo>
                  <a:lnTo>
                    <a:pt x="9" y="22"/>
                  </a:lnTo>
                  <a:lnTo>
                    <a:pt x="9" y="25"/>
                  </a:lnTo>
                  <a:lnTo>
                    <a:pt x="9" y="25"/>
                  </a:lnTo>
                  <a:lnTo>
                    <a:pt x="9" y="29"/>
                  </a:lnTo>
                  <a:lnTo>
                    <a:pt x="9" y="34"/>
                  </a:lnTo>
                  <a:lnTo>
                    <a:pt x="8" y="38"/>
                  </a:lnTo>
                  <a:lnTo>
                    <a:pt x="8" y="42"/>
                  </a:lnTo>
                  <a:lnTo>
                    <a:pt x="8"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90"/>
            <p:cNvSpPr>
              <a:spLocks/>
            </p:cNvSpPr>
            <p:nvPr/>
          </p:nvSpPr>
          <p:spPr bwMode="auto">
            <a:xfrm>
              <a:off x="5638" y="342"/>
              <a:ext cx="20" cy="41"/>
            </a:xfrm>
            <a:custGeom>
              <a:avLst/>
              <a:gdLst>
                <a:gd name="T0" fmla="*/ 15 w 39"/>
                <a:gd name="T1" fmla="*/ 82 h 82"/>
                <a:gd name="T2" fmla="*/ 0 w 39"/>
                <a:gd name="T3" fmla="*/ 0 h 82"/>
                <a:gd name="T4" fmla="*/ 7 w 39"/>
                <a:gd name="T5" fmla="*/ 0 h 82"/>
                <a:gd name="T6" fmla="*/ 16 w 39"/>
                <a:gd name="T7" fmla="*/ 50 h 82"/>
                <a:gd name="T8" fmla="*/ 16 w 39"/>
                <a:gd name="T9" fmla="*/ 50 h 82"/>
                <a:gd name="T10" fmla="*/ 17 w 39"/>
                <a:gd name="T11" fmla="*/ 54 h 82"/>
                <a:gd name="T12" fmla="*/ 18 w 39"/>
                <a:gd name="T13" fmla="*/ 58 h 82"/>
                <a:gd name="T14" fmla="*/ 18 w 39"/>
                <a:gd name="T15" fmla="*/ 62 h 82"/>
                <a:gd name="T16" fmla="*/ 19 w 39"/>
                <a:gd name="T17" fmla="*/ 66 h 82"/>
                <a:gd name="T18" fmla="*/ 19 w 39"/>
                <a:gd name="T19" fmla="*/ 66 h 82"/>
                <a:gd name="T20" fmla="*/ 19 w 39"/>
                <a:gd name="T21" fmla="*/ 62 h 82"/>
                <a:gd name="T22" fmla="*/ 20 w 39"/>
                <a:gd name="T23" fmla="*/ 58 h 82"/>
                <a:gd name="T24" fmla="*/ 21 w 39"/>
                <a:gd name="T25" fmla="*/ 54 h 82"/>
                <a:gd name="T26" fmla="*/ 22 w 39"/>
                <a:gd name="T27" fmla="*/ 50 h 82"/>
                <a:gd name="T28" fmla="*/ 31 w 39"/>
                <a:gd name="T29" fmla="*/ 0 h 82"/>
                <a:gd name="T30" fmla="*/ 39 w 39"/>
                <a:gd name="T31" fmla="*/ 0 h 82"/>
                <a:gd name="T32" fmla="*/ 24 w 39"/>
                <a:gd name="T33" fmla="*/ 82 h 82"/>
                <a:gd name="T34" fmla="*/ 15 w 39"/>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82">
                  <a:moveTo>
                    <a:pt x="15" y="82"/>
                  </a:moveTo>
                  <a:lnTo>
                    <a:pt x="0" y="0"/>
                  </a:lnTo>
                  <a:lnTo>
                    <a:pt x="7" y="0"/>
                  </a:lnTo>
                  <a:lnTo>
                    <a:pt x="16" y="50"/>
                  </a:lnTo>
                  <a:lnTo>
                    <a:pt x="16" y="50"/>
                  </a:lnTo>
                  <a:lnTo>
                    <a:pt x="17" y="54"/>
                  </a:lnTo>
                  <a:lnTo>
                    <a:pt x="18" y="58"/>
                  </a:lnTo>
                  <a:lnTo>
                    <a:pt x="18" y="62"/>
                  </a:lnTo>
                  <a:lnTo>
                    <a:pt x="19" y="66"/>
                  </a:lnTo>
                  <a:lnTo>
                    <a:pt x="19" y="66"/>
                  </a:lnTo>
                  <a:lnTo>
                    <a:pt x="19" y="62"/>
                  </a:lnTo>
                  <a:lnTo>
                    <a:pt x="20" y="58"/>
                  </a:lnTo>
                  <a:lnTo>
                    <a:pt x="21" y="54"/>
                  </a:lnTo>
                  <a:lnTo>
                    <a:pt x="22" y="50"/>
                  </a:lnTo>
                  <a:lnTo>
                    <a:pt x="31" y="0"/>
                  </a:lnTo>
                  <a:lnTo>
                    <a:pt x="39" y="0"/>
                  </a:lnTo>
                  <a:lnTo>
                    <a:pt x="24" y="82"/>
                  </a:lnTo>
                  <a:lnTo>
                    <a:pt x="15"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5662" y="327"/>
              <a:ext cx="4" cy="7"/>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Rectangle 92"/>
            <p:cNvSpPr>
              <a:spLocks noChangeArrowheads="1"/>
            </p:cNvSpPr>
            <p:nvPr/>
          </p:nvSpPr>
          <p:spPr bwMode="auto">
            <a:xfrm>
              <a:off x="5662" y="342"/>
              <a:ext cx="4" cy="41"/>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93"/>
            <p:cNvSpPr>
              <a:spLocks/>
            </p:cNvSpPr>
            <p:nvPr/>
          </p:nvSpPr>
          <p:spPr bwMode="auto">
            <a:xfrm>
              <a:off x="5671" y="342"/>
              <a:ext cx="19" cy="42"/>
            </a:xfrm>
            <a:custGeom>
              <a:avLst/>
              <a:gdLst>
                <a:gd name="T0" fmla="*/ 38 w 38"/>
                <a:gd name="T1" fmla="*/ 54 h 85"/>
                <a:gd name="T2" fmla="*/ 37 w 38"/>
                <a:gd name="T3" fmla="*/ 61 h 85"/>
                <a:gd name="T4" fmla="*/ 34 w 38"/>
                <a:gd name="T5" fmla="*/ 72 h 85"/>
                <a:gd name="T6" fmla="*/ 32 w 38"/>
                <a:gd name="T7" fmla="*/ 77 h 85"/>
                <a:gd name="T8" fmla="*/ 26 w 38"/>
                <a:gd name="T9" fmla="*/ 82 h 85"/>
                <a:gd name="T10" fmla="*/ 19 w 38"/>
                <a:gd name="T11" fmla="*/ 85 h 85"/>
                <a:gd name="T12" fmla="*/ 15 w 38"/>
                <a:gd name="T13" fmla="*/ 84 h 85"/>
                <a:gd name="T14" fmla="*/ 8 w 38"/>
                <a:gd name="T15" fmla="*/ 79 h 85"/>
                <a:gd name="T16" fmla="*/ 5 w 38"/>
                <a:gd name="T17" fmla="*/ 75 h 85"/>
                <a:gd name="T18" fmla="*/ 1 w 38"/>
                <a:gd name="T19" fmla="*/ 61 h 85"/>
                <a:gd name="T20" fmla="*/ 0 w 38"/>
                <a:gd name="T21" fmla="*/ 43 h 85"/>
                <a:gd name="T22" fmla="*/ 0 w 38"/>
                <a:gd name="T23" fmla="*/ 38 h 85"/>
                <a:gd name="T24" fmla="*/ 1 w 38"/>
                <a:gd name="T25" fmla="*/ 25 h 85"/>
                <a:gd name="T26" fmla="*/ 2 w 38"/>
                <a:gd name="T27" fmla="*/ 21 h 85"/>
                <a:gd name="T28" fmla="*/ 5 w 38"/>
                <a:gd name="T29" fmla="*/ 13 h 85"/>
                <a:gd name="T30" fmla="*/ 9 w 38"/>
                <a:gd name="T31" fmla="*/ 6 h 85"/>
                <a:gd name="T32" fmla="*/ 11 w 38"/>
                <a:gd name="T33" fmla="*/ 4 h 85"/>
                <a:gd name="T34" fmla="*/ 17 w 38"/>
                <a:gd name="T35" fmla="*/ 0 h 85"/>
                <a:gd name="T36" fmla="*/ 19 w 38"/>
                <a:gd name="T37" fmla="*/ 0 h 85"/>
                <a:gd name="T38" fmla="*/ 26 w 38"/>
                <a:gd name="T39" fmla="*/ 2 h 85"/>
                <a:gd name="T40" fmla="*/ 31 w 38"/>
                <a:gd name="T41" fmla="*/ 7 h 85"/>
                <a:gd name="T42" fmla="*/ 33 w 38"/>
                <a:gd name="T43" fmla="*/ 11 h 85"/>
                <a:gd name="T44" fmla="*/ 36 w 38"/>
                <a:gd name="T45" fmla="*/ 21 h 85"/>
                <a:gd name="T46" fmla="*/ 30 w 38"/>
                <a:gd name="T47" fmla="*/ 28 h 85"/>
                <a:gd name="T48" fmla="*/ 29 w 38"/>
                <a:gd name="T49" fmla="*/ 25 h 85"/>
                <a:gd name="T50" fmla="*/ 27 w 38"/>
                <a:gd name="T51" fmla="*/ 21 h 85"/>
                <a:gd name="T52" fmla="*/ 26 w 38"/>
                <a:gd name="T53" fmla="*/ 18 h 85"/>
                <a:gd name="T54" fmla="*/ 23 w 38"/>
                <a:gd name="T55" fmla="*/ 15 h 85"/>
                <a:gd name="T56" fmla="*/ 19 w 38"/>
                <a:gd name="T57" fmla="*/ 14 h 85"/>
                <a:gd name="T58" fmla="*/ 17 w 38"/>
                <a:gd name="T59" fmla="*/ 14 h 85"/>
                <a:gd name="T60" fmla="*/ 12 w 38"/>
                <a:gd name="T61" fmla="*/ 18 h 85"/>
                <a:gd name="T62" fmla="*/ 11 w 38"/>
                <a:gd name="T63" fmla="*/ 21 h 85"/>
                <a:gd name="T64" fmla="*/ 8 w 38"/>
                <a:gd name="T65" fmla="*/ 29 h 85"/>
                <a:gd name="T66" fmla="*/ 7 w 38"/>
                <a:gd name="T67" fmla="*/ 43 h 85"/>
                <a:gd name="T68" fmla="*/ 7 w 38"/>
                <a:gd name="T69" fmla="*/ 50 h 85"/>
                <a:gd name="T70" fmla="*/ 9 w 38"/>
                <a:gd name="T71" fmla="*/ 61 h 85"/>
                <a:gd name="T72" fmla="*/ 10 w 38"/>
                <a:gd name="T73" fmla="*/ 64 h 85"/>
                <a:gd name="T74" fmla="*/ 14 w 38"/>
                <a:gd name="T75" fmla="*/ 70 h 85"/>
                <a:gd name="T76" fmla="*/ 19 w 38"/>
                <a:gd name="T77" fmla="*/ 71 h 85"/>
                <a:gd name="T78" fmla="*/ 21 w 38"/>
                <a:gd name="T79" fmla="*/ 71 h 85"/>
                <a:gd name="T80" fmla="*/ 24 w 38"/>
                <a:gd name="T81" fmla="*/ 68 h 85"/>
                <a:gd name="T82" fmla="*/ 26 w 38"/>
                <a:gd name="T83" fmla="*/ 67 h 85"/>
                <a:gd name="T84" fmla="*/ 28 w 38"/>
                <a:gd name="T85" fmla="*/ 61 h 85"/>
                <a:gd name="T86" fmla="*/ 30 w 38"/>
                <a:gd name="T87"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85">
                  <a:moveTo>
                    <a:pt x="30" y="53"/>
                  </a:moveTo>
                  <a:lnTo>
                    <a:pt x="38" y="54"/>
                  </a:lnTo>
                  <a:lnTo>
                    <a:pt x="38" y="54"/>
                  </a:lnTo>
                  <a:lnTo>
                    <a:pt x="37" y="61"/>
                  </a:lnTo>
                  <a:lnTo>
                    <a:pt x="35" y="67"/>
                  </a:lnTo>
                  <a:lnTo>
                    <a:pt x="34" y="72"/>
                  </a:lnTo>
                  <a:lnTo>
                    <a:pt x="32" y="77"/>
                  </a:lnTo>
                  <a:lnTo>
                    <a:pt x="32" y="77"/>
                  </a:lnTo>
                  <a:lnTo>
                    <a:pt x="29" y="81"/>
                  </a:lnTo>
                  <a:lnTo>
                    <a:pt x="26" y="82"/>
                  </a:lnTo>
                  <a:lnTo>
                    <a:pt x="23" y="85"/>
                  </a:lnTo>
                  <a:lnTo>
                    <a:pt x="19" y="85"/>
                  </a:lnTo>
                  <a:lnTo>
                    <a:pt x="19" y="85"/>
                  </a:lnTo>
                  <a:lnTo>
                    <a:pt x="15" y="84"/>
                  </a:lnTo>
                  <a:lnTo>
                    <a:pt x="11" y="82"/>
                  </a:lnTo>
                  <a:lnTo>
                    <a:pt x="8" y="79"/>
                  </a:lnTo>
                  <a:lnTo>
                    <a:pt x="5" y="75"/>
                  </a:lnTo>
                  <a:lnTo>
                    <a:pt x="5" y="75"/>
                  </a:lnTo>
                  <a:lnTo>
                    <a:pt x="3" y="70"/>
                  </a:lnTo>
                  <a:lnTo>
                    <a:pt x="1" y="61"/>
                  </a:lnTo>
                  <a:lnTo>
                    <a:pt x="0" y="53"/>
                  </a:lnTo>
                  <a:lnTo>
                    <a:pt x="0" y="43"/>
                  </a:lnTo>
                  <a:lnTo>
                    <a:pt x="0" y="43"/>
                  </a:lnTo>
                  <a:lnTo>
                    <a:pt x="0" y="38"/>
                  </a:lnTo>
                  <a:lnTo>
                    <a:pt x="1" y="31"/>
                  </a:lnTo>
                  <a:lnTo>
                    <a:pt x="1" y="25"/>
                  </a:lnTo>
                  <a:lnTo>
                    <a:pt x="2" y="21"/>
                  </a:lnTo>
                  <a:lnTo>
                    <a:pt x="2" y="21"/>
                  </a:lnTo>
                  <a:lnTo>
                    <a:pt x="3" y="17"/>
                  </a:lnTo>
                  <a:lnTo>
                    <a:pt x="5" y="13"/>
                  </a:lnTo>
                  <a:lnTo>
                    <a:pt x="7" y="9"/>
                  </a:lnTo>
                  <a:lnTo>
                    <a:pt x="9" y="6"/>
                  </a:lnTo>
                  <a:lnTo>
                    <a:pt x="9" y="6"/>
                  </a:lnTo>
                  <a:lnTo>
                    <a:pt x="11" y="4"/>
                  </a:lnTo>
                  <a:lnTo>
                    <a:pt x="14" y="2"/>
                  </a:lnTo>
                  <a:lnTo>
                    <a:pt x="17" y="0"/>
                  </a:lnTo>
                  <a:lnTo>
                    <a:pt x="19" y="0"/>
                  </a:lnTo>
                  <a:lnTo>
                    <a:pt x="19" y="0"/>
                  </a:lnTo>
                  <a:lnTo>
                    <a:pt x="23" y="0"/>
                  </a:lnTo>
                  <a:lnTo>
                    <a:pt x="26" y="2"/>
                  </a:lnTo>
                  <a:lnTo>
                    <a:pt x="29" y="4"/>
                  </a:lnTo>
                  <a:lnTo>
                    <a:pt x="31" y="7"/>
                  </a:lnTo>
                  <a:lnTo>
                    <a:pt x="31" y="7"/>
                  </a:lnTo>
                  <a:lnTo>
                    <a:pt x="33" y="11"/>
                  </a:lnTo>
                  <a:lnTo>
                    <a:pt x="35" y="15"/>
                  </a:lnTo>
                  <a:lnTo>
                    <a:pt x="36" y="21"/>
                  </a:lnTo>
                  <a:lnTo>
                    <a:pt x="37" y="27"/>
                  </a:lnTo>
                  <a:lnTo>
                    <a:pt x="30" y="28"/>
                  </a:lnTo>
                  <a:lnTo>
                    <a:pt x="30" y="28"/>
                  </a:lnTo>
                  <a:lnTo>
                    <a:pt x="29" y="25"/>
                  </a:lnTo>
                  <a:lnTo>
                    <a:pt x="28" y="22"/>
                  </a:lnTo>
                  <a:lnTo>
                    <a:pt x="27" y="21"/>
                  </a:lnTo>
                  <a:lnTo>
                    <a:pt x="26" y="18"/>
                  </a:lnTo>
                  <a:lnTo>
                    <a:pt x="26" y="18"/>
                  </a:lnTo>
                  <a:lnTo>
                    <a:pt x="24" y="17"/>
                  </a:lnTo>
                  <a:lnTo>
                    <a:pt x="23" y="15"/>
                  </a:lnTo>
                  <a:lnTo>
                    <a:pt x="21" y="14"/>
                  </a:lnTo>
                  <a:lnTo>
                    <a:pt x="19" y="14"/>
                  </a:lnTo>
                  <a:lnTo>
                    <a:pt x="19" y="14"/>
                  </a:lnTo>
                  <a:lnTo>
                    <a:pt x="17" y="14"/>
                  </a:lnTo>
                  <a:lnTo>
                    <a:pt x="14" y="15"/>
                  </a:lnTo>
                  <a:lnTo>
                    <a:pt x="12" y="18"/>
                  </a:lnTo>
                  <a:lnTo>
                    <a:pt x="11" y="21"/>
                  </a:lnTo>
                  <a:lnTo>
                    <a:pt x="11" y="21"/>
                  </a:lnTo>
                  <a:lnTo>
                    <a:pt x="10" y="25"/>
                  </a:lnTo>
                  <a:lnTo>
                    <a:pt x="8" y="29"/>
                  </a:lnTo>
                  <a:lnTo>
                    <a:pt x="7" y="36"/>
                  </a:lnTo>
                  <a:lnTo>
                    <a:pt x="7" y="43"/>
                  </a:lnTo>
                  <a:lnTo>
                    <a:pt x="7" y="43"/>
                  </a:lnTo>
                  <a:lnTo>
                    <a:pt x="7" y="50"/>
                  </a:lnTo>
                  <a:lnTo>
                    <a:pt x="8" y="56"/>
                  </a:lnTo>
                  <a:lnTo>
                    <a:pt x="9" y="61"/>
                  </a:lnTo>
                  <a:lnTo>
                    <a:pt x="10" y="64"/>
                  </a:lnTo>
                  <a:lnTo>
                    <a:pt x="10" y="64"/>
                  </a:lnTo>
                  <a:lnTo>
                    <a:pt x="12" y="67"/>
                  </a:lnTo>
                  <a:lnTo>
                    <a:pt x="14" y="70"/>
                  </a:lnTo>
                  <a:lnTo>
                    <a:pt x="17" y="71"/>
                  </a:lnTo>
                  <a:lnTo>
                    <a:pt x="19" y="71"/>
                  </a:lnTo>
                  <a:lnTo>
                    <a:pt x="19" y="71"/>
                  </a:lnTo>
                  <a:lnTo>
                    <a:pt x="21" y="71"/>
                  </a:lnTo>
                  <a:lnTo>
                    <a:pt x="23" y="70"/>
                  </a:lnTo>
                  <a:lnTo>
                    <a:pt x="24" y="68"/>
                  </a:lnTo>
                  <a:lnTo>
                    <a:pt x="26" y="67"/>
                  </a:lnTo>
                  <a:lnTo>
                    <a:pt x="26" y="67"/>
                  </a:lnTo>
                  <a:lnTo>
                    <a:pt x="27" y="64"/>
                  </a:lnTo>
                  <a:lnTo>
                    <a:pt x="28" y="61"/>
                  </a:lnTo>
                  <a:lnTo>
                    <a:pt x="30" y="57"/>
                  </a:lnTo>
                  <a:lnTo>
                    <a:pt x="30" y="5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p:cNvSpPr>
            <p:nvPr/>
          </p:nvSpPr>
          <p:spPr bwMode="auto">
            <a:xfrm>
              <a:off x="5692"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10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3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9 w 42"/>
                <a:gd name="T47" fmla="*/ 46 h 85"/>
                <a:gd name="T48" fmla="*/ 9 w 42"/>
                <a:gd name="T49" fmla="*/ 52 h 85"/>
                <a:gd name="T50" fmla="*/ 11 w 42"/>
                <a:gd name="T51" fmla="*/ 61 h 85"/>
                <a:gd name="T52" fmla="*/ 12 w 42"/>
                <a:gd name="T53" fmla="*/ 64 h 85"/>
                <a:gd name="T54" fmla="*/ 16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3" y="82"/>
                  </a:lnTo>
                  <a:lnTo>
                    <a:pt x="10"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9" y="7"/>
                  </a:lnTo>
                  <a:lnTo>
                    <a:pt x="13"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9" y="46"/>
                  </a:lnTo>
                  <a:lnTo>
                    <a:pt x="9" y="46"/>
                  </a:lnTo>
                  <a:lnTo>
                    <a:pt x="9" y="52"/>
                  </a:lnTo>
                  <a:lnTo>
                    <a:pt x="10" y="57"/>
                  </a:lnTo>
                  <a:lnTo>
                    <a:pt x="11" y="61"/>
                  </a:lnTo>
                  <a:lnTo>
                    <a:pt x="12" y="64"/>
                  </a:lnTo>
                  <a:lnTo>
                    <a:pt x="12" y="64"/>
                  </a:lnTo>
                  <a:lnTo>
                    <a:pt x="14" y="67"/>
                  </a:lnTo>
                  <a:lnTo>
                    <a:pt x="16"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p:cNvSpPr>
            <p:nvPr/>
          </p:nvSpPr>
          <p:spPr bwMode="auto">
            <a:xfrm>
              <a:off x="5696" y="349"/>
              <a:ext cx="12"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96"/>
            <p:cNvSpPr>
              <a:spLocks noEditPoints="1"/>
            </p:cNvSpPr>
            <p:nvPr/>
          </p:nvSpPr>
          <p:spPr bwMode="auto">
            <a:xfrm>
              <a:off x="5088" y="29"/>
              <a:ext cx="82" cy="124"/>
            </a:xfrm>
            <a:custGeom>
              <a:avLst/>
              <a:gdLst>
                <a:gd name="T0" fmla="*/ 2 w 165"/>
                <a:gd name="T1" fmla="*/ 246 h 247"/>
                <a:gd name="T2" fmla="*/ 5 w 165"/>
                <a:gd name="T3" fmla="*/ 239 h 247"/>
                <a:gd name="T4" fmla="*/ 6 w 165"/>
                <a:gd name="T5" fmla="*/ 11 h 247"/>
                <a:gd name="T6" fmla="*/ 81 w 165"/>
                <a:gd name="T7" fmla="*/ 1 h 247"/>
                <a:gd name="T8" fmla="*/ 94 w 165"/>
                <a:gd name="T9" fmla="*/ 3 h 247"/>
                <a:gd name="T10" fmla="*/ 109 w 165"/>
                <a:gd name="T11" fmla="*/ 8 h 247"/>
                <a:gd name="T12" fmla="*/ 118 w 165"/>
                <a:gd name="T13" fmla="*/ 14 h 247"/>
                <a:gd name="T14" fmla="*/ 129 w 165"/>
                <a:gd name="T15" fmla="*/ 23 h 247"/>
                <a:gd name="T16" fmla="*/ 141 w 165"/>
                <a:gd name="T17" fmla="*/ 36 h 247"/>
                <a:gd name="T18" fmla="*/ 149 w 165"/>
                <a:gd name="T19" fmla="*/ 47 h 247"/>
                <a:gd name="T20" fmla="*/ 154 w 165"/>
                <a:gd name="T21" fmla="*/ 61 h 247"/>
                <a:gd name="T22" fmla="*/ 160 w 165"/>
                <a:gd name="T23" fmla="*/ 80 h 247"/>
                <a:gd name="T24" fmla="*/ 163 w 165"/>
                <a:gd name="T25" fmla="*/ 101 h 247"/>
                <a:gd name="T26" fmla="*/ 165 w 165"/>
                <a:gd name="T27" fmla="*/ 119 h 247"/>
                <a:gd name="T28" fmla="*/ 163 w 165"/>
                <a:gd name="T29" fmla="*/ 149 h 247"/>
                <a:gd name="T30" fmla="*/ 156 w 165"/>
                <a:gd name="T31" fmla="*/ 174 h 247"/>
                <a:gd name="T32" fmla="*/ 145 w 165"/>
                <a:gd name="T33" fmla="*/ 196 h 247"/>
                <a:gd name="T34" fmla="*/ 136 w 165"/>
                <a:gd name="T35" fmla="*/ 211 h 247"/>
                <a:gd name="T36" fmla="*/ 128 w 165"/>
                <a:gd name="T37" fmla="*/ 224 h 247"/>
                <a:gd name="T38" fmla="*/ 119 w 165"/>
                <a:gd name="T39" fmla="*/ 233 h 247"/>
                <a:gd name="T40" fmla="*/ 106 w 165"/>
                <a:gd name="T41" fmla="*/ 242 h 247"/>
                <a:gd name="T42" fmla="*/ 83 w 165"/>
                <a:gd name="T43" fmla="*/ 245 h 247"/>
                <a:gd name="T44" fmla="*/ 39 w 165"/>
                <a:gd name="T45" fmla="*/ 228 h 247"/>
                <a:gd name="T46" fmla="*/ 49 w 165"/>
                <a:gd name="T47" fmla="*/ 226 h 247"/>
                <a:gd name="T48" fmla="*/ 59 w 165"/>
                <a:gd name="T49" fmla="*/ 225 h 247"/>
                <a:gd name="T50" fmla="*/ 91 w 165"/>
                <a:gd name="T51" fmla="*/ 218 h 247"/>
                <a:gd name="T52" fmla="*/ 114 w 165"/>
                <a:gd name="T53" fmla="*/ 196 h 247"/>
                <a:gd name="T54" fmla="*/ 128 w 165"/>
                <a:gd name="T55" fmla="*/ 162 h 247"/>
                <a:gd name="T56" fmla="*/ 133 w 165"/>
                <a:gd name="T57" fmla="*/ 122 h 247"/>
                <a:gd name="T58" fmla="*/ 129 w 165"/>
                <a:gd name="T59" fmla="*/ 80 h 247"/>
                <a:gd name="T60" fmla="*/ 115 w 165"/>
                <a:gd name="T61" fmla="*/ 47 h 247"/>
                <a:gd name="T62" fmla="*/ 91 w 165"/>
                <a:gd name="T63" fmla="*/ 25 h 247"/>
                <a:gd name="T64" fmla="*/ 58 w 165"/>
                <a:gd name="T65" fmla="*/ 18 h 247"/>
                <a:gd name="T66" fmla="*/ 39 w 165"/>
                <a:gd name="T67" fmla="*/ 22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 h="247">
                  <a:moveTo>
                    <a:pt x="0" y="247"/>
                  </a:moveTo>
                  <a:lnTo>
                    <a:pt x="2" y="246"/>
                  </a:lnTo>
                  <a:lnTo>
                    <a:pt x="4" y="243"/>
                  </a:lnTo>
                  <a:lnTo>
                    <a:pt x="5" y="239"/>
                  </a:lnTo>
                  <a:lnTo>
                    <a:pt x="6" y="235"/>
                  </a:lnTo>
                  <a:lnTo>
                    <a:pt x="6" y="11"/>
                  </a:lnTo>
                  <a:lnTo>
                    <a:pt x="1" y="0"/>
                  </a:lnTo>
                  <a:lnTo>
                    <a:pt x="81" y="1"/>
                  </a:lnTo>
                  <a:lnTo>
                    <a:pt x="88" y="1"/>
                  </a:lnTo>
                  <a:lnTo>
                    <a:pt x="94" y="3"/>
                  </a:lnTo>
                  <a:lnTo>
                    <a:pt x="100" y="4"/>
                  </a:lnTo>
                  <a:lnTo>
                    <a:pt x="109" y="8"/>
                  </a:lnTo>
                  <a:lnTo>
                    <a:pt x="113" y="11"/>
                  </a:lnTo>
                  <a:lnTo>
                    <a:pt x="118" y="14"/>
                  </a:lnTo>
                  <a:lnTo>
                    <a:pt x="123" y="19"/>
                  </a:lnTo>
                  <a:lnTo>
                    <a:pt x="129" y="23"/>
                  </a:lnTo>
                  <a:lnTo>
                    <a:pt x="135" y="30"/>
                  </a:lnTo>
                  <a:lnTo>
                    <a:pt x="141" y="36"/>
                  </a:lnTo>
                  <a:lnTo>
                    <a:pt x="145" y="42"/>
                  </a:lnTo>
                  <a:lnTo>
                    <a:pt x="149" y="47"/>
                  </a:lnTo>
                  <a:lnTo>
                    <a:pt x="152" y="53"/>
                  </a:lnTo>
                  <a:lnTo>
                    <a:pt x="154" y="61"/>
                  </a:lnTo>
                  <a:lnTo>
                    <a:pt x="157" y="71"/>
                  </a:lnTo>
                  <a:lnTo>
                    <a:pt x="160" y="80"/>
                  </a:lnTo>
                  <a:lnTo>
                    <a:pt x="162" y="90"/>
                  </a:lnTo>
                  <a:lnTo>
                    <a:pt x="163" y="101"/>
                  </a:lnTo>
                  <a:lnTo>
                    <a:pt x="165" y="111"/>
                  </a:lnTo>
                  <a:lnTo>
                    <a:pt x="165" y="119"/>
                  </a:lnTo>
                  <a:lnTo>
                    <a:pt x="165" y="133"/>
                  </a:lnTo>
                  <a:lnTo>
                    <a:pt x="163" y="149"/>
                  </a:lnTo>
                  <a:lnTo>
                    <a:pt x="160" y="161"/>
                  </a:lnTo>
                  <a:lnTo>
                    <a:pt x="156" y="174"/>
                  </a:lnTo>
                  <a:lnTo>
                    <a:pt x="151" y="186"/>
                  </a:lnTo>
                  <a:lnTo>
                    <a:pt x="145" y="196"/>
                  </a:lnTo>
                  <a:lnTo>
                    <a:pt x="140" y="204"/>
                  </a:lnTo>
                  <a:lnTo>
                    <a:pt x="136" y="211"/>
                  </a:lnTo>
                  <a:lnTo>
                    <a:pt x="132" y="217"/>
                  </a:lnTo>
                  <a:lnTo>
                    <a:pt x="128" y="224"/>
                  </a:lnTo>
                  <a:lnTo>
                    <a:pt x="124" y="229"/>
                  </a:lnTo>
                  <a:lnTo>
                    <a:pt x="119" y="233"/>
                  </a:lnTo>
                  <a:lnTo>
                    <a:pt x="113" y="239"/>
                  </a:lnTo>
                  <a:lnTo>
                    <a:pt x="106" y="242"/>
                  </a:lnTo>
                  <a:lnTo>
                    <a:pt x="96" y="243"/>
                  </a:lnTo>
                  <a:lnTo>
                    <a:pt x="83" y="245"/>
                  </a:lnTo>
                  <a:lnTo>
                    <a:pt x="0" y="247"/>
                  </a:lnTo>
                  <a:close/>
                  <a:moveTo>
                    <a:pt x="39" y="228"/>
                  </a:moveTo>
                  <a:lnTo>
                    <a:pt x="45" y="228"/>
                  </a:lnTo>
                  <a:lnTo>
                    <a:pt x="49" y="226"/>
                  </a:lnTo>
                  <a:lnTo>
                    <a:pt x="53" y="225"/>
                  </a:lnTo>
                  <a:lnTo>
                    <a:pt x="59" y="225"/>
                  </a:lnTo>
                  <a:lnTo>
                    <a:pt x="75" y="224"/>
                  </a:lnTo>
                  <a:lnTo>
                    <a:pt x="91" y="218"/>
                  </a:lnTo>
                  <a:lnTo>
                    <a:pt x="103" y="208"/>
                  </a:lnTo>
                  <a:lnTo>
                    <a:pt x="114" y="196"/>
                  </a:lnTo>
                  <a:lnTo>
                    <a:pt x="122" y="181"/>
                  </a:lnTo>
                  <a:lnTo>
                    <a:pt x="128" y="162"/>
                  </a:lnTo>
                  <a:lnTo>
                    <a:pt x="132" y="143"/>
                  </a:lnTo>
                  <a:lnTo>
                    <a:pt x="133" y="122"/>
                  </a:lnTo>
                  <a:lnTo>
                    <a:pt x="132" y="101"/>
                  </a:lnTo>
                  <a:lnTo>
                    <a:pt x="129" y="80"/>
                  </a:lnTo>
                  <a:lnTo>
                    <a:pt x="123" y="64"/>
                  </a:lnTo>
                  <a:lnTo>
                    <a:pt x="115" y="47"/>
                  </a:lnTo>
                  <a:lnTo>
                    <a:pt x="104" y="35"/>
                  </a:lnTo>
                  <a:lnTo>
                    <a:pt x="91" y="25"/>
                  </a:lnTo>
                  <a:lnTo>
                    <a:pt x="75" y="19"/>
                  </a:lnTo>
                  <a:lnTo>
                    <a:pt x="58" y="18"/>
                  </a:lnTo>
                  <a:lnTo>
                    <a:pt x="39" y="19"/>
                  </a:lnTo>
                  <a:lnTo>
                    <a:pt x="39" y="228"/>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97"/>
            <p:cNvSpPr>
              <a:spLocks/>
            </p:cNvSpPr>
            <p:nvPr/>
          </p:nvSpPr>
          <p:spPr bwMode="auto">
            <a:xfrm>
              <a:off x="5088" y="29"/>
              <a:ext cx="82" cy="124"/>
            </a:xfrm>
            <a:custGeom>
              <a:avLst/>
              <a:gdLst>
                <a:gd name="T0" fmla="*/ 0 w 165"/>
                <a:gd name="T1" fmla="*/ 247 h 247"/>
                <a:gd name="T2" fmla="*/ 0 w 165"/>
                <a:gd name="T3" fmla="*/ 247 h 247"/>
                <a:gd name="T4" fmla="*/ 2 w 165"/>
                <a:gd name="T5" fmla="*/ 246 h 247"/>
                <a:gd name="T6" fmla="*/ 4 w 165"/>
                <a:gd name="T7" fmla="*/ 243 h 247"/>
                <a:gd name="T8" fmla="*/ 5 w 165"/>
                <a:gd name="T9" fmla="*/ 239 h 247"/>
                <a:gd name="T10" fmla="*/ 6 w 165"/>
                <a:gd name="T11" fmla="*/ 235 h 247"/>
                <a:gd name="T12" fmla="*/ 6 w 165"/>
                <a:gd name="T13" fmla="*/ 11 h 247"/>
                <a:gd name="T14" fmla="*/ 1 w 165"/>
                <a:gd name="T15" fmla="*/ 0 h 247"/>
                <a:gd name="T16" fmla="*/ 81 w 165"/>
                <a:gd name="T17" fmla="*/ 1 h 247"/>
                <a:gd name="T18" fmla="*/ 81 w 165"/>
                <a:gd name="T19" fmla="*/ 1 h 247"/>
                <a:gd name="T20" fmla="*/ 88 w 165"/>
                <a:gd name="T21" fmla="*/ 1 h 247"/>
                <a:gd name="T22" fmla="*/ 94 w 165"/>
                <a:gd name="T23" fmla="*/ 3 h 247"/>
                <a:gd name="T24" fmla="*/ 100 w 165"/>
                <a:gd name="T25" fmla="*/ 4 h 247"/>
                <a:gd name="T26" fmla="*/ 109 w 165"/>
                <a:gd name="T27" fmla="*/ 8 h 247"/>
                <a:gd name="T28" fmla="*/ 109 w 165"/>
                <a:gd name="T29" fmla="*/ 8 h 247"/>
                <a:gd name="T30" fmla="*/ 113 w 165"/>
                <a:gd name="T31" fmla="*/ 11 h 247"/>
                <a:gd name="T32" fmla="*/ 118 w 165"/>
                <a:gd name="T33" fmla="*/ 14 h 247"/>
                <a:gd name="T34" fmla="*/ 123 w 165"/>
                <a:gd name="T35" fmla="*/ 19 h 247"/>
                <a:gd name="T36" fmla="*/ 129 w 165"/>
                <a:gd name="T37" fmla="*/ 23 h 247"/>
                <a:gd name="T38" fmla="*/ 135 w 165"/>
                <a:gd name="T39" fmla="*/ 30 h 247"/>
                <a:gd name="T40" fmla="*/ 141 w 165"/>
                <a:gd name="T41" fmla="*/ 36 h 247"/>
                <a:gd name="T42" fmla="*/ 145 w 165"/>
                <a:gd name="T43" fmla="*/ 42 h 247"/>
                <a:gd name="T44" fmla="*/ 149 w 165"/>
                <a:gd name="T45" fmla="*/ 47 h 247"/>
                <a:gd name="T46" fmla="*/ 149 w 165"/>
                <a:gd name="T47" fmla="*/ 47 h 247"/>
                <a:gd name="T48" fmla="*/ 152 w 165"/>
                <a:gd name="T49" fmla="*/ 53 h 247"/>
                <a:gd name="T50" fmla="*/ 154 w 165"/>
                <a:gd name="T51" fmla="*/ 61 h 247"/>
                <a:gd name="T52" fmla="*/ 157 w 165"/>
                <a:gd name="T53" fmla="*/ 71 h 247"/>
                <a:gd name="T54" fmla="*/ 160 w 165"/>
                <a:gd name="T55" fmla="*/ 80 h 247"/>
                <a:gd name="T56" fmla="*/ 162 w 165"/>
                <a:gd name="T57" fmla="*/ 90 h 247"/>
                <a:gd name="T58" fmla="*/ 163 w 165"/>
                <a:gd name="T59" fmla="*/ 101 h 247"/>
                <a:gd name="T60" fmla="*/ 165 w 165"/>
                <a:gd name="T61" fmla="*/ 111 h 247"/>
                <a:gd name="T62" fmla="*/ 165 w 165"/>
                <a:gd name="T63" fmla="*/ 119 h 247"/>
                <a:gd name="T64" fmla="*/ 165 w 165"/>
                <a:gd name="T65" fmla="*/ 119 h 247"/>
                <a:gd name="T66" fmla="*/ 165 w 165"/>
                <a:gd name="T67" fmla="*/ 133 h 247"/>
                <a:gd name="T68" fmla="*/ 163 w 165"/>
                <a:gd name="T69" fmla="*/ 149 h 247"/>
                <a:gd name="T70" fmla="*/ 160 w 165"/>
                <a:gd name="T71" fmla="*/ 161 h 247"/>
                <a:gd name="T72" fmla="*/ 156 w 165"/>
                <a:gd name="T73" fmla="*/ 174 h 247"/>
                <a:gd name="T74" fmla="*/ 151 w 165"/>
                <a:gd name="T75" fmla="*/ 186 h 247"/>
                <a:gd name="T76" fmla="*/ 145 w 165"/>
                <a:gd name="T77" fmla="*/ 196 h 247"/>
                <a:gd name="T78" fmla="*/ 140 w 165"/>
                <a:gd name="T79" fmla="*/ 204 h 247"/>
                <a:gd name="T80" fmla="*/ 136 w 165"/>
                <a:gd name="T81" fmla="*/ 211 h 247"/>
                <a:gd name="T82" fmla="*/ 136 w 165"/>
                <a:gd name="T83" fmla="*/ 211 h 247"/>
                <a:gd name="T84" fmla="*/ 132 w 165"/>
                <a:gd name="T85" fmla="*/ 217 h 247"/>
                <a:gd name="T86" fmla="*/ 128 w 165"/>
                <a:gd name="T87" fmla="*/ 224 h 247"/>
                <a:gd name="T88" fmla="*/ 124 w 165"/>
                <a:gd name="T89" fmla="*/ 229 h 247"/>
                <a:gd name="T90" fmla="*/ 119 w 165"/>
                <a:gd name="T91" fmla="*/ 233 h 247"/>
                <a:gd name="T92" fmla="*/ 113 w 165"/>
                <a:gd name="T93" fmla="*/ 239 h 247"/>
                <a:gd name="T94" fmla="*/ 106 w 165"/>
                <a:gd name="T95" fmla="*/ 242 h 247"/>
                <a:gd name="T96" fmla="*/ 96 w 165"/>
                <a:gd name="T97" fmla="*/ 243 h 247"/>
                <a:gd name="T98" fmla="*/ 83 w 165"/>
                <a:gd name="T99" fmla="*/ 245 h 247"/>
                <a:gd name="T100" fmla="*/ 0 w 165"/>
                <a:gd name="T101"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247">
                  <a:moveTo>
                    <a:pt x="0" y="247"/>
                  </a:moveTo>
                  <a:lnTo>
                    <a:pt x="0" y="247"/>
                  </a:lnTo>
                  <a:lnTo>
                    <a:pt x="2" y="246"/>
                  </a:lnTo>
                  <a:lnTo>
                    <a:pt x="4" y="243"/>
                  </a:lnTo>
                  <a:lnTo>
                    <a:pt x="5" y="239"/>
                  </a:lnTo>
                  <a:lnTo>
                    <a:pt x="6" y="235"/>
                  </a:lnTo>
                  <a:lnTo>
                    <a:pt x="6" y="11"/>
                  </a:lnTo>
                  <a:lnTo>
                    <a:pt x="1" y="0"/>
                  </a:lnTo>
                  <a:lnTo>
                    <a:pt x="81" y="1"/>
                  </a:lnTo>
                  <a:lnTo>
                    <a:pt x="81" y="1"/>
                  </a:lnTo>
                  <a:lnTo>
                    <a:pt x="88" y="1"/>
                  </a:lnTo>
                  <a:lnTo>
                    <a:pt x="94" y="3"/>
                  </a:lnTo>
                  <a:lnTo>
                    <a:pt x="100" y="4"/>
                  </a:lnTo>
                  <a:lnTo>
                    <a:pt x="109" y="8"/>
                  </a:lnTo>
                  <a:lnTo>
                    <a:pt x="109" y="8"/>
                  </a:lnTo>
                  <a:lnTo>
                    <a:pt x="113" y="11"/>
                  </a:lnTo>
                  <a:lnTo>
                    <a:pt x="118" y="14"/>
                  </a:lnTo>
                  <a:lnTo>
                    <a:pt x="123" y="19"/>
                  </a:lnTo>
                  <a:lnTo>
                    <a:pt x="129" y="23"/>
                  </a:lnTo>
                  <a:lnTo>
                    <a:pt x="135" y="30"/>
                  </a:lnTo>
                  <a:lnTo>
                    <a:pt x="141" y="36"/>
                  </a:lnTo>
                  <a:lnTo>
                    <a:pt x="145" y="42"/>
                  </a:lnTo>
                  <a:lnTo>
                    <a:pt x="149" y="47"/>
                  </a:lnTo>
                  <a:lnTo>
                    <a:pt x="149" y="47"/>
                  </a:lnTo>
                  <a:lnTo>
                    <a:pt x="152" y="53"/>
                  </a:lnTo>
                  <a:lnTo>
                    <a:pt x="154" y="61"/>
                  </a:lnTo>
                  <a:lnTo>
                    <a:pt x="157" y="71"/>
                  </a:lnTo>
                  <a:lnTo>
                    <a:pt x="160" y="80"/>
                  </a:lnTo>
                  <a:lnTo>
                    <a:pt x="162" y="90"/>
                  </a:lnTo>
                  <a:lnTo>
                    <a:pt x="163" y="101"/>
                  </a:lnTo>
                  <a:lnTo>
                    <a:pt x="165" y="111"/>
                  </a:lnTo>
                  <a:lnTo>
                    <a:pt x="165" y="119"/>
                  </a:lnTo>
                  <a:lnTo>
                    <a:pt x="165" y="119"/>
                  </a:lnTo>
                  <a:lnTo>
                    <a:pt x="165" y="133"/>
                  </a:lnTo>
                  <a:lnTo>
                    <a:pt x="163" y="149"/>
                  </a:lnTo>
                  <a:lnTo>
                    <a:pt x="160" y="161"/>
                  </a:lnTo>
                  <a:lnTo>
                    <a:pt x="156" y="174"/>
                  </a:lnTo>
                  <a:lnTo>
                    <a:pt x="151" y="186"/>
                  </a:lnTo>
                  <a:lnTo>
                    <a:pt x="145" y="196"/>
                  </a:lnTo>
                  <a:lnTo>
                    <a:pt x="140" y="204"/>
                  </a:lnTo>
                  <a:lnTo>
                    <a:pt x="136" y="211"/>
                  </a:lnTo>
                  <a:lnTo>
                    <a:pt x="136" y="211"/>
                  </a:lnTo>
                  <a:lnTo>
                    <a:pt x="132" y="217"/>
                  </a:lnTo>
                  <a:lnTo>
                    <a:pt x="128" y="224"/>
                  </a:lnTo>
                  <a:lnTo>
                    <a:pt x="124" y="229"/>
                  </a:lnTo>
                  <a:lnTo>
                    <a:pt x="119" y="233"/>
                  </a:lnTo>
                  <a:lnTo>
                    <a:pt x="113" y="239"/>
                  </a:lnTo>
                  <a:lnTo>
                    <a:pt x="106" y="242"/>
                  </a:lnTo>
                  <a:lnTo>
                    <a:pt x="96" y="243"/>
                  </a:lnTo>
                  <a:lnTo>
                    <a:pt x="83" y="245"/>
                  </a:lnTo>
                  <a:lnTo>
                    <a:pt x="0" y="24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98"/>
            <p:cNvSpPr>
              <a:spLocks/>
            </p:cNvSpPr>
            <p:nvPr/>
          </p:nvSpPr>
          <p:spPr bwMode="auto">
            <a:xfrm>
              <a:off x="5107" y="38"/>
              <a:ext cx="47" cy="105"/>
            </a:xfrm>
            <a:custGeom>
              <a:avLst/>
              <a:gdLst>
                <a:gd name="T0" fmla="*/ 0 w 94"/>
                <a:gd name="T1" fmla="*/ 210 h 210"/>
                <a:gd name="T2" fmla="*/ 0 w 94"/>
                <a:gd name="T3" fmla="*/ 210 h 210"/>
                <a:gd name="T4" fmla="*/ 6 w 94"/>
                <a:gd name="T5" fmla="*/ 210 h 210"/>
                <a:gd name="T6" fmla="*/ 10 w 94"/>
                <a:gd name="T7" fmla="*/ 208 h 210"/>
                <a:gd name="T8" fmla="*/ 14 w 94"/>
                <a:gd name="T9" fmla="*/ 207 h 210"/>
                <a:gd name="T10" fmla="*/ 20 w 94"/>
                <a:gd name="T11" fmla="*/ 207 h 210"/>
                <a:gd name="T12" fmla="*/ 20 w 94"/>
                <a:gd name="T13" fmla="*/ 207 h 210"/>
                <a:gd name="T14" fmla="*/ 36 w 94"/>
                <a:gd name="T15" fmla="*/ 206 h 210"/>
                <a:gd name="T16" fmla="*/ 52 w 94"/>
                <a:gd name="T17" fmla="*/ 200 h 210"/>
                <a:gd name="T18" fmla="*/ 64 w 94"/>
                <a:gd name="T19" fmla="*/ 190 h 210"/>
                <a:gd name="T20" fmla="*/ 75 w 94"/>
                <a:gd name="T21" fmla="*/ 178 h 210"/>
                <a:gd name="T22" fmla="*/ 83 w 94"/>
                <a:gd name="T23" fmla="*/ 163 h 210"/>
                <a:gd name="T24" fmla="*/ 89 w 94"/>
                <a:gd name="T25" fmla="*/ 144 h 210"/>
                <a:gd name="T26" fmla="*/ 93 w 94"/>
                <a:gd name="T27" fmla="*/ 125 h 210"/>
                <a:gd name="T28" fmla="*/ 94 w 94"/>
                <a:gd name="T29" fmla="*/ 104 h 210"/>
                <a:gd name="T30" fmla="*/ 94 w 94"/>
                <a:gd name="T31" fmla="*/ 104 h 210"/>
                <a:gd name="T32" fmla="*/ 93 w 94"/>
                <a:gd name="T33" fmla="*/ 83 h 210"/>
                <a:gd name="T34" fmla="*/ 90 w 94"/>
                <a:gd name="T35" fmla="*/ 62 h 210"/>
                <a:gd name="T36" fmla="*/ 84 w 94"/>
                <a:gd name="T37" fmla="*/ 46 h 210"/>
                <a:gd name="T38" fmla="*/ 76 w 94"/>
                <a:gd name="T39" fmla="*/ 29 h 210"/>
                <a:gd name="T40" fmla="*/ 65 w 94"/>
                <a:gd name="T41" fmla="*/ 17 h 210"/>
                <a:gd name="T42" fmla="*/ 52 w 94"/>
                <a:gd name="T43" fmla="*/ 7 h 210"/>
                <a:gd name="T44" fmla="*/ 36 w 94"/>
                <a:gd name="T45" fmla="*/ 1 h 210"/>
                <a:gd name="T46" fmla="*/ 19 w 94"/>
                <a:gd name="T47" fmla="*/ 0 h 210"/>
                <a:gd name="T48" fmla="*/ 0 w 94"/>
                <a:gd name="T49" fmla="*/ 1 h 210"/>
                <a:gd name="T50" fmla="*/ 0 w 94"/>
                <a:gd name="T5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210">
                  <a:moveTo>
                    <a:pt x="0" y="210"/>
                  </a:moveTo>
                  <a:lnTo>
                    <a:pt x="0" y="210"/>
                  </a:lnTo>
                  <a:lnTo>
                    <a:pt x="6" y="210"/>
                  </a:lnTo>
                  <a:lnTo>
                    <a:pt x="10" y="208"/>
                  </a:lnTo>
                  <a:lnTo>
                    <a:pt x="14" y="207"/>
                  </a:lnTo>
                  <a:lnTo>
                    <a:pt x="20" y="207"/>
                  </a:lnTo>
                  <a:lnTo>
                    <a:pt x="20" y="207"/>
                  </a:lnTo>
                  <a:lnTo>
                    <a:pt x="36" y="206"/>
                  </a:lnTo>
                  <a:lnTo>
                    <a:pt x="52" y="200"/>
                  </a:lnTo>
                  <a:lnTo>
                    <a:pt x="64" y="190"/>
                  </a:lnTo>
                  <a:lnTo>
                    <a:pt x="75" y="178"/>
                  </a:lnTo>
                  <a:lnTo>
                    <a:pt x="83" y="163"/>
                  </a:lnTo>
                  <a:lnTo>
                    <a:pt x="89" y="144"/>
                  </a:lnTo>
                  <a:lnTo>
                    <a:pt x="93" y="125"/>
                  </a:lnTo>
                  <a:lnTo>
                    <a:pt x="94" y="104"/>
                  </a:lnTo>
                  <a:lnTo>
                    <a:pt x="94" y="104"/>
                  </a:lnTo>
                  <a:lnTo>
                    <a:pt x="93" y="83"/>
                  </a:lnTo>
                  <a:lnTo>
                    <a:pt x="90" y="62"/>
                  </a:lnTo>
                  <a:lnTo>
                    <a:pt x="84" y="46"/>
                  </a:lnTo>
                  <a:lnTo>
                    <a:pt x="76" y="29"/>
                  </a:lnTo>
                  <a:lnTo>
                    <a:pt x="65" y="17"/>
                  </a:lnTo>
                  <a:lnTo>
                    <a:pt x="52" y="7"/>
                  </a:lnTo>
                  <a:lnTo>
                    <a:pt x="36" y="1"/>
                  </a:lnTo>
                  <a:lnTo>
                    <a:pt x="19" y="0"/>
                  </a:lnTo>
                  <a:lnTo>
                    <a:pt x="0" y="1"/>
                  </a:lnTo>
                  <a:lnTo>
                    <a:pt x="0" y="210"/>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99"/>
            <p:cNvSpPr>
              <a:spLocks noEditPoints="1"/>
            </p:cNvSpPr>
            <p:nvPr/>
          </p:nvSpPr>
          <p:spPr bwMode="auto">
            <a:xfrm>
              <a:off x="5164" y="28"/>
              <a:ext cx="82" cy="124"/>
            </a:xfrm>
            <a:custGeom>
              <a:avLst/>
              <a:gdLst>
                <a:gd name="T0" fmla="*/ 105 w 163"/>
                <a:gd name="T1" fmla="*/ 181 h 249"/>
                <a:gd name="T2" fmla="*/ 43 w 163"/>
                <a:gd name="T3" fmla="*/ 181 h 249"/>
                <a:gd name="T4" fmla="*/ 41 w 163"/>
                <a:gd name="T5" fmla="*/ 189 h 249"/>
                <a:gd name="T6" fmla="*/ 38 w 163"/>
                <a:gd name="T7" fmla="*/ 197 h 249"/>
                <a:gd name="T8" fmla="*/ 36 w 163"/>
                <a:gd name="T9" fmla="*/ 206 h 249"/>
                <a:gd name="T10" fmla="*/ 34 w 163"/>
                <a:gd name="T11" fmla="*/ 213 h 249"/>
                <a:gd name="T12" fmla="*/ 32 w 163"/>
                <a:gd name="T13" fmla="*/ 221 h 249"/>
                <a:gd name="T14" fmla="*/ 30 w 163"/>
                <a:gd name="T15" fmla="*/ 228 h 249"/>
                <a:gd name="T16" fmla="*/ 28 w 163"/>
                <a:gd name="T17" fmla="*/ 235 h 249"/>
                <a:gd name="T18" fmla="*/ 26 w 163"/>
                <a:gd name="T19" fmla="*/ 241 h 249"/>
                <a:gd name="T20" fmla="*/ 27 w 163"/>
                <a:gd name="T21" fmla="*/ 242 h 249"/>
                <a:gd name="T22" fmla="*/ 28 w 163"/>
                <a:gd name="T23" fmla="*/ 243 h 249"/>
                <a:gd name="T24" fmla="*/ 31 w 163"/>
                <a:gd name="T25" fmla="*/ 246 h 249"/>
                <a:gd name="T26" fmla="*/ 33 w 163"/>
                <a:gd name="T27" fmla="*/ 248 h 249"/>
                <a:gd name="T28" fmla="*/ 0 w 163"/>
                <a:gd name="T29" fmla="*/ 248 h 249"/>
                <a:gd name="T30" fmla="*/ 3 w 163"/>
                <a:gd name="T31" fmla="*/ 246 h 249"/>
                <a:gd name="T32" fmla="*/ 6 w 163"/>
                <a:gd name="T33" fmla="*/ 245 h 249"/>
                <a:gd name="T34" fmla="*/ 7 w 163"/>
                <a:gd name="T35" fmla="*/ 242 h 249"/>
                <a:gd name="T36" fmla="*/ 9 w 163"/>
                <a:gd name="T37" fmla="*/ 239 h 249"/>
                <a:gd name="T38" fmla="*/ 22 w 163"/>
                <a:gd name="T39" fmla="*/ 197 h 249"/>
                <a:gd name="T40" fmla="*/ 83 w 163"/>
                <a:gd name="T41" fmla="*/ 0 h 249"/>
                <a:gd name="T42" fmla="*/ 149 w 163"/>
                <a:gd name="T43" fmla="*/ 228 h 249"/>
                <a:gd name="T44" fmla="*/ 150 w 163"/>
                <a:gd name="T45" fmla="*/ 229 h 249"/>
                <a:gd name="T46" fmla="*/ 152 w 163"/>
                <a:gd name="T47" fmla="*/ 234 h 249"/>
                <a:gd name="T48" fmla="*/ 154 w 163"/>
                <a:gd name="T49" fmla="*/ 238 h 249"/>
                <a:gd name="T50" fmla="*/ 157 w 163"/>
                <a:gd name="T51" fmla="*/ 242 h 249"/>
                <a:gd name="T52" fmla="*/ 163 w 163"/>
                <a:gd name="T53" fmla="*/ 248 h 249"/>
                <a:gd name="T54" fmla="*/ 117 w 163"/>
                <a:gd name="T55" fmla="*/ 249 h 249"/>
                <a:gd name="T56" fmla="*/ 118 w 163"/>
                <a:gd name="T57" fmla="*/ 248 h 249"/>
                <a:gd name="T58" fmla="*/ 120 w 163"/>
                <a:gd name="T59" fmla="*/ 245 h 249"/>
                <a:gd name="T60" fmla="*/ 122 w 163"/>
                <a:gd name="T61" fmla="*/ 243 h 249"/>
                <a:gd name="T62" fmla="*/ 123 w 163"/>
                <a:gd name="T63" fmla="*/ 242 h 249"/>
                <a:gd name="T64" fmla="*/ 105 w 163"/>
                <a:gd name="T65" fmla="*/ 181 h 249"/>
                <a:gd name="T66" fmla="*/ 101 w 163"/>
                <a:gd name="T67" fmla="*/ 156 h 249"/>
                <a:gd name="T68" fmla="*/ 74 w 163"/>
                <a:gd name="T69" fmla="*/ 68 h 249"/>
                <a:gd name="T70" fmla="*/ 48 w 163"/>
                <a:gd name="T71" fmla="*/ 157 h 249"/>
                <a:gd name="T72" fmla="*/ 101 w 163"/>
                <a:gd name="T73" fmla="*/ 15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3" h="249">
                  <a:moveTo>
                    <a:pt x="105" y="181"/>
                  </a:moveTo>
                  <a:lnTo>
                    <a:pt x="43" y="181"/>
                  </a:lnTo>
                  <a:lnTo>
                    <a:pt x="41" y="189"/>
                  </a:lnTo>
                  <a:lnTo>
                    <a:pt x="38" y="197"/>
                  </a:lnTo>
                  <a:lnTo>
                    <a:pt x="36" y="206"/>
                  </a:lnTo>
                  <a:lnTo>
                    <a:pt x="34" y="213"/>
                  </a:lnTo>
                  <a:lnTo>
                    <a:pt x="32" y="221"/>
                  </a:lnTo>
                  <a:lnTo>
                    <a:pt x="30" y="228"/>
                  </a:lnTo>
                  <a:lnTo>
                    <a:pt x="28" y="235"/>
                  </a:lnTo>
                  <a:lnTo>
                    <a:pt x="26" y="241"/>
                  </a:lnTo>
                  <a:lnTo>
                    <a:pt x="27" y="242"/>
                  </a:lnTo>
                  <a:lnTo>
                    <a:pt x="28" y="243"/>
                  </a:lnTo>
                  <a:lnTo>
                    <a:pt x="31" y="246"/>
                  </a:lnTo>
                  <a:lnTo>
                    <a:pt x="33" y="248"/>
                  </a:lnTo>
                  <a:lnTo>
                    <a:pt x="0" y="248"/>
                  </a:lnTo>
                  <a:lnTo>
                    <a:pt x="3" y="246"/>
                  </a:lnTo>
                  <a:lnTo>
                    <a:pt x="6" y="245"/>
                  </a:lnTo>
                  <a:lnTo>
                    <a:pt x="7" y="242"/>
                  </a:lnTo>
                  <a:lnTo>
                    <a:pt x="9" y="239"/>
                  </a:lnTo>
                  <a:lnTo>
                    <a:pt x="22" y="197"/>
                  </a:lnTo>
                  <a:lnTo>
                    <a:pt x="83" y="0"/>
                  </a:lnTo>
                  <a:lnTo>
                    <a:pt x="149" y="228"/>
                  </a:lnTo>
                  <a:lnTo>
                    <a:pt x="150" y="229"/>
                  </a:lnTo>
                  <a:lnTo>
                    <a:pt x="152" y="234"/>
                  </a:lnTo>
                  <a:lnTo>
                    <a:pt x="154" y="238"/>
                  </a:lnTo>
                  <a:lnTo>
                    <a:pt x="157" y="242"/>
                  </a:lnTo>
                  <a:lnTo>
                    <a:pt x="163" y="248"/>
                  </a:lnTo>
                  <a:lnTo>
                    <a:pt x="117" y="249"/>
                  </a:lnTo>
                  <a:lnTo>
                    <a:pt x="118" y="248"/>
                  </a:lnTo>
                  <a:lnTo>
                    <a:pt x="120" y="245"/>
                  </a:lnTo>
                  <a:lnTo>
                    <a:pt x="122" y="243"/>
                  </a:lnTo>
                  <a:lnTo>
                    <a:pt x="123" y="242"/>
                  </a:lnTo>
                  <a:lnTo>
                    <a:pt x="105" y="181"/>
                  </a:lnTo>
                  <a:close/>
                  <a:moveTo>
                    <a:pt x="101" y="156"/>
                  </a:moveTo>
                  <a:lnTo>
                    <a:pt x="74" y="68"/>
                  </a:lnTo>
                  <a:lnTo>
                    <a:pt x="48" y="157"/>
                  </a:lnTo>
                  <a:lnTo>
                    <a:pt x="101" y="156"/>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00"/>
            <p:cNvSpPr>
              <a:spLocks/>
            </p:cNvSpPr>
            <p:nvPr/>
          </p:nvSpPr>
          <p:spPr bwMode="auto">
            <a:xfrm>
              <a:off x="5164" y="28"/>
              <a:ext cx="82" cy="124"/>
            </a:xfrm>
            <a:custGeom>
              <a:avLst/>
              <a:gdLst>
                <a:gd name="T0" fmla="*/ 105 w 163"/>
                <a:gd name="T1" fmla="*/ 181 h 249"/>
                <a:gd name="T2" fmla="*/ 43 w 163"/>
                <a:gd name="T3" fmla="*/ 181 h 249"/>
                <a:gd name="T4" fmla="*/ 43 w 163"/>
                <a:gd name="T5" fmla="*/ 181 h 249"/>
                <a:gd name="T6" fmla="*/ 41 w 163"/>
                <a:gd name="T7" fmla="*/ 189 h 249"/>
                <a:gd name="T8" fmla="*/ 38 w 163"/>
                <a:gd name="T9" fmla="*/ 197 h 249"/>
                <a:gd name="T10" fmla="*/ 36 w 163"/>
                <a:gd name="T11" fmla="*/ 206 h 249"/>
                <a:gd name="T12" fmla="*/ 34 w 163"/>
                <a:gd name="T13" fmla="*/ 213 h 249"/>
                <a:gd name="T14" fmla="*/ 32 w 163"/>
                <a:gd name="T15" fmla="*/ 221 h 249"/>
                <a:gd name="T16" fmla="*/ 30 w 163"/>
                <a:gd name="T17" fmla="*/ 228 h 249"/>
                <a:gd name="T18" fmla="*/ 28 w 163"/>
                <a:gd name="T19" fmla="*/ 235 h 249"/>
                <a:gd name="T20" fmla="*/ 26 w 163"/>
                <a:gd name="T21" fmla="*/ 241 h 249"/>
                <a:gd name="T22" fmla="*/ 26 w 163"/>
                <a:gd name="T23" fmla="*/ 241 h 249"/>
                <a:gd name="T24" fmla="*/ 27 w 163"/>
                <a:gd name="T25" fmla="*/ 242 h 249"/>
                <a:gd name="T26" fmla="*/ 28 w 163"/>
                <a:gd name="T27" fmla="*/ 243 h 249"/>
                <a:gd name="T28" fmla="*/ 31 w 163"/>
                <a:gd name="T29" fmla="*/ 246 h 249"/>
                <a:gd name="T30" fmla="*/ 33 w 163"/>
                <a:gd name="T31" fmla="*/ 248 h 249"/>
                <a:gd name="T32" fmla="*/ 0 w 163"/>
                <a:gd name="T33" fmla="*/ 248 h 249"/>
                <a:gd name="T34" fmla="*/ 0 w 163"/>
                <a:gd name="T35" fmla="*/ 248 h 249"/>
                <a:gd name="T36" fmla="*/ 3 w 163"/>
                <a:gd name="T37" fmla="*/ 246 h 249"/>
                <a:gd name="T38" fmla="*/ 6 w 163"/>
                <a:gd name="T39" fmla="*/ 245 h 249"/>
                <a:gd name="T40" fmla="*/ 7 w 163"/>
                <a:gd name="T41" fmla="*/ 242 h 249"/>
                <a:gd name="T42" fmla="*/ 9 w 163"/>
                <a:gd name="T43" fmla="*/ 239 h 249"/>
                <a:gd name="T44" fmla="*/ 22 w 163"/>
                <a:gd name="T45" fmla="*/ 197 h 249"/>
                <a:gd name="T46" fmla="*/ 83 w 163"/>
                <a:gd name="T47" fmla="*/ 0 h 249"/>
                <a:gd name="T48" fmla="*/ 149 w 163"/>
                <a:gd name="T49" fmla="*/ 228 h 249"/>
                <a:gd name="T50" fmla="*/ 149 w 163"/>
                <a:gd name="T51" fmla="*/ 228 h 249"/>
                <a:gd name="T52" fmla="*/ 150 w 163"/>
                <a:gd name="T53" fmla="*/ 229 h 249"/>
                <a:gd name="T54" fmla="*/ 152 w 163"/>
                <a:gd name="T55" fmla="*/ 234 h 249"/>
                <a:gd name="T56" fmla="*/ 154 w 163"/>
                <a:gd name="T57" fmla="*/ 238 h 249"/>
                <a:gd name="T58" fmla="*/ 157 w 163"/>
                <a:gd name="T59" fmla="*/ 242 h 249"/>
                <a:gd name="T60" fmla="*/ 163 w 163"/>
                <a:gd name="T61" fmla="*/ 248 h 249"/>
                <a:gd name="T62" fmla="*/ 117 w 163"/>
                <a:gd name="T63" fmla="*/ 249 h 249"/>
                <a:gd name="T64" fmla="*/ 117 w 163"/>
                <a:gd name="T65" fmla="*/ 249 h 249"/>
                <a:gd name="T66" fmla="*/ 118 w 163"/>
                <a:gd name="T67" fmla="*/ 248 h 249"/>
                <a:gd name="T68" fmla="*/ 120 w 163"/>
                <a:gd name="T69" fmla="*/ 245 h 249"/>
                <a:gd name="T70" fmla="*/ 122 w 163"/>
                <a:gd name="T71" fmla="*/ 243 h 249"/>
                <a:gd name="T72" fmla="*/ 123 w 163"/>
                <a:gd name="T73" fmla="*/ 242 h 249"/>
                <a:gd name="T74" fmla="*/ 105 w 163"/>
                <a:gd name="T75" fmla="*/ 1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49">
                  <a:moveTo>
                    <a:pt x="105" y="181"/>
                  </a:moveTo>
                  <a:lnTo>
                    <a:pt x="43" y="181"/>
                  </a:lnTo>
                  <a:lnTo>
                    <a:pt x="43" y="181"/>
                  </a:lnTo>
                  <a:lnTo>
                    <a:pt x="41" y="189"/>
                  </a:lnTo>
                  <a:lnTo>
                    <a:pt x="38" y="197"/>
                  </a:lnTo>
                  <a:lnTo>
                    <a:pt x="36" y="206"/>
                  </a:lnTo>
                  <a:lnTo>
                    <a:pt x="34" y="213"/>
                  </a:lnTo>
                  <a:lnTo>
                    <a:pt x="32" y="221"/>
                  </a:lnTo>
                  <a:lnTo>
                    <a:pt x="30" y="228"/>
                  </a:lnTo>
                  <a:lnTo>
                    <a:pt x="28" y="235"/>
                  </a:lnTo>
                  <a:lnTo>
                    <a:pt x="26" y="241"/>
                  </a:lnTo>
                  <a:lnTo>
                    <a:pt x="26" y="241"/>
                  </a:lnTo>
                  <a:lnTo>
                    <a:pt x="27" y="242"/>
                  </a:lnTo>
                  <a:lnTo>
                    <a:pt x="28" y="243"/>
                  </a:lnTo>
                  <a:lnTo>
                    <a:pt x="31" y="246"/>
                  </a:lnTo>
                  <a:lnTo>
                    <a:pt x="33" y="248"/>
                  </a:lnTo>
                  <a:lnTo>
                    <a:pt x="0" y="248"/>
                  </a:lnTo>
                  <a:lnTo>
                    <a:pt x="0" y="248"/>
                  </a:lnTo>
                  <a:lnTo>
                    <a:pt x="3" y="246"/>
                  </a:lnTo>
                  <a:lnTo>
                    <a:pt x="6" y="245"/>
                  </a:lnTo>
                  <a:lnTo>
                    <a:pt x="7" y="242"/>
                  </a:lnTo>
                  <a:lnTo>
                    <a:pt x="9" y="239"/>
                  </a:lnTo>
                  <a:lnTo>
                    <a:pt x="22" y="197"/>
                  </a:lnTo>
                  <a:lnTo>
                    <a:pt x="83" y="0"/>
                  </a:lnTo>
                  <a:lnTo>
                    <a:pt x="149" y="228"/>
                  </a:lnTo>
                  <a:lnTo>
                    <a:pt x="149" y="228"/>
                  </a:lnTo>
                  <a:lnTo>
                    <a:pt x="150" y="229"/>
                  </a:lnTo>
                  <a:lnTo>
                    <a:pt x="152" y="234"/>
                  </a:lnTo>
                  <a:lnTo>
                    <a:pt x="154" y="238"/>
                  </a:lnTo>
                  <a:lnTo>
                    <a:pt x="157" y="242"/>
                  </a:lnTo>
                  <a:lnTo>
                    <a:pt x="163" y="248"/>
                  </a:lnTo>
                  <a:lnTo>
                    <a:pt x="117" y="249"/>
                  </a:lnTo>
                  <a:lnTo>
                    <a:pt x="117" y="249"/>
                  </a:lnTo>
                  <a:lnTo>
                    <a:pt x="118" y="248"/>
                  </a:lnTo>
                  <a:lnTo>
                    <a:pt x="120" y="245"/>
                  </a:lnTo>
                  <a:lnTo>
                    <a:pt x="122" y="243"/>
                  </a:lnTo>
                  <a:lnTo>
                    <a:pt x="123" y="242"/>
                  </a:lnTo>
                  <a:lnTo>
                    <a:pt x="105" y="181"/>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01"/>
            <p:cNvSpPr>
              <a:spLocks/>
            </p:cNvSpPr>
            <p:nvPr/>
          </p:nvSpPr>
          <p:spPr bwMode="auto">
            <a:xfrm>
              <a:off x="5188" y="62"/>
              <a:ext cx="27" cy="45"/>
            </a:xfrm>
            <a:custGeom>
              <a:avLst/>
              <a:gdLst>
                <a:gd name="T0" fmla="*/ 53 w 53"/>
                <a:gd name="T1" fmla="*/ 88 h 89"/>
                <a:gd name="T2" fmla="*/ 26 w 53"/>
                <a:gd name="T3" fmla="*/ 0 h 89"/>
                <a:gd name="T4" fmla="*/ 0 w 53"/>
                <a:gd name="T5" fmla="*/ 89 h 89"/>
                <a:gd name="T6" fmla="*/ 53 w 53"/>
                <a:gd name="T7" fmla="*/ 88 h 89"/>
              </a:gdLst>
              <a:ahLst/>
              <a:cxnLst>
                <a:cxn ang="0">
                  <a:pos x="T0" y="T1"/>
                </a:cxn>
                <a:cxn ang="0">
                  <a:pos x="T2" y="T3"/>
                </a:cxn>
                <a:cxn ang="0">
                  <a:pos x="T4" y="T5"/>
                </a:cxn>
                <a:cxn ang="0">
                  <a:pos x="T6" y="T7"/>
                </a:cxn>
              </a:cxnLst>
              <a:rect l="0" t="0" r="r" b="b"/>
              <a:pathLst>
                <a:path w="53" h="89">
                  <a:moveTo>
                    <a:pt x="53" y="88"/>
                  </a:moveTo>
                  <a:lnTo>
                    <a:pt x="26" y="0"/>
                  </a:lnTo>
                  <a:lnTo>
                    <a:pt x="0" y="89"/>
                  </a:lnTo>
                  <a:lnTo>
                    <a:pt x="53" y="88"/>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02"/>
            <p:cNvSpPr>
              <a:spLocks/>
            </p:cNvSpPr>
            <p:nvPr/>
          </p:nvSpPr>
          <p:spPr bwMode="auto">
            <a:xfrm>
              <a:off x="5026" y="29"/>
              <a:ext cx="53" cy="124"/>
            </a:xfrm>
            <a:custGeom>
              <a:avLst/>
              <a:gdLst>
                <a:gd name="T0" fmla="*/ 85 w 107"/>
                <a:gd name="T1" fmla="*/ 37 h 247"/>
                <a:gd name="T2" fmla="*/ 64 w 107"/>
                <a:gd name="T3" fmla="*/ 19 h 247"/>
                <a:gd name="T4" fmla="*/ 49 w 107"/>
                <a:gd name="T5" fmla="*/ 16 h 247"/>
                <a:gd name="T6" fmla="*/ 35 w 107"/>
                <a:gd name="T7" fmla="*/ 22 h 247"/>
                <a:gd name="T8" fmla="*/ 27 w 107"/>
                <a:gd name="T9" fmla="*/ 36 h 247"/>
                <a:gd name="T10" fmla="*/ 26 w 107"/>
                <a:gd name="T11" fmla="*/ 55 h 247"/>
                <a:gd name="T12" fmla="*/ 29 w 107"/>
                <a:gd name="T13" fmla="*/ 68 h 247"/>
                <a:gd name="T14" fmla="*/ 37 w 107"/>
                <a:gd name="T15" fmla="*/ 76 h 247"/>
                <a:gd name="T16" fmla="*/ 55 w 107"/>
                <a:gd name="T17" fmla="*/ 90 h 247"/>
                <a:gd name="T18" fmla="*/ 70 w 107"/>
                <a:gd name="T19" fmla="*/ 101 h 247"/>
                <a:gd name="T20" fmla="*/ 85 w 107"/>
                <a:gd name="T21" fmla="*/ 112 h 247"/>
                <a:gd name="T22" fmla="*/ 96 w 107"/>
                <a:gd name="T23" fmla="*/ 122 h 247"/>
                <a:gd name="T24" fmla="*/ 103 w 107"/>
                <a:gd name="T25" fmla="*/ 136 h 247"/>
                <a:gd name="T26" fmla="*/ 107 w 107"/>
                <a:gd name="T27" fmla="*/ 156 h 247"/>
                <a:gd name="T28" fmla="*/ 107 w 107"/>
                <a:gd name="T29" fmla="*/ 179 h 247"/>
                <a:gd name="T30" fmla="*/ 104 w 107"/>
                <a:gd name="T31" fmla="*/ 200 h 247"/>
                <a:gd name="T32" fmla="*/ 97 w 107"/>
                <a:gd name="T33" fmla="*/ 217 h 247"/>
                <a:gd name="T34" fmla="*/ 90 w 107"/>
                <a:gd name="T35" fmla="*/ 226 h 247"/>
                <a:gd name="T36" fmla="*/ 78 w 107"/>
                <a:gd name="T37" fmla="*/ 239 h 247"/>
                <a:gd name="T38" fmla="*/ 61 w 107"/>
                <a:gd name="T39" fmla="*/ 247 h 247"/>
                <a:gd name="T40" fmla="*/ 42 w 107"/>
                <a:gd name="T41" fmla="*/ 247 h 247"/>
                <a:gd name="T42" fmla="*/ 26 w 107"/>
                <a:gd name="T43" fmla="*/ 247 h 247"/>
                <a:gd name="T44" fmla="*/ 11 w 107"/>
                <a:gd name="T45" fmla="*/ 240 h 247"/>
                <a:gd name="T46" fmla="*/ 0 w 107"/>
                <a:gd name="T47" fmla="*/ 229 h 247"/>
                <a:gd name="T48" fmla="*/ 0 w 107"/>
                <a:gd name="T49" fmla="*/ 211 h 247"/>
                <a:gd name="T50" fmla="*/ 0 w 107"/>
                <a:gd name="T51" fmla="*/ 182 h 247"/>
                <a:gd name="T52" fmla="*/ 9 w 107"/>
                <a:gd name="T53" fmla="*/ 204 h 247"/>
                <a:gd name="T54" fmla="*/ 20 w 107"/>
                <a:gd name="T55" fmla="*/ 217 h 247"/>
                <a:gd name="T56" fmla="*/ 35 w 107"/>
                <a:gd name="T57" fmla="*/ 224 h 247"/>
                <a:gd name="T58" fmla="*/ 50 w 107"/>
                <a:gd name="T59" fmla="*/ 228 h 247"/>
                <a:gd name="T60" fmla="*/ 67 w 107"/>
                <a:gd name="T61" fmla="*/ 217 h 247"/>
                <a:gd name="T62" fmla="*/ 78 w 107"/>
                <a:gd name="T63" fmla="*/ 197 h 247"/>
                <a:gd name="T64" fmla="*/ 73 w 107"/>
                <a:gd name="T65" fmla="*/ 164 h 247"/>
                <a:gd name="T66" fmla="*/ 47 w 107"/>
                <a:gd name="T67" fmla="*/ 140 h 247"/>
                <a:gd name="T68" fmla="*/ 33 w 107"/>
                <a:gd name="T69" fmla="*/ 131 h 247"/>
                <a:gd name="T70" fmla="*/ 20 w 107"/>
                <a:gd name="T71" fmla="*/ 119 h 247"/>
                <a:gd name="T72" fmla="*/ 13 w 107"/>
                <a:gd name="T73" fmla="*/ 111 h 247"/>
                <a:gd name="T74" fmla="*/ 2 w 107"/>
                <a:gd name="T75" fmla="*/ 92 h 247"/>
                <a:gd name="T76" fmla="*/ 0 w 107"/>
                <a:gd name="T77" fmla="*/ 69 h 247"/>
                <a:gd name="T78" fmla="*/ 1 w 107"/>
                <a:gd name="T79" fmla="*/ 50 h 247"/>
                <a:gd name="T80" fmla="*/ 7 w 107"/>
                <a:gd name="T81" fmla="*/ 32 h 247"/>
                <a:gd name="T82" fmla="*/ 14 w 107"/>
                <a:gd name="T83" fmla="*/ 18 h 247"/>
                <a:gd name="T84" fmla="*/ 25 w 107"/>
                <a:gd name="T85" fmla="*/ 7 h 247"/>
                <a:gd name="T86" fmla="*/ 39 w 107"/>
                <a:gd name="T87" fmla="*/ 1 h 247"/>
                <a:gd name="T88" fmla="*/ 55 w 107"/>
                <a:gd name="T89" fmla="*/ 0 h 247"/>
                <a:gd name="T90" fmla="*/ 72 w 107"/>
                <a:gd name="T91" fmla="*/ 3 h 247"/>
                <a:gd name="T92" fmla="*/ 88 w 107"/>
                <a:gd name="T93"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247">
                  <a:moveTo>
                    <a:pt x="93" y="55"/>
                  </a:moveTo>
                  <a:lnTo>
                    <a:pt x="89" y="47"/>
                  </a:lnTo>
                  <a:lnTo>
                    <a:pt x="85" y="37"/>
                  </a:lnTo>
                  <a:lnTo>
                    <a:pt x="79" y="28"/>
                  </a:lnTo>
                  <a:lnTo>
                    <a:pt x="68" y="21"/>
                  </a:lnTo>
                  <a:lnTo>
                    <a:pt x="64" y="19"/>
                  </a:lnTo>
                  <a:lnTo>
                    <a:pt x="59" y="18"/>
                  </a:lnTo>
                  <a:lnTo>
                    <a:pt x="54" y="16"/>
                  </a:lnTo>
                  <a:lnTo>
                    <a:pt x="49" y="16"/>
                  </a:lnTo>
                  <a:lnTo>
                    <a:pt x="44" y="18"/>
                  </a:lnTo>
                  <a:lnTo>
                    <a:pt x="39" y="19"/>
                  </a:lnTo>
                  <a:lnTo>
                    <a:pt x="35" y="22"/>
                  </a:lnTo>
                  <a:lnTo>
                    <a:pt x="31" y="26"/>
                  </a:lnTo>
                  <a:lnTo>
                    <a:pt x="29" y="30"/>
                  </a:lnTo>
                  <a:lnTo>
                    <a:pt x="27" y="36"/>
                  </a:lnTo>
                  <a:lnTo>
                    <a:pt x="26" y="42"/>
                  </a:lnTo>
                  <a:lnTo>
                    <a:pt x="25" y="50"/>
                  </a:lnTo>
                  <a:lnTo>
                    <a:pt x="26" y="55"/>
                  </a:lnTo>
                  <a:lnTo>
                    <a:pt x="27" y="61"/>
                  </a:lnTo>
                  <a:lnTo>
                    <a:pt x="28" y="67"/>
                  </a:lnTo>
                  <a:lnTo>
                    <a:pt x="29" y="68"/>
                  </a:lnTo>
                  <a:lnTo>
                    <a:pt x="30" y="71"/>
                  </a:lnTo>
                  <a:lnTo>
                    <a:pt x="33" y="73"/>
                  </a:lnTo>
                  <a:lnTo>
                    <a:pt x="37" y="76"/>
                  </a:lnTo>
                  <a:lnTo>
                    <a:pt x="43" y="80"/>
                  </a:lnTo>
                  <a:lnTo>
                    <a:pt x="49" y="86"/>
                  </a:lnTo>
                  <a:lnTo>
                    <a:pt x="55" y="90"/>
                  </a:lnTo>
                  <a:lnTo>
                    <a:pt x="61" y="94"/>
                  </a:lnTo>
                  <a:lnTo>
                    <a:pt x="66" y="99"/>
                  </a:lnTo>
                  <a:lnTo>
                    <a:pt x="70" y="101"/>
                  </a:lnTo>
                  <a:lnTo>
                    <a:pt x="76" y="105"/>
                  </a:lnTo>
                  <a:lnTo>
                    <a:pt x="81" y="110"/>
                  </a:lnTo>
                  <a:lnTo>
                    <a:pt x="85" y="112"/>
                  </a:lnTo>
                  <a:lnTo>
                    <a:pt x="90" y="117"/>
                  </a:lnTo>
                  <a:lnTo>
                    <a:pt x="93" y="119"/>
                  </a:lnTo>
                  <a:lnTo>
                    <a:pt x="96" y="122"/>
                  </a:lnTo>
                  <a:lnTo>
                    <a:pt x="97" y="124"/>
                  </a:lnTo>
                  <a:lnTo>
                    <a:pt x="99" y="128"/>
                  </a:lnTo>
                  <a:lnTo>
                    <a:pt x="103" y="136"/>
                  </a:lnTo>
                  <a:lnTo>
                    <a:pt x="106" y="146"/>
                  </a:lnTo>
                  <a:lnTo>
                    <a:pt x="107" y="151"/>
                  </a:lnTo>
                  <a:lnTo>
                    <a:pt x="107" y="156"/>
                  </a:lnTo>
                  <a:lnTo>
                    <a:pt x="107" y="162"/>
                  </a:lnTo>
                  <a:lnTo>
                    <a:pt x="107" y="171"/>
                  </a:lnTo>
                  <a:lnTo>
                    <a:pt x="107" y="179"/>
                  </a:lnTo>
                  <a:lnTo>
                    <a:pt x="107" y="186"/>
                  </a:lnTo>
                  <a:lnTo>
                    <a:pt x="106" y="193"/>
                  </a:lnTo>
                  <a:lnTo>
                    <a:pt x="104" y="200"/>
                  </a:lnTo>
                  <a:lnTo>
                    <a:pt x="102" y="206"/>
                  </a:lnTo>
                  <a:lnTo>
                    <a:pt x="100" y="211"/>
                  </a:lnTo>
                  <a:lnTo>
                    <a:pt x="97" y="217"/>
                  </a:lnTo>
                  <a:lnTo>
                    <a:pt x="95" y="221"/>
                  </a:lnTo>
                  <a:lnTo>
                    <a:pt x="93" y="224"/>
                  </a:lnTo>
                  <a:lnTo>
                    <a:pt x="90" y="226"/>
                  </a:lnTo>
                  <a:lnTo>
                    <a:pt x="87" y="231"/>
                  </a:lnTo>
                  <a:lnTo>
                    <a:pt x="83" y="235"/>
                  </a:lnTo>
                  <a:lnTo>
                    <a:pt x="78" y="239"/>
                  </a:lnTo>
                  <a:lnTo>
                    <a:pt x="73" y="242"/>
                  </a:lnTo>
                  <a:lnTo>
                    <a:pt x="67" y="245"/>
                  </a:lnTo>
                  <a:lnTo>
                    <a:pt x="61" y="247"/>
                  </a:lnTo>
                  <a:lnTo>
                    <a:pt x="56" y="247"/>
                  </a:lnTo>
                  <a:lnTo>
                    <a:pt x="51" y="247"/>
                  </a:lnTo>
                  <a:lnTo>
                    <a:pt x="42" y="247"/>
                  </a:lnTo>
                  <a:lnTo>
                    <a:pt x="34" y="247"/>
                  </a:lnTo>
                  <a:lnTo>
                    <a:pt x="29" y="247"/>
                  </a:lnTo>
                  <a:lnTo>
                    <a:pt x="26" y="247"/>
                  </a:lnTo>
                  <a:lnTo>
                    <a:pt x="21" y="246"/>
                  </a:lnTo>
                  <a:lnTo>
                    <a:pt x="16" y="243"/>
                  </a:lnTo>
                  <a:lnTo>
                    <a:pt x="11" y="240"/>
                  </a:lnTo>
                  <a:lnTo>
                    <a:pt x="0" y="232"/>
                  </a:lnTo>
                  <a:lnTo>
                    <a:pt x="0" y="231"/>
                  </a:lnTo>
                  <a:lnTo>
                    <a:pt x="0" y="229"/>
                  </a:lnTo>
                  <a:lnTo>
                    <a:pt x="0" y="225"/>
                  </a:lnTo>
                  <a:lnTo>
                    <a:pt x="0" y="220"/>
                  </a:lnTo>
                  <a:lnTo>
                    <a:pt x="0" y="211"/>
                  </a:lnTo>
                  <a:lnTo>
                    <a:pt x="0" y="203"/>
                  </a:lnTo>
                  <a:lnTo>
                    <a:pt x="0" y="193"/>
                  </a:lnTo>
                  <a:lnTo>
                    <a:pt x="0" y="182"/>
                  </a:lnTo>
                  <a:lnTo>
                    <a:pt x="3" y="190"/>
                  </a:lnTo>
                  <a:lnTo>
                    <a:pt x="7" y="197"/>
                  </a:lnTo>
                  <a:lnTo>
                    <a:pt x="9" y="204"/>
                  </a:lnTo>
                  <a:lnTo>
                    <a:pt x="11" y="210"/>
                  </a:lnTo>
                  <a:lnTo>
                    <a:pt x="14" y="213"/>
                  </a:lnTo>
                  <a:lnTo>
                    <a:pt x="20" y="217"/>
                  </a:lnTo>
                  <a:lnTo>
                    <a:pt x="27" y="222"/>
                  </a:lnTo>
                  <a:lnTo>
                    <a:pt x="31" y="224"/>
                  </a:lnTo>
                  <a:lnTo>
                    <a:pt x="35" y="224"/>
                  </a:lnTo>
                  <a:lnTo>
                    <a:pt x="39" y="225"/>
                  </a:lnTo>
                  <a:lnTo>
                    <a:pt x="45" y="228"/>
                  </a:lnTo>
                  <a:lnTo>
                    <a:pt x="50" y="228"/>
                  </a:lnTo>
                  <a:lnTo>
                    <a:pt x="57" y="226"/>
                  </a:lnTo>
                  <a:lnTo>
                    <a:pt x="63" y="221"/>
                  </a:lnTo>
                  <a:lnTo>
                    <a:pt x="67" y="217"/>
                  </a:lnTo>
                  <a:lnTo>
                    <a:pt x="69" y="213"/>
                  </a:lnTo>
                  <a:lnTo>
                    <a:pt x="75" y="206"/>
                  </a:lnTo>
                  <a:lnTo>
                    <a:pt x="78" y="197"/>
                  </a:lnTo>
                  <a:lnTo>
                    <a:pt x="78" y="189"/>
                  </a:lnTo>
                  <a:lnTo>
                    <a:pt x="77" y="178"/>
                  </a:lnTo>
                  <a:lnTo>
                    <a:pt x="73" y="164"/>
                  </a:lnTo>
                  <a:lnTo>
                    <a:pt x="66" y="154"/>
                  </a:lnTo>
                  <a:lnTo>
                    <a:pt x="57" y="147"/>
                  </a:lnTo>
                  <a:lnTo>
                    <a:pt x="47" y="140"/>
                  </a:lnTo>
                  <a:lnTo>
                    <a:pt x="43" y="137"/>
                  </a:lnTo>
                  <a:lnTo>
                    <a:pt x="38" y="135"/>
                  </a:lnTo>
                  <a:lnTo>
                    <a:pt x="33" y="131"/>
                  </a:lnTo>
                  <a:lnTo>
                    <a:pt x="29" y="126"/>
                  </a:lnTo>
                  <a:lnTo>
                    <a:pt x="24" y="122"/>
                  </a:lnTo>
                  <a:lnTo>
                    <a:pt x="20" y="119"/>
                  </a:lnTo>
                  <a:lnTo>
                    <a:pt x="17" y="117"/>
                  </a:lnTo>
                  <a:lnTo>
                    <a:pt x="16" y="115"/>
                  </a:lnTo>
                  <a:lnTo>
                    <a:pt x="13" y="111"/>
                  </a:lnTo>
                  <a:lnTo>
                    <a:pt x="9" y="105"/>
                  </a:lnTo>
                  <a:lnTo>
                    <a:pt x="5" y="97"/>
                  </a:lnTo>
                  <a:lnTo>
                    <a:pt x="2" y="92"/>
                  </a:lnTo>
                  <a:lnTo>
                    <a:pt x="2" y="86"/>
                  </a:lnTo>
                  <a:lnTo>
                    <a:pt x="1" y="79"/>
                  </a:lnTo>
                  <a:lnTo>
                    <a:pt x="0" y="69"/>
                  </a:lnTo>
                  <a:lnTo>
                    <a:pt x="0" y="62"/>
                  </a:lnTo>
                  <a:lnTo>
                    <a:pt x="0" y="55"/>
                  </a:lnTo>
                  <a:lnTo>
                    <a:pt x="1" y="50"/>
                  </a:lnTo>
                  <a:lnTo>
                    <a:pt x="2" y="43"/>
                  </a:lnTo>
                  <a:lnTo>
                    <a:pt x="5" y="37"/>
                  </a:lnTo>
                  <a:lnTo>
                    <a:pt x="7" y="32"/>
                  </a:lnTo>
                  <a:lnTo>
                    <a:pt x="9" y="28"/>
                  </a:lnTo>
                  <a:lnTo>
                    <a:pt x="11" y="22"/>
                  </a:lnTo>
                  <a:lnTo>
                    <a:pt x="14" y="18"/>
                  </a:lnTo>
                  <a:lnTo>
                    <a:pt x="18" y="14"/>
                  </a:lnTo>
                  <a:lnTo>
                    <a:pt x="21" y="10"/>
                  </a:lnTo>
                  <a:lnTo>
                    <a:pt x="25" y="7"/>
                  </a:lnTo>
                  <a:lnTo>
                    <a:pt x="30" y="4"/>
                  </a:lnTo>
                  <a:lnTo>
                    <a:pt x="34" y="3"/>
                  </a:lnTo>
                  <a:lnTo>
                    <a:pt x="39" y="1"/>
                  </a:lnTo>
                  <a:lnTo>
                    <a:pt x="45" y="0"/>
                  </a:lnTo>
                  <a:lnTo>
                    <a:pt x="50" y="0"/>
                  </a:lnTo>
                  <a:lnTo>
                    <a:pt x="55" y="0"/>
                  </a:lnTo>
                  <a:lnTo>
                    <a:pt x="60" y="1"/>
                  </a:lnTo>
                  <a:lnTo>
                    <a:pt x="65" y="1"/>
                  </a:lnTo>
                  <a:lnTo>
                    <a:pt x="72" y="3"/>
                  </a:lnTo>
                  <a:lnTo>
                    <a:pt x="78" y="4"/>
                  </a:lnTo>
                  <a:lnTo>
                    <a:pt x="83" y="5"/>
                  </a:lnTo>
                  <a:lnTo>
                    <a:pt x="88" y="8"/>
                  </a:lnTo>
                  <a:lnTo>
                    <a:pt x="93" y="10"/>
                  </a:lnTo>
                  <a:lnTo>
                    <a:pt x="93" y="55"/>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03"/>
            <p:cNvSpPr>
              <a:spLocks/>
            </p:cNvSpPr>
            <p:nvPr/>
          </p:nvSpPr>
          <p:spPr bwMode="auto">
            <a:xfrm>
              <a:off x="5026" y="29"/>
              <a:ext cx="53" cy="124"/>
            </a:xfrm>
            <a:custGeom>
              <a:avLst/>
              <a:gdLst>
                <a:gd name="T0" fmla="*/ 89 w 107"/>
                <a:gd name="T1" fmla="*/ 47 h 247"/>
                <a:gd name="T2" fmla="*/ 68 w 107"/>
                <a:gd name="T3" fmla="*/ 21 h 247"/>
                <a:gd name="T4" fmla="*/ 59 w 107"/>
                <a:gd name="T5" fmla="*/ 18 h 247"/>
                <a:gd name="T6" fmla="*/ 44 w 107"/>
                <a:gd name="T7" fmla="*/ 18 h 247"/>
                <a:gd name="T8" fmla="*/ 31 w 107"/>
                <a:gd name="T9" fmla="*/ 26 h 247"/>
                <a:gd name="T10" fmla="*/ 27 w 107"/>
                <a:gd name="T11" fmla="*/ 36 h 247"/>
                <a:gd name="T12" fmla="*/ 25 w 107"/>
                <a:gd name="T13" fmla="*/ 50 h 247"/>
                <a:gd name="T14" fmla="*/ 28 w 107"/>
                <a:gd name="T15" fmla="*/ 67 h 247"/>
                <a:gd name="T16" fmla="*/ 30 w 107"/>
                <a:gd name="T17" fmla="*/ 71 h 247"/>
                <a:gd name="T18" fmla="*/ 43 w 107"/>
                <a:gd name="T19" fmla="*/ 80 h 247"/>
                <a:gd name="T20" fmla="*/ 61 w 107"/>
                <a:gd name="T21" fmla="*/ 94 h 247"/>
                <a:gd name="T22" fmla="*/ 70 w 107"/>
                <a:gd name="T23" fmla="*/ 101 h 247"/>
                <a:gd name="T24" fmla="*/ 85 w 107"/>
                <a:gd name="T25" fmla="*/ 112 h 247"/>
                <a:gd name="T26" fmla="*/ 96 w 107"/>
                <a:gd name="T27" fmla="*/ 122 h 247"/>
                <a:gd name="T28" fmla="*/ 99 w 107"/>
                <a:gd name="T29" fmla="*/ 128 h 247"/>
                <a:gd name="T30" fmla="*/ 107 w 107"/>
                <a:gd name="T31" fmla="*/ 151 h 247"/>
                <a:gd name="T32" fmla="*/ 107 w 107"/>
                <a:gd name="T33" fmla="*/ 162 h 247"/>
                <a:gd name="T34" fmla="*/ 107 w 107"/>
                <a:gd name="T35" fmla="*/ 179 h 247"/>
                <a:gd name="T36" fmla="*/ 104 w 107"/>
                <a:gd name="T37" fmla="*/ 200 h 247"/>
                <a:gd name="T38" fmla="*/ 97 w 107"/>
                <a:gd name="T39" fmla="*/ 217 h 247"/>
                <a:gd name="T40" fmla="*/ 93 w 107"/>
                <a:gd name="T41" fmla="*/ 224 h 247"/>
                <a:gd name="T42" fmla="*/ 83 w 107"/>
                <a:gd name="T43" fmla="*/ 235 h 247"/>
                <a:gd name="T44" fmla="*/ 67 w 107"/>
                <a:gd name="T45" fmla="*/ 245 h 247"/>
                <a:gd name="T46" fmla="*/ 56 w 107"/>
                <a:gd name="T47" fmla="*/ 247 h 247"/>
                <a:gd name="T48" fmla="*/ 34 w 107"/>
                <a:gd name="T49" fmla="*/ 247 h 247"/>
                <a:gd name="T50" fmla="*/ 26 w 107"/>
                <a:gd name="T51" fmla="*/ 247 h 247"/>
                <a:gd name="T52" fmla="*/ 11 w 107"/>
                <a:gd name="T53" fmla="*/ 240 h 247"/>
                <a:gd name="T54" fmla="*/ 0 w 107"/>
                <a:gd name="T55" fmla="*/ 231 h 247"/>
                <a:gd name="T56" fmla="*/ 0 w 107"/>
                <a:gd name="T57" fmla="*/ 220 h 247"/>
                <a:gd name="T58" fmla="*/ 0 w 107"/>
                <a:gd name="T59" fmla="*/ 193 h 247"/>
                <a:gd name="T60" fmla="*/ 3 w 107"/>
                <a:gd name="T61" fmla="*/ 190 h 247"/>
                <a:gd name="T62" fmla="*/ 11 w 107"/>
                <a:gd name="T63" fmla="*/ 210 h 247"/>
                <a:gd name="T64" fmla="*/ 20 w 107"/>
                <a:gd name="T65" fmla="*/ 217 h 247"/>
                <a:gd name="T66" fmla="*/ 31 w 107"/>
                <a:gd name="T67" fmla="*/ 224 h 247"/>
                <a:gd name="T68" fmla="*/ 45 w 107"/>
                <a:gd name="T69" fmla="*/ 228 h 247"/>
                <a:gd name="T70" fmla="*/ 57 w 107"/>
                <a:gd name="T71" fmla="*/ 226 h 247"/>
                <a:gd name="T72" fmla="*/ 69 w 107"/>
                <a:gd name="T73" fmla="*/ 213 h 247"/>
                <a:gd name="T74" fmla="*/ 78 w 107"/>
                <a:gd name="T75" fmla="*/ 197 h 247"/>
                <a:gd name="T76" fmla="*/ 77 w 107"/>
                <a:gd name="T77" fmla="*/ 178 h 247"/>
                <a:gd name="T78" fmla="*/ 57 w 107"/>
                <a:gd name="T79" fmla="*/ 147 h 247"/>
                <a:gd name="T80" fmla="*/ 43 w 107"/>
                <a:gd name="T81" fmla="*/ 137 h 247"/>
                <a:gd name="T82" fmla="*/ 29 w 107"/>
                <a:gd name="T83" fmla="*/ 126 h 247"/>
                <a:gd name="T84" fmla="*/ 17 w 107"/>
                <a:gd name="T85" fmla="*/ 117 h 247"/>
                <a:gd name="T86" fmla="*/ 13 w 107"/>
                <a:gd name="T87" fmla="*/ 111 h 247"/>
                <a:gd name="T88" fmla="*/ 2 w 107"/>
                <a:gd name="T89" fmla="*/ 92 h 247"/>
                <a:gd name="T90" fmla="*/ 1 w 107"/>
                <a:gd name="T91" fmla="*/ 79 h 247"/>
                <a:gd name="T92" fmla="*/ 0 w 107"/>
                <a:gd name="T93" fmla="*/ 62 h 247"/>
                <a:gd name="T94" fmla="*/ 2 w 107"/>
                <a:gd name="T95" fmla="*/ 43 h 247"/>
                <a:gd name="T96" fmla="*/ 9 w 107"/>
                <a:gd name="T97" fmla="*/ 28 h 247"/>
                <a:gd name="T98" fmla="*/ 14 w 107"/>
                <a:gd name="T99" fmla="*/ 18 h 247"/>
                <a:gd name="T100" fmla="*/ 25 w 107"/>
                <a:gd name="T101" fmla="*/ 7 h 247"/>
                <a:gd name="T102" fmla="*/ 39 w 107"/>
                <a:gd name="T103" fmla="*/ 1 h 247"/>
                <a:gd name="T104" fmla="*/ 50 w 107"/>
                <a:gd name="T105" fmla="*/ 0 h 247"/>
                <a:gd name="T106" fmla="*/ 65 w 107"/>
                <a:gd name="T107" fmla="*/ 1 h 247"/>
                <a:gd name="T108" fmla="*/ 83 w 107"/>
                <a:gd name="T109" fmla="*/ 5 h 247"/>
                <a:gd name="T110" fmla="*/ 93 w 107"/>
                <a:gd name="T111" fmla="*/ 5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247">
                  <a:moveTo>
                    <a:pt x="93" y="55"/>
                  </a:moveTo>
                  <a:lnTo>
                    <a:pt x="93" y="55"/>
                  </a:lnTo>
                  <a:lnTo>
                    <a:pt x="89" y="47"/>
                  </a:lnTo>
                  <a:lnTo>
                    <a:pt x="85" y="37"/>
                  </a:lnTo>
                  <a:lnTo>
                    <a:pt x="79" y="28"/>
                  </a:lnTo>
                  <a:lnTo>
                    <a:pt x="68" y="21"/>
                  </a:lnTo>
                  <a:lnTo>
                    <a:pt x="68" y="21"/>
                  </a:lnTo>
                  <a:lnTo>
                    <a:pt x="64" y="19"/>
                  </a:lnTo>
                  <a:lnTo>
                    <a:pt x="59" y="18"/>
                  </a:lnTo>
                  <a:lnTo>
                    <a:pt x="54" y="16"/>
                  </a:lnTo>
                  <a:lnTo>
                    <a:pt x="49" y="16"/>
                  </a:lnTo>
                  <a:lnTo>
                    <a:pt x="44" y="18"/>
                  </a:lnTo>
                  <a:lnTo>
                    <a:pt x="39" y="19"/>
                  </a:lnTo>
                  <a:lnTo>
                    <a:pt x="35" y="22"/>
                  </a:lnTo>
                  <a:lnTo>
                    <a:pt x="31" y="26"/>
                  </a:lnTo>
                  <a:lnTo>
                    <a:pt x="31" y="26"/>
                  </a:lnTo>
                  <a:lnTo>
                    <a:pt x="29" y="30"/>
                  </a:lnTo>
                  <a:lnTo>
                    <a:pt x="27" y="36"/>
                  </a:lnTo>
                  <a:lnTo>
                    <a:pt x="26" y="42"/>
                  </a:lnTo>
                  <a:lnTo>
                    <a:pt x="25" y="50"/>
                  </a:lnTo>
                  <a:lnTo>
                    <a:pt x="25" y="50"/>
                  </a:lnTo>
                  <a:lnTo>
                    <a:pt x="26" y="55"/>
                  </a:lnTo>
                  <a:lnTo>
                    <a:pt x="27" y="61"/>
                  </a:lnTo>
                  <a:lnTo>
                    <a:pt x="28" y="67"/>
                  </a:lnTo>
                  <a:lnTo>
                    <a:pt x="29" y="68"/>
                  </a:lnTo>
                  <a:lnTo>
                    <a:pt x="29" y="68"/>
                  </a:lnTo>
                  <a:lnTo>
                    <a:pt x="30" y="71"/>
                  </a:lnTo>
                  <a:lnTo>
                    <a:pt x="33" y="73"/>
                  </a:lnTo>
                  <a:lnTo>
                    <a:pt x="37" y="76"/>
                  </a:lnTo>
                  <a:lnTo>
                    <a:pt x="43" y="80"/>
                  </a:lnTo>
                  <a:lnTo>
                    <a:pt x="49" y="86"/>
                  </a:lnTo>
                  <a:lnTo>
                    <a:pt x="55" y="90"/>
                  </a:lnTo>
                  <a:lnTo>
                    <a:pt x="61" y="94"/>
                  </a:lnTo>
                  <a:lnTo>
                    <a:pt x="66" y="99"/>
                  </a:lnTo>
                  <a:lnTo>
                    <a:pt x="66" y="99"/>
                  </a:lnTo>
                  <a:lnTo>
                    <a:pt x="70" y="101"/>
                  </a:lnTo>
                  <a:lnTo>
                    <a:pt x="76" y="105"/>
                  </a:lnTo>
                  <a:lnTo>
                    <a:pt x="81" y="110"/>
                  </a:lnTo>
                  <a:lnTo>
                    <a:pt x="85" y="112"/>
                  </a:lnTo>
                  <a:lnTo>
                    <a:pt x="90" y="117"/>
                  </a:lnTo>
                  <a:lnTo>
                    <a:pt x="93" y="119"/>
                  </a:lnTo>
                  <a:lnTo>
                    <a:pt x="96" y="122"/>
                  </a:lnTo>
                  <a:lnTo>
                    <a:pt x="97" y="124"/>
                  </a:lnTo>
                  <a:lnTo>
                    <a:pt x="97" y="124"/>
                  </a:lnTo>
                  <a:lnTo>
                    <a:pt x="99" y="128"/>
                  </a:lnTo>
                  <a:lnTo>
                    <a:pt x="103" y="136"/>
                  </a:lnTo>
                  <a:lnTo>
                    <a:pt x="106" y="146"/>
                  </a:lnTo>
                  <a:lnTo>
                    <a:pt x="107" y="151"/>
                  </a:lnTo>
                  <a:lnTo>
                    <a:pt x="107" y="151"/>
                  </a:lnTo>
                  <a:lnTo>
                    <a:pt x="107" y="156"/>
                  </a:lnTo>
                  <a:lnTo>
                    <a:pt x="107" y="162"/>
                  </a:lnTo>
                  <a:lnTo>
                    <a:pt x="107" y="171"/>
                  </a:lnTo>
                  <a:lnTo>
                    <a:pt x="107" y="179"/>
                  </a:lnTo>
                  <a:lnTo>
                    <a:pt x="107" y="179"/>
                  </a:lnTo>
                  <a:lnTo>
                    <a:pt x="107" y="186"/>
                  </a:lnTo>
                  <a:lnTo>
                    <a:pt x="106" y="193"/>
                  </a:lnTo>
                  <a:lnTo>
                    <a:pt x="104" y="200"/>
                  </a:lnTo>
                  <a:lnTo>
                    <a:pt x="102" y="206"/>
                  </a:lnTo>
                  <a:lnTo>
                    <a:pt x="100" y="211"/>
                  </a:lnTo>
                  <a:lnTo>
                    <a:pt x="97" y="217"/>
                  </a:lnTo>
                  <a:lnTo>
                    <a:pt x="95" y="221"/>
                  </a:lnTo>
                  <a:lnTo>
                    <a:pt x="93" y="224"/>
                  </a:lnTo>
                  <a:lnTo>
                    <a:pt x="93" y="224"/>
                  </a:lnTo>
                  <a:lnTo>
                    <a:pt x="90" y="226"/>
                  </a:lnTo>
                  <a:lnTo>
                    <a:pt x="87" y="231"/>
                  </a:lnTo>
                  <a:lnTo>
                    <a:pt x="83" y="235"/>
                  </a:lnTo>
                  <a:lnTo>
                    <a:pt x="78" y="239"/>
                  </a:lnTo>
                  <a:lnTo>
                    <a:pt x="73" y="242"/>
                  </a:lnTo>
                  <a:lnTo>
                    <a:pt x="67" y="245"/>
                  </a:lnTo>
                  <a:lnTo>
                    <a:pt x="61" y="247"/>
                  </a:lnTo>
                  <a:lnTo>
                    <a:pt x="56" y="247"/>
                  </a:lnTo>
                  <a:lnTo>
                    <a:pt x="56" y="247"/>
                  </a:lnTo>
                  <a:lnTo>
                    <a:pt x="51" y="247"/>
                  </a:lnTo>
                  <a:lnTo>
                    <a:pt x="42" y="247"/>
                  </a:lnTo>
                  <a:lnTo>
                    <a:pt x="34" y="247"/>
                  </a:lnTo>
                  <a:lnTo>
                    <a:pt x="29" y="247"/>
                  </a:lnTo>
                  <a:lnTo>
                    <a:pt x="29" y="247"/>
                  </a:lnTo>
                  <a:lnTo>
                    <a:pt x="26" y="247"/>
                  </a:lnTo>
                  <a:lnTo>
                    <a:pt x="21" y="246"/>
                  </a:lnTo>
                  <a:lnTo>
                    <a:pt x="16" y="243"/>
                  </a:lnTo>
                  <a:lnTo>
                    <a:pt x="11" y="240"/>
                  </a:lnTo>
                  <a:lnTo>
                    <a:pt x="0" y="232"/>
                  </a:lnTo>
                  <a:lnTo>
                    <a:pt x="0" y="232"/>
                  </a:lnTo>
                  <a:lnTo>
                    <a:pt x="0" y="231"/>
                  </a:lnTo>
                  <a:lnTo>
                    <a:pt x="0" y="229"/>
                  </a:lnTo>
                  <a:lnTo>
                    <a:pt x="0" y="225"/>
                  </a:lnTo>
                  <a:lnTo>
                    <a:pt x="0" y="220"/>
                  </a:lnTo>
                  <a:lnTo>
                    <a:pt x="0" y="211"/>
                  </a:lnTo>
                  <a:lnTo>
                    <a:pt x="0" y="203"/>
                  </a:lnTo>
                  <a:lnTo>
                    <a:pt x="0" y="193"/>
                  </a:lnTo>
                  <a:lnTo>
                    <a:pt x="0" y="182"/>
                  </a:lnTo>
                  <a:lnTo>
                    <a:pt x="0" y="182"/>
                  </a:lnTo>
                  <a:lnTo>
                    <a:pt x="3" y="190"/>
                  </a:lnTo>
                  <a:lnTo>
                    <a:pt x="7" y="197"/>
                  </a:lnTo>
                  <a:lnTo>
                    <a:pt x="9" y="204"/>
                  </a:lnTo>
                  <a:lnTo>
                    <a:pt x="11" y="210"/>
                  </a:lnTo>
                  <a:lnTo>
                    <a:pt x="11" y="210"/>
                  </a:lnTo>
                  <a:lnTo>
                    <a:pt x="14" y="213"/>
                  </a:lnTo>
                  <a:lnTo>
                    <a:pt x="20" y="217"/>
                  </a:lnTo>
                  <a:lnTo>
                    <a:pt x="27" y="222"/>
                  </a:lnTo>
                  <a:lnTo>
                    <a:pt x="31" y="224"/>
                  </a:lnTo>
                  <a:lnTo>
                    <a:pt x="31" y="224"/>
                  </a:lnTo>
                  <a:lnTo>
                    <a:pt x="35" y="224"/>
                  </a:lnTo>
                  <a:lnTo>
                    <a:pt x="39" y="225"/>
                  </a:lnTo>
                  <a:lnTo>
                    <a:pt x="45" y="228"/>
                  </a:lnTo>
                  <a:lnTo>
                    <a:pt x="50" y="228"/>
                  </a:lnTo>
                  <a:lnTo>
                    <a:pt x="50" y="228"/>
                  </a:lnTo>
                  <a:lnTo>
                    <a:pt x="57" y="226"/>
                  </a:lnTo>
                  <a:lnTo>
                    <a:pt x="63" y="221"/>
                  </a:lnTo>
                  <a:lnTo>
                    <a:pt x="67" y="217"/>
                  </a:lnTo>
                  <a:lnTo>
                    <a:pt x="69" y="213"/>
                  </a:lnTo>
                  <a:lnTo>
                    <a:pt x="69" y="213"/>
                  </a:lnTo>
                  <a:lnTo>
                    <a:pt x="75" y="206"/>
                  </a:lnTo>
                  <a:lnTo>
                    <a:pt x="78" y="197"/>
                  </a:lnTo>
                  <a:lnTo>
                    <a:pt x="78" y="189"/>
                  </a:lnTo>
                  <a:lnTo>
                    <a:pt x="77" y="178"/>
                  </a:lnTo>
                  <a:lnTo>
                    <a:pt x="77" y="178"/>
                  </a:lnTo>
                  <a:lnTo>
                    <a:pt x="73" y="164"/>
                  </a:lnTo>
                  <a:lnTo>
                    <a:pt x="66" y="154"/>
                  </a:lnTo>
                  <a:lnTo>
                    <a:pt x="57" y="147"/>
                  </a:lnTo>
                  <a:lnTo>
                    <a:pt x="47" y="140"/>
                  </a:lnTo>
                  <a:lnTo>
                    <a:pt x="47" y="140"/>
                  </a:lnTo>
                  <a:lnTo>
                    <a:pt x="43" y="137"/>
                  </a:lnTo>
                  <a:lnTo>
                    <a:pt x="38" y="135"/>
                  </a:lnTo>
                  <a:lnTo>
                    <a:pt x="33" y="131"/>
                  </a:lnTo>
                  <a:lnTo>
                    <a:pt x="29" y="126"/>
                  </a:lnTo>
                  <a:lnTo>
                    <a:pt x="24" y="122"/>
                  </a:lnTo>
                  <a:lnTo>
                    <a:pt x="20" y="119"/>
                  </a:lnTo>
                  <a:lnTo>
                    <a:pt x="17" y="117"/>
                  </a:lnTo>
                  <a:lnTo>
                    <a:pt x="16" y="115"/>
                  </a:lnTo>
                  <a:lnTo>
                    <a:pt x="16" y="115"/>
                  </a:lnTo>
                  <a:lnTo>
                    <a:pt x="13" y="111"/>
                  </a:lnTo>
                  <a:lnTo>
                    <a:pt x="9" y="105"/>
                  </a:lnTo>
                  <a:lnTo>
                    <a:pt x="5" y="97"/>
                  </a:lnTo>
                  <a:lnTo>
                    <a:pt x="2" y="92"/>
                  </a:lnTo>
                  <a:lnTo>
                    <a:pt x="2" y="92"/>
                  </a:lnTo>
                  <a:lnTo>
                    <a:pt x="2" y="86"/>
                  </a:lnTo>
                  <a:lnTo>
                    <a:pt x="1" y="79"/>
                  </a:lnTo>
                  <a:lnTo>
                    <a:pt x="0" y="69"/>
                  </a:lnTo>
                  <a:lnTo>
                    <a:pt x="0" y="62"/>
                  </a:lnTo>
                  <a:lnTo>
                    <a:pt x="0" y="62"/>
                  </a:lnTo>
                  <a:lnTo>
                    <a:pt x="0" y="55"/>
                  </a:lnTo>
                  <a:lnTo>
                    <a:pt x="1" y="50"/>
                  </a:lnTo>
                  <a:lnTo>
                    <a:pt x="2" y="43"/>
                  </a:lnTo>
                  <a:lnTo>
                    <a:pt x="5" y="37"/>
                  </a:lnTo>
                  <a:lnTo>
                    <a:pt x="7" y="32"/>
                  </a:lnTo>
                  <a:lnTo>
                    <a:pt x="9" y="28"/>
                  </a:lnTo>
                  <a:lnTo>
                    <a:pt x="11" y="22"/>
                  </a:lnTo>
                  <a:lnTo>
                    <a:pt x="14" y="18"/>
                  </a:lnTo>
                  <a:lnTo>
                    <a:pt x="14" y="18"/>
                  </a:lnTo>
                  <a:lnTo>
                    <a:pt x="18" y="14"/>
                  </a:lnTo>
                  <a:lnTo>
                    <a:pt x="21" y="10"/>
                  </a:lnTo>
                  <a:lnTo>
                    <a:pt x="25" y="7"/>
                  </a:lnTo>
                  <a:lnTo>
                    <a:pt x="30" y="4"/>
                  </a:lnTo>
                  <a:lnTo>
                    <a:pt x="34" y="3"/>
                  </a:lnTo>
                  <a:lnTo>
                    <a:pt x="39" y="1"/>
                  </a:lnTo>
                  <a:lnTo>
                    <a:pt x="45" y="0"/>
                  </a:lnTo>
                  <a:lnTo>
                    <a:pt x="50" y="0"/>
                  </a:lnTo>
                  <a:lnTo>
                    <a:pt x="50" y="0"/>
                  </a:lnTo>
                  <a:lnTo>
                    <a:pt x="55" y="0"/>
                  </a:lnTo>
                  <a:lnTo>
                    <a:pt x="60" y="1"/>
                  </a:lnTo>
                  <a:lnTo>
                    <a:pt x="65" y="1"/>
                  </a:lnTo>
                  <a:lnTo>
                    <a:pt x="72" y="3"/>
                  </a:lnTo>
                  <a:lnTo>
                    <a:pt x="78" y="4"/>
                  </a:lnTo>
                  <a:lnTo>
                    <a:pt x="83" y="5"/>
                  </a:lnTo>
                  <a:lnTo>
                    <a:pt x="88" y="8"/>
                  </a:lnTo>
                  <a:lnTo>
                    <a:pt x="93" y="10"/>
                  </a:lnTo>
                  <a:lnTo>
                    <a:pt x="93" y="55"/>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04"/>
            <p:cNvSpPr>
              <a:spLocks/>
            </p:cNvSpPr>
            <p:nvPr/>
          </p:nvSpPr>
          <p:spPr bwMode="auto">
            <a:xfrm>
              <a:off x="4957" y="29"/>
              <a:ext cx="66" cy="123"/>
            </a:xfrm>
            <a:custGeom>
              <a:avLst/>
              <a:gdLst>
                <a:gd name="T0" fmla="*/ 115 w 132"/>
                <a:gd name="T1" fmla="*/ 0 h 248"/>
                <a:gd name="T2" fmla="*/ 127 w 132"/>
                <a:gd name="T3" fmla="*/ 0 h 248"/>
                <a:gd name="T4" fmla="*/ 131 w 132"/>
                <a:gd name="T5" fmla="*/ 3 h 248"/>
                <a:gd name="T6" fmla="*/ 129 w 132"/>
                <a:gd name="T7" fmla="*/ 7 h 248"/>
                <a:gd name="T8" fmla="*/ 128 w 132"/>
                <a:gd name="T9" fmla="*/ 16 h 248"/>
                <a:gd name="T10" fmla="*/ 128 w 132"/>
                <a:gd name="T11" fmla="*/ 42 h 248"/>
                <a:gd name="T12" fmla="*/ 128 w 132"/>
                <a:gd name="T13" fmla="*/ 60 h 248"/>
                <a:gd name="T14" fmla="*/ 128 w 132"/>
                <a:gd name="T15" fmla="*/ 84 h 248"/>
                <a:gd name="T16" fmla="*/ 128 w 132"/>
                <a:gd name="T17" fmla="*/ 109 h 248"/>
                <a:gd name="T18" fmla="*/ 128 w 132"/>
                <a:gd name="T19" fmla="*/ 133 h 248"/>
                <a:gd name="T20" fmla="*/ 128 w 132"/>
                <a:gd name="T21" fmla="*/ 151 h 248"/>
                <a:gd name="T22" fmla="*/ 128 w 132"/>
                <a:gd name="T23" fmla="*/ 164 h 248"/>
                <a:gd name="T24" fmla="*/ 128 w 132"/>
                <a:gd name="T25" fmla="*/ 178 h 248"/>
                <a:gd name="T26" fmla="*/ 127 w 132"/>
                <a:gd name="T27" fmla="*/ 191 h 248"/>
                <a:gd name="T28" fmla="*/ 125 w 132"/>
                <a:gd name="T29" fmla="*/ 203 h 248"/>
                <a:gd name="T30" fmla="*/ 116 w 132"/>
                <a:gd name="T31" fmla="*/ 226 h 248"/>
                <a:gd name="T32" fmla="*/ 109 w 132"/>
                <a:gd name="T33" fmla="*/ 233 h 248"/>
                <a:gd name="T34" fmla="*/ 100 w 132"/>
                <a:gd name="T35" fmla="*/ 238 h 248"/>
                <a:gd name="T36" fmla="*/ 89 w 132"/>
                <a:gd name="T37" fmla="*/ 244 h 248"/>
                <a:gd name="T38" fmla="*/ 77 w 132"/>
                <a:gd name="T39" fmla="*/ 248 h 248"/>
                <a:gd name="T40" fmla="*/ 64 w 132"/>
                <a:gd name="T41" fmla="*/ 248 h 248"/>
                <a:gd name="T42" fmla="*/ 52 w 132"/>
                <a:gd name="T43" fmla="*/ 245 h 248"/>
                <a:gd name="T44" fmla="*/ 41 w 132"/>
                <a:gd name="T45" fmla="*/ 242 h 248"/>
                <a:gd name="T46" fmla="*/ 33 w 132"/>
                <a:gd name="T47" fmla="*/ 238 h 248"/>
                <a:gd name="T48" fmla="*/ 19 w 132"/>
                <a:gd name="T49" fmla="*/ 228 h 248"/>
                <a:gd name="T50" fmla="*/ 6 w 132"/>
                <a:gd name="T51" fmla="*/ 206 h 248"/>
                <a:gd name="T52" fmla="*/ 3 w 132"/>
                <a:gd name="T53" fmla="*/ 194 h 248"/>
                <a:gd name="T54" fmla="*/ 3 w 132"/>
                <a:gd name="T55" fmla="*/ 181 h 248"/>
                <a:gd name="T56" fmla="*/ 3 w 132"/>
                <a:gd name="T57" fmla="*/ 166 h 248"/>
                <a:gd name="T58" fmla="*/ 4 w 132"/>
                <a:gd name="T59" fmla="*/ 146 h 248"/>
                <a:gd name="T60" fmla="*/ 4 w 132"/>
                <a:gd name="T61" fmla="*/ 44 h 248"/>
                <a:gd name="T62" fmla="*/ 0 w 132"/>
                <a:gd name="T63" fmla="*/ 0 h 248"/>
                <a:gd name="T64" fmla="*/ 36 w 132"/>
                <a:gd name="T65" fmla="*/ 10 h 248"/>
                <a:gd name="T66" fmla="*/ 36 w 132"/>
                <a:gd name="T67" fmla="*/ 146 h 248"/>
                <a:gd name="T68" fmla="*/ 36 w 132"/>
                <a:gd name="T69" fmla="*/ 160 h 248"/>
                <a:gd name="T70" fmla="*/ 36 w 132"/>
                <a:gd name="T71" fmla="*/ 181 h 248"/>
                <a:gd name="T72" fmla="*/ 37 w 132"/>
                <a:gd name="T73" fmla="*/ 195 h 248"/>
                <a:gd name="T74" fmla="*/ 39 w 132"/>
                <a:gd name="T75" fmla="*/ 206 h 248"/>
                <a:gd name="T76" fmla="*/ 43 w 132"/>
                <a:gd name="T77" fmla="*/ 215 h 248"/>
                <a:gd name="T78" fmla="*/ 50 w 132"/>
                <a:gd name="T79" fmla="*/ 222 h 248"/>
                <a:gd name="T80" fmla="*/ 59 w 132"/>
                <a:gd name="T81" fmla="*/ 227 h 248"/>
                <a:gd name="T82" fmla="*/ 71 w 132"/>
                <a:gd name="T83" fmla="*/ 228 h 248"/>
                <a:gd name="T84" fmla="*/ 88 w 132"/>
                <a:gd name="T85" fmla="*/ 226 h 248"/>
                <a:gd name="T86" fmla="*/ 101 w 132"/>
                <a:gd name="T87" fmla="*/ 219 h 248"/>
                <a:gd name="T88" fmla="*/ 107 w 132"/>
                <a:gd name="T89" fmla="*/ 208 h 248"/>
                <a:gd name="T90" fmla="*/ 113 w 132"/>
                <a:gd name="T91" fmla="*/ 194 h 248"/>
                <a:gd name="T92" fmla="*/ 113 w 132"/>
                <a:gd name="T93" fmla="*/ 164 h 248"/>
                <a:gd name="T94" fmla="*/ 113 w 132"/>
                <a:gd name="T95" fmla="*/ 135 h 248"/>
                <a:gd name="T96" fmla="*/ 113 w 132"/>
                <a:gd name="T97" fmla="*/ 106 h 248"/>
                <a:gd name="T98" fmla="*/ 113 w 132"/>
                <a:gd name="T99" fmla="*/ 77 h 248"/>
                <a:gd name="T100" fmla="*/ 113 w 132"/>
                <a:gd name="T101" fmla="*/ 60 h 248"/>
                <a:gd name="T102" fmla="*/ 113 w 132"/>
                <a:gd name="T103" fmla="*/ 44 h 248"/>
                <a:gd name="T104" fmla="*/ 113 w 132"/>
                <a:gd name="T105" fmla="*/ 27 h 248"/>
                <a:gd name="T106" fmla="*/ 112 w 132"/>
                <a:gd name="T107" fmla="*/ 10 h 248"/>
                <a:gd name="T108" fmla="*/ 111 w 132"/>
                <a:gd name="T109" fmla="*/ 5 h 248"/>
                <a:gd name="T110" fmla="*/ 110 w 132"/>
                <a:gd name="T111"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 h="248">
                  <a:moveTo>
                    <a:pt x="110" y="0"/>
                  </a:moveTo>
                  <a:lnTo>
                    <a:pt x="115" y="0"/>
                  </a:lnTo>
                  <a:lnTo>
                    <a:pt x="121" y="0"/>
                  </a:lnTo>
                  <a:lnTo>
                    <a:pt x="127" y="0"/>
                  </a:lnTo>
                  <a:lnTo>
                    <a:pt x="132" y="0"/>
                  </a:lnTo>
                  <a:lnTo>
                    <a:pt x="131" y="3"/>
                  </a:lnTo>
                  <a:lnTo>
                    <a:pt x="130" y="5"/>
                  </a:lnTo>
                  <a:lnTo>
                    <a:pt x="129" y="7"/>
                  </a:lnTo>
                  <a:lnTo>
                    <a:pt x="128" y="10"/>
                  </a:lnTo>
                  <a:lnTo>
                    <a:pt x="128" y="16"/>
                  </a:lnTo>
                  <a:lnTo>
                    <a:pt x="128" y="28"/>
                  </a:lnTo>
                  <a:lnTo>
                    <a:pt x="128" y="42"/>
                  </a:lnTo>
                  <a:lnTo>
                    <a:pt x="128" y="48"/>
                  </a:lnTo>
                  <a:lnTo>
                    <a:pt x="128" y="60"/>
                  </a:lnTo>
                  <a:lnTo>
                    <a:pt x="128" y="71"/>
                  </a:lnTo>
                  <a:lnTo>
                    <a:pt x="128" y="84"/>
                  </a:lnTo>
                  <a:lnTo>
                    <a:pt x="128" y="96"/>
                  </a:lnTo>
                  <a:lnTo>
                    <a:pt x="128" y="109"/>
                  </a:lnTo>
                  <a:lnTo>
                    <a:pt x="128" y="121"/>
                  </a:lnTo>
                  <a:lnTo>
                    <a:pt x="128" y="133"/>
                  </a:lnTo>
                  <a:lnTo>
                    <a:pt x="128" y="145"/>
                  </a:lnTo>
                  <a:lnTo>
                    <a:pt x="128" y="151"/>
                  </a:lnTo>
                  <a:lnTo>
                    <a:pt x="128" y="158"/>
                  </a:lnTo>
                  <a:lnTo>
                    <a:pt x="128" y="164"/>
                  </a:lnTo>
                  <a:lnTo>
                    <a:pt x="128" y="171"/>
                  </a:lnTo>
                  <a:lnTo>
                    <a:pt x="128" y="178"/>
                  </a:lnTo>
                  <a:lnTo>
                    <a:pt x="128" y="185"/>
                  </a:lnTo>
                  <a:lnTo>
                    <a:pt x="127" y="191"/>
                  </a:lnTo>
                  <a:lnTo>
                    <a:pt x="127" y="195"/>
                  </a:lnTo>
                  <a:lnTo>
                    <a:pt x="125" y="203"/>
                  </a:lnTo>
                  <a:lnTo>
                    <a:pt x="121" y="215"/>
                  </a:lnTo>
                  <a:lnTo>
                    <a:pt x="116" y="226"/>
                  </a:lnTo>
                  <a:lnTo>
                    <a:pt x="111" y="231"/>
                  </a:lnTo>
                  <a:lnTo>
                    <a:pt x="109" y="233"/>
                  </a:lnTo>
                  <a:lnTo>
                    <a:pt x="105" y="235"/>
                  </a:lnTo>
                  <a:lnTo>
                    <a:pt x="100" y="238"/>
                  </a:lnTo>
                  <a:lnTo>
                    <a:pt x="95" y="241"/>
                  </a:lnTo>
                  <a:lnTo>
                    <a:pt x="89" y="244"/>
                  </a:lnTo>
                  <a:lnTo>
                    <a:pt x="83" y="247"/>
                  </a:lnTo>
                  <a:lnTo>
                    <a:pt x="77" y="248"/>
                  </a:lnTo>
                  <a:lnTo>
                    <a:pt x="70" y="248"/>
                  </a:lnTo>
                  <a:lnTo>
                    <a:pt x="64" y="248"/>
                  </a:lnTo>
                  <a:lnTo>
                    <a:pt x="58" y="247"/>
                  </a:lnTo>
                  <a:lnTo>
                    <a:pt x="52" y="245"/>
                  </a:lnTo>
                  <a:lnTo>
                    <a:pt x="47" y="244"/>
                  </a:lnTo>
                  <a:lnTo>
                    <a:pt x="41" y="242"/>
                  </a:lnTo>
                  <a:lnTo>
                    <a:pt x="37" y="241"/>
                  </a:lnTo>
                  <a:lnTo>
                    <a:pt x="33" y="238"/>
                  </a:lnTo>
                  <a:lnTo>
                    <a:pt x="29" y="237"/>
                  </a:lnTo>
                  <a:lnTo>
                    <a:pt x="19" y="228"/>
                  </a:lnTo>
                  <a:lnTo>
                    <a:pt x="11" y="219"/>
                  </a:lnTo>
                  <a:lnTo>
                    <a:pt x="6" y="206"/>
                  </a:lnTo>
                  <a:lnTo>
                    <a:pt x="4" y="196"/>
                  </a:lnTo>
                  <a:lnTo>
                    <a:pt x="3" y="194"/>
                  </a:lnTo>
                  <a:lnTo>
                    <a:pt x="3" y="188"/>
                  </a:lnTo>
                  <a:lnTo>
                    <a:pt x="3" y="181"/>
                  </a:lnTo>
                  <a:lnTo>
                    <a:pt x="3" y="174"/>
                  </a:lnTo>
                  <a:lnTo>
                    <a:pt x="3" y="166"/>
                  </a:lnTo>
                  <a:lnTo>
                    <a:pt x="4" y="156"/>
                  </a:lnTo>
                  <a:lnTo>
                    <a:pt x="4" y="146"/>
                  </a:lnTo>
                  <a:lnTo>
                    <a:pt x="4" y="137"/>
                  </a:lnTo>
                  <a:lnTo>
                    <a:pt x="4" y="44"/>
                  </a:lnTo>
                  <a:lnTo>
                    <a:pt x="4" y="10"/>
                  </a:lnTo>
                  <a:lnTo>
                    <a:pt x="0" y="0"/>
                  </a:lnTo>
                  <a:lnTo>
                    <a:pt x="41" y="0"/>
                  </a:lnTo>
                  <a:lnTo>
                    <a:pt x="36" y="10"/>
                  </a:lnTo>
                  <a:lnTo>
                    <a:pt x="36" y="45"/>
                  </a:lnTo>
                  <a:lnTo>
                    <a:pt x="36" y="146"/>
                  </a:lnTo>
                  <a:lnTo>
                    <a:pt x="36" y="151"/>
                  </a:lnTo>
                  <a:lnTo>
                    <a:pt x="36" y="160"/>
                  </a:lnTo>
                  <a:lnTo>
                    <a:pt x="36" y="171"/>
                  </a:lnTo>
                  <a:lnTo>
                    <a:pt x="36" y="181"/>
                  </a:lnTo>
                  <a:lnTo>
                    <a:pt x="36" y="190"/>
                  </a:lnTo>
                  <a:lnTo>
                    <a:pt x="37" y="195"/>
                  </a:lnTo>
                  <a:lnTo>
                    <a:pt x="38" y="202"/>
                  </a:lnTo>
                  <a:lnTo>
                    <a:pt x="39" y="206"/>
                  </a:lnTo>
                  <a:lnTo>
                    <a:pt x="41" y="210"/>
                  </a:lnTo>
                  <a:lnTo>
                    <a:pt x="43" y="215"/>
                  </a:lnTo>
                  <a:lnTo>
                    <a:pt x="46" y="219"/>
                  </a:lnTo>
                  <a:lnTo>
                    <a:pt x="50" y="222"/>
                  </a:lnTo>
                  <a:lnTo>
                    <a:pt x="54" y="224"/>
                  </a:lnTo>
                  <a:lnTo>
                    <a:pt x="59" y="227"/>
                  </a:lnTo>
                  <a:lnTo>
                    <a:pt x="65" y="228"/>
                  </a:lnTo>
                  <a:lnTo>
                    <a:pt x="71" y="228"/>
                  </a:lnTo>
                  <a:lnTo>
                    <a:pt x="80" y="227"/>
                  </a:lnTo>
                  <a:lnTo>
                    <a:pt x="88" y="226"/>
                  </a:lnTo>
                  <a:lnTo>
                    <a:pt x="95" y="222"/>
                  </a:lnTo>
                  <a:lnTo>
                    <a:pt x="101" y="219"/>
                  </a:lnTo>
                  <a:lnTo>
                    <a:pt x="104" y="215"/>
                  </a:lnTo>
                  <a:lnTo>
                    <a:pt x="107" y="208"/>
                  </a:lnTo>
                  <a:lnTo>
                    <a:pt x="110" y="199"/>
                  </a:lnTo>
                  <a:lnTo>
                    <a:pt x="113" y="194"/>
                  </a:lnTo>
                  <a:lnTo>
                    <a:pt x="113" y="178"/>
                  </a:lnTo>
                  <a:lnTo>
                    <a:pt x="113" y="164"/>
                  </a:lnTo>
                  <a:lnTo>
                    <a:pt x="113" y="149"/>
                  </a:lnTo>
                  <a:lnTo>
                    <a:pt x="113" y="135"/>
                  </a:lnTo>
                  <a:lnTo>
                    <a:pt x="113" y="120"/>
                  </a:lnTo>
                  <a:lnTo>
                    <a:pt x="113" y="106"/>
                  </a:lnTo>
                  <a:lnTo>
                    <a:pt x="113" y="91"/>
                  </a:lnTo>
                  <a:lnTo>
                    <a:pt x="113" y="77"/>
                  </a:lnTo>
                  <a:lnTo>
                    <a:pt x="113" y="69"/>
                  </a:lnTo>
                  <a:lnTo>
                    <a:pt x="113" y="60"/>
                  </a:lnTo>
                  <a:lnTo>
                    <a:pt x="113" y="52"/>
                  </a:lnTo>
                  <a:lnTo>
                    <a:pt x="113" y="44"/>
                  </a:lnTo>
                  <a:lnTo>
                    <a:pt x="113" y="35"/>
                  </a:lnTo>
                  <a:lnTo>
                    <a:pt x="113" y="27"/>
                  </a:lnTo>
                  <a:lnTo>
                    <a:pt x="112" y="18"/>
                  </a:lnTo>
                  <a:lnTo>
                    <a:pt x="112" y="10"/>
                  </a:lnTo>
                  <a:lnTo>
                    <a:pt x="111" y="7"/>
                  </a:lnTo>
                  <a:lnTo>
                    <a:pt x="111" y="5"/>
                  </a:lnTo>
                  <a:lnTo>
                    <a:pt x="110" y="3"/>
                  </a:lnTo>
                  <a:lnTo>
                    <a:pt x="110" y="0"/>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p:cNvSpPr>
            <p:nvPr/>
          </p:nvSpPr>
          <p:spPr bwMode="auto">
            <a:xfrm>
              <a:off x="4957" y="29"/>
              <a:ext cx="66" cy="123"/>
            </a:xfrm>
            <a:custGeom>
              <a:avLst/>
              <a:gdLst>
                <a:gd name="T0" fmla="*/ 115 w 132"/>
                <a:gd name="T1" fmla="*/ 0 h 248"/>
                <a:gd name="T2" fmla="*/ 132 w 132"/>
                <a:gd name="T3" fmla="*/ 0 h 248"/>
                <a:gd name="T4" fmla="*/ 130 w 132"/>
                <a:gd name="T5" fmla="*/ 5 h 248"/>
                <a:gd name="T6" fmla="*/ 128 w 132"/>
                <a:gd name="T7" fmla="*/ 10 h 248"/>
                <a:gd name="T8" fmla="*/ 128 w 132"/>
                <a:gd name="T9" fmla="*/ 42 h 248"/>
                <a:gd name="T10" fmla="*/ 128 w 132"/>
                <a:gd name="T11" fmla="*/ 60 h 248"/>
                <a:gd name="T12" fmla="*/ 128 w 132"/>
                <a:gd name="T13" fmla="*/ 96 h 248"/>
                <a:gd name="T14" fmla="*/ 128 w 132"/>
                <a:gd name="T15" fmla="*/ 133 h 248"/>
                <a:gd name="T16" fmla="*/ 128 w 132"/>
                <a:gd name="T17" fmla="*/ 151 h 248"/>
                <a:gd name="T18" fmla="*/ 128 w 132"/>
                <a:gd name="T19" fmla="*/ 171 h 248"/>
                <a:gd name="T20" fmla="*/ 127 w 132"/>
                <a:gd name="T21" fmla="*/ 191 h 248"/>
                <a:gd name="T22" fmla="*/ 125 w 132"/>
                <a:gd name="T23" fmla="*/ 203 h 248"/>
                <a:gd name="T24" fmla="*/ 111 w 132"/>
                <a:gd name="T25" fmla="*/ 231 h 248"/>
                <a:gd name="T26" fmla="*/ 105 w 132"/>
                <a:gd name="T27" fmla="*/ 235 h 248"/>
                <a:gd name="T28" fmla="*/ 89 w 132"/>
                <a:gd name="T29" fmla="*/ 244 h 248"/>
                <a:gd name="T30" fmla="*/ 70 w 132"/>
                <a:gd name="T31" fmla="*/ 248 h 248"/>
                <a:gd name="T32" fmla="*/ 58 w 132"/>
                <a:gd name="T33" fmla="*/ 247 h 248"/>
                <a:gd name="T34" fmla="*/ 41 w 132"/>
                <a:gd name="T35" fmla="*/ 242 h 248"/>
                <a:gd name="T36" fmla="*/ 29 w 132"/>
                <a:gd name="T37" fmla="*/ 237 h 248"/>
                <a:gd name="T38" fmla="*/ 11 w 132"/>
                <a:gd name="T39" fmla="*/ 219 h 248"/>
                <a:gd name="T40" fmla="*/ 4 w 132"/>
                <a:gd name="T41" fmla="*/ 196 h 248"/>
                <a:gd name="T42" fmla="*/ 3 w 132"/>
                <a:gd name="T43" fmla="*/ 181 h 248"/>
                <a:gd name="T44" fmla="*/ 4 w 132"/>
                <a:gd name="T45" fmla="*/ 156 h 248"/>
                <a:gd name="T46" fmla="*/ 4 w 132"/>
                <a:gd name="T47" fmla="*/ 44 h 248"/>
                <a:gd name="T48" fmla="*/ 41 w 132"/>
                <a:gd name="T49" fmla="*/ 0 h 248"/>
                <a:gd name="T50" fmla="*/ 36 w 132"/>
                <a:gd name="T51" fmla="*/ 146 h 248"/>
                <a:gd name="T52" fmla="*/ 36 w 132"/>
                <a:gd name="T53" fmla="*/ 160 h 248"/>
                <a:gd name="T54" fmla="*/ 36 w 132"/>
                <a:gd name="T55" fmla="*/ 181 h 248"/>
                <a:gd name="T56" fmla="*/ 38 w 132"/>
                <a:gd name="T57" fmla="*/ 202 h 248"/>
                <a:gd name="T58" fmla="*/ 41 w 132"/>
                <a:gd name="T59" fmla="*/ 210 h 248"/>
                <a:gd name="T60" fmla="*/ 50 w 132"/>
                <a:gd name="T61" fmla="*/ 222 h 248"/>
                <a:gd name="T62" fmla="*/ 59 w 132"/>
                <a:gd name="T63" fmla="*/ 227 h 248"/>
                <a:gd name="T64" fmla="*/ 71 w 132"/>
                <a:gd name="T65" fmla="*/ 228 h 248"/>
                <a:gd name="T66" fmla="*/ 95 w 132"/>
                <a:gd name="T67" fmla="*/ 222 h 248"/>
                <a:gd name="T68" fmla="*/ 104 w 132"/>
                <a:gd name="T69" fmla="*/ 215 h 248"/>
                <a:gd name="T70" fmla="*/ 113 w 132"/>
                <a:gd name="T71" fmla="*/ 194 h 248"/>
                <a:gd name="T72" fmla="*/ 113 w 132"/>
                <a:gd name="T73" fmla="*/ 164 h 248"/>
                <a:gd name="T74" fmla="*/ 113 w 132"/>
                <a:gd name="T75" fmla="*/ 120 h 248"/>
                <a:gd name="T76" fmla="*/ 113 w 132"/>
                <a:gd name="T77" fmla="*/ 77 h 248"/>
                <a:gd name="T78" fmla="*/ 113 w 132"/>
                <a:gd name="T79" fmla="*/ 60 h 248"/>
                <a:gd name="T80" fmla="*/ 113 w 132"/>
                <a:gd name="T81" fmla="*/ 35 h 248"/>
                <a:gd name="T82" fmla="*/ 112 w 132"/>
                <a:gd name="T83" fmla="*/ 10 h 248"/>
                <a:gd name="T84" fmla="*/ 111 w 132"/>
                <a:gd name="T85" fmla="*/ 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248">
                  <a:moveTo>
                    <a:pt x="110" y="0"/>
                  </a:moveTo>
                  <a:lnTo>
                    <a:pt x="110" y="0"/>
                  </a:lnTo>
                  <a:lnTo>
                    <a:pt x="115" y="0"/>
                  </a:lnTo>
                  <a:lnTo>
                    <a:pt x="121" y="0"/>
                  </a:lnTo>
                  <a:lnTo>
                    <a:pt x="127" y="0"/>
                  </a:lnTo>
                  <a:lnTo>
                    <a:pt x="132" y="0"/>
                  </a:lnTo>
                  <a:lnTo>
                    <a:pt x="132" y="0"/>
                  </a:lnTo>
                  <a:lnTo>
                    <a:pt x="131" y="3"/>
                  </a:lnTo>
                  <a:lnTo>
                    <a:pt x="130" y="5"/>
                  </a:lnTo>
                  <a:lnTo>
                    <a:pt x="129" y="7"/>
                  </a:lnTo>
                  <a:lnTo>
                    <a:pt x="128" y="10"/>
                  </a:lnTo>
                  <a:lnTo>
                    <a:pt x="128" y="10"/>
                  </a:lnTo>
                  <a:lnTo>
                    <a:pt x="128" y="16"/>
                  </a:lnTo>
                  <a:lnTo>
                    <a:pt x="128" y="28"/>
                  </a:lnTo>
                  <a:lnTo>
                    <a:pt x="128" y="42"/>
                  </a:lnTo>
                  <a:lnTo>
                    <a:pt x="128" y="48"/>
                  </a:lnTo>
                  <a:lnTo>
                    <a:pt x="128" y="48"/>
                  </a:lnTo>
                  <a:lnTo>
                    <a:pt x="128" y="60"/>
                  </a:lnTo>
                  <a:lnTo>
                    <a:pt x="128" y="71"/>
                  </a:lnTo>
                  <a:lnTo>
                    <a:pt x="128" y="84"/>
                  </a:lnTo>
                  <a:lnTo>
                    <a:pt x="128" y="96"/>
                  </a:lnTo>
                  <a:lnTo>
                    <a:pt x="128" y="109"/>
                  </a:lnTo>
                  <a:lnTo>
                    <a:pt x="128" y="121"/>
                  </a:lnTo>
                  <a:lnTo>
                    <a:pt x="128" y="133"/>
                  </a:lnTo>
                  <a:lnTo>
                    <a:pt x="128" y="145"/>
                  </a:lnTo>
                  <a:lnTo>
                    <a:pt x="128" y="145"/>
                  </a:lnTo>
                  <a:lnTo>
                    <a:pt x="128" y="151"/>
                  </a:lnTo>
                  <a:lnTo>
                    <a:pt x="128" y="158"/>
                  </a:lnTo>
                  <a:lnTo>
                    <a:pt x="128" y="164"/>
                  </a:lnTo>
                  <a:lnTo>
                    <a:pt x="128" y="171"/>
                  </a:lnTo>
                  <a:lnTo>
                    <a:pt x="128" y="178"/>
                  </a:lnTo>
                  <a:lnTo>
                    <a:pt x="128" y="185"/>
                  </a:lnTo>
                  <a:lnTo>
                    <a:pt x="127" y="191"/>
                  </a:lnTo>
                  <a:lnTo>
                    <a:pt x="127" y="195"/>
                  </a:lnTo>
                  <a:lnTo>
                    <a:pt x="127" y="195"/>
                  </a:lnTo>
                  <a:lnTo>
                    <a:pt x="125" y="203"/>
                  </a:lnTo>
                  <a:lnTo>
                    <a:pt x="121" y="215"/>
                  </a:lnTo>
                  <a:lnTo>
                    <a:pt x="116" y="226"/>
                  </a:lnTo>
                  <a:lnTo>
                    <a:pt x="111" y="231"/>
                  </a:lnTo>
                  <a:lnTo>
                    <a:pt x="111" y="231"/>
                  </a:lnTo>
                  <a:lnTo>
                    <a:pt x="109" y="233"/>
                  </a:lnTo>
                  <a:lnTo>
                    <a:pt x="105" y="235"/>
                  </a:lnTo>
                  <a:lnTo>
                    <a:pt x="100" y="238"/>
                  </a:lnTo>
                  <a:lnTo>
                    <a:pt x="95" y="241"/>
                  </a:lnTo>
                  <a:lnTo>
                    <a:pt x="89" y="244"/>
                  </a:lnTo>
                  <a:lnTo>
                    <a:pt x="83" y="247"/>
                  </a:lnTo>
                  <a:lnTo>
                    <a:pt x="77" y="248"/>
                  </a:lnTo>
                  <a:lnTo>
                    <a:pt x="70" y="248"/>
                  </a:lnTo>
                  <a:lnTo>
                    <a:pt x="70" y="248"/>
                  </a:lnTo>
                  <a:lnTo>
                    <a:pt x="64" y="248"/>
                  </a:lnTo>
                  <a:lnTo>
                    <a:pt x="58" y="247"/>
                  </a:lnTo>
                  <a:lnTo>
                    <a:pt x="52" y="245"/>
                  </a:lnTo>
                  <a:lnTo>
                    <a:pt x="47" y="244"/>
                  </a:lnTo>
                  <a:lnTo>
                    <a:pt x="41" y="242"/>
                  </a:lnTo>
                  <a:lnTo>
                    <a:pt x="37" y="241"/>
                  </a:lnTo>
                  <a:lnTo>
                    <a:pt x="33" y="238"/>
                  </a:lnTo>
                  <a:lnTo>
                    <a:pt x="29" y="237"/>
                  </a:lnTo>
                  <a:lnTo>
                    <a:pt x="29" y="237"/>
                  </a:lnTo>
                  <a:lnTo>
                    <a:pt x="19" y="228"/>
                  </a:lnTo>
                  <a:lnTo>
                    <a:pt x="11" y="219"/>
                  </a:lnTo>
                  <a:lnTo>
                    <a:pt x="6" y="206"/>
                  </a:lnTo>
                  <a:lnTo>
                    <a:pt x="4" y="196"/>
                  </a:lnTo>
                  <a:lnTo>
                    <a:pt x="4" y="196"/>
                  </a:lnTo>
                  <a:lnTo>
                    <a:pt x="3" y="194"/>
                  </a:lnTo>
                  <a:lnTo>
                    <a:pt x="3" y="188"/>
                  </a:lnTo>
                  <a:lnTo>
                    <a:pt x="3" y="181"/>
                  </a:lnTo>
                  <a:lnTo>
                    <a:pt x="3" y="174"/>
                  </a:lnTo>
                  <a:lnTo>
                    <a:pt x="3" y="166"/>
                  </a:lnTo>
                  <a:lnTo>
                    <a:pt x="4" y="156"/>
                  </a:lnTo>
                  <a:lnTo>
                    <a:pt x="4" y="146"/>
                  </a:lnTo>
                  <a:lnTo>
                    <a:pt x="4" y="137"/>
                  </a:lnTo>
                  <a:lnTo>
                    <a:pt x="4" y="44"/>
                  </a:lnTo>
                  <a:lnTo>
                    <a:pt x="4" y="10"/>
                  </a:lnTo>
                  <a:lnTo>
                    <a:pt x="0" y="0"/>
                  </a:lnTo>
                  <a:lnTo>
                    <a:pt x="41" y="0"/>
                  </a:lnTo>
                  <a:lnTo>
                    <a:pt x="36" y="10"/>
                  </a:lnTo>
                  <a:lnTo>
                    <a:pt x="36" y="45"/>
                  </a:lnTo>
                  <a:lnTo>
                    <a:pt x="36" y="146"/>
                  </a:lnTo>
                  <a:lnTo>
                    <a:pt x="36" y="146"/>
                  </a:lnTo>
                  <a:lnTo>
                    <a:pt x="36" y="151"/>
                  </a:lnTo>
                  <a:lnTo>
                    <a:pt x="36" y="160"/>
                  </a:lnTo>
                  <a:lnTo>
                    <a:pt x="36" y="171"/>
                  </a:lnTo>
                  <a:lnTo>
                    <a:pt x="36" y="181"/>
                  </a:lnTo>
                  <a:lnTo>
                    <a:pt x="36" y="181"/>
                  </a:lnTo>
                  <a:lnTo>
                    <a:pt x="36" y="190"/>
                  </a:lnTo>
                  <a:lnTo>
                    <a:pt x="37" y="195"/>
                  </a:lnTo>
                  <a:lnTo>
                    <a:pt x="38" y="202"/>
                  </a:lnTo>
                  <a:lnTo>
                    <a:pt x="39" y="206"/>
                  </a:lnTo>
                  <a:lnTo>
                    <a:pt x="39" y="206"/>
                  </a:lnTo>
                  <a:lnTo>
                    <a:pt x="41" y="210"/>
                  </a:lnTo>
                  <a:lnTo>
                    <a:pt x="43" y="215"/>
                  </a:lnTo>
                  <a:lnTo>
                    <a:pt x="46" y="219"/>
                  </a:lnTo>
                  <a:lnTo>
                    <a:pt x="50" y="222"/>
                  </a:lnTo>
                  <a:lnTo>
                    <a:pt x="50" y="222"/>
                  </a:lnTo>
                  <a:lnTo>
                    <a:pt x="54" y="224"/>
                  </a:lnTo>
                  <a:lnTo>
                    <a:pt x="59" y="227"/>
                  </a:lnTo>
                  <a:lnTo>
                    <a:pt x="65" y="228"/>
                  </a:lnTo>
                  <a:lnTo>
                    <a:pt x="71" y="228"/>
                  </a:lnTo>
                  <a:lnTo>
                    <a:pt x="71" y="228"/>
                  </a:lnTo>
                  <a:lnTo>
                    <a:pt x="80" y="227"/>
                  </a:lnTo>
                  <a:lnTo>
                    <a:pt x="88" y="226"/>
                  </a:lnTo>
                  <a:lnTo>
                    <a:pt x="95" y="222"/>
                  </a:lnTo>
                  <a:lnTo>
                    <a:pt x="101" y="219"/>
                  </a:lnTo>
                  <a:lnTo>
                    <a:pt x="101" y="219"/>
                  </a:lnTo>
                  <a:lnTo>
                    <a:pt x="104" y="215"/>
                  </a:lnTo>
                  <a:lnTo>
                    <a:pt x="107" y="208"/>
                  </a:lnTo>
                  <a:lnTo>
                    <a:pt x="110" y="199"/>
                  </a:lnTo>
                  <a:lnTo>
                    <a:pt x="113" y="194"/>
                  </a:lnTo>
                  <a:lnTo>
                    <a:pt x="113" y="194"/>
                  </a:lnTo>
                  <a:lnTo>
                    <a:pt x="113" y="178"/>
                  </a:lnTo>
                  <a:lnTo>
                    <a:pt x="113" y="164"/>
                  </a:lnTo>
                  <a:lnTo>
                    <a:pt x="113" y="149"/>
                  </a:lnTo>
                  <a:lnTo>
                    <a:pt x="113" y="135"/>
                  </a:lnTo>
                  <a:lnTo>
                    <a:pt x="113" y="120"/>
                  </a:lnTo>
                  <a:lnTo>
                    <a:pt x="113" y="106"/>
                  </a:lnTo>
                  <a:lnTo>
                    <a:pt x="113" y="91"/>
                  </a:lnTo>
                  <a:lnTo>
                    <a:pt x="113" y="77"/>
                  </a:lnTo>
                  <a:lnTo>
                    <a:pt x="113" y="77"/>
                  </a:lnTo>
                  <a:lnTo>
                    <a:pt x="113" y="69"/>
                  </a:lnTo>
                  <a:lnTo>
                    <a:pt x="113" y="60"/>
                  </a:lnTo>
                  <a:lnTo>
                    <a:pt x="113" y="52"/>
                  </a:lnTo>
                  <a:lnTo>
                    <a:pt x="113" y="44"/>
                  </a:lnTo>
                  <a:lnTo>
                    <a:pt x="113" y="35"/>
                  </a:lnTo>
                  <a:lnTo>
                    <a:pt x="113" y="27"/>
                  </a:lnTo>
                  <a:lnTo>
                    <a:pt x="112" y="18"/>
                  </a:lnTo>
                  <a:lnTo>
                    <a:pt x="112" y="10"/>
                  </a:lnTo>
                  <a:lnTo>
                    <a:pt x="112" y="10"/>
                  </a:lnTo>
                  <a:lnTo>
                    <a:pt x="111" y="7"/>
                  </a:lnTo>
                  <a:lnTo>
                    <a:pt x="111" y="5"/>
                  </a:lnTo>
                  <a:lnTo>
                    <a:pt x="110" y="3"/>
                  </a:lnTo>
                  <a:lnTo>
                    <a:pt x="110" y="0"/>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06"/>
            <p:cNvSpPr>
              <a:spLocks/>
            </p:cNvSpPr>
            <p:nvPr/>
          </p:nvSpPr>
          <p:spPr bwMode="auto">
            <a:xfrm>
              <a:off x="4952" y="154"/>
              <a:ext cx="99" cy="32"/>
            </a:xfrm>
            <a:custGeom>
              <a:avLst/>
              <a:gdLst>
                <a:gd name="T0" fmla="*/ 0 w 197"/>
                <a:gd name="T1" fmla="*/ 0 h 64"/>
                <a:gd name="T2" fmla="*/ 1 w 197"/>
                <a:gd name="T3" fmla="*/ 55 h 64"/>
                <a:gd name="T4" fmla="*/ 14 w 197"/>
                <a:gd name="T5" fmla="*/ 54 h 64"/>
                <a:gd name="T6" fmla="*/ 32 w 197"/>
                <a:gd name="T7" fmla="*/ 54 h 64"/>
                <a:gd name="T8" fmla="*/ 51 w 197"/>
                <a:gd name="T9" fmla="*/ 54 h 64"/>
                <a:gd name="T10" fmla="*/ 70 w 197"/>
                <a:gd name="T11" fmla="*/ 53 h 64"/>
                <a:gd name="T12" fmla="*/ 91 w 197"/>
                <a:gd name="T13" fmla="*/ 54 h 64"/>
                <a:gd name="T14" fmla="*/ 110 w 197"/>
                <a:gd name="T15" fmla="*/ 54 h 64"/>
                <a:gd name="T16" fmla="*/ 126 w 197"/>
                <a:gd name="T17" fmla="*/ 54 h 64"/>
                <a:gd name="T18" fmla="*/ 139 w 197"/>
                <a:gd name="T19" fmla="*/ 55 h 64"/>
                <a:gd name="T20" fmla="*/ 197 w 197"/>
                <a:gd name="T21" fmla="*/ 64 h 64"/>
                <a:gd name="T22" fmla="*/ 191 w 197"/>
                <a:gd name="T23" fmla="*/ 60 h 64"/>
                <a:gd name="T24" fmla="*/ 181 w 197"/>
                <a:gd name="T25" fmla="*/ 55 h 64"/>
                <a:gd name="T26" fmla="*/ 168 w 197"/>
                <a:gd name="T27" fmla="*/ 51 h 64"/>
                <a:gd name="T28" fmla="*/ 155 w 197"/>
                <a:gd name="T29" fmla="*/ 46 h 64"/>
                <a:gd name="T30" fmla="*/ 142 w 197"/>
                <a:gd name="T31" fmla="*/ 41 h 64"/>
                <a:gd name="T32" fmla="*/ 134 w 197"/>
                <a:gd name="T33" fmla="*/ 39 h 64"/>
                <a:gd name="T34" fmla="*/ 130 w 197"/>
                <a:gd name="T35" fmla="*/ 37 h 64"/>
                <a:gd name="T36" fmla="*/ 132 w 197"/>
                <a:gd name="T37" fmla="*/ 37 h 64"/>
                <a:gd name="T38" fmla="*/ 0 w 197"/>
                <a:gd name="T3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64">
                  <a:moveTo>
                    <a:pt x="0" y="0"/>
                  </a:moveTo>
                  <a:lnTo>
                    <a:pt x="1" y="55"/>
                  </a:lnTo>
                  <a:lnTo>
                    <a:pt x="14" y="54"/>
                  </a:lnTo>
                  <a:lnTo>
                    <a:pt x="32" y="54"/>
                  </a:lnTo>
                  <a:lnTo>
                    <a:pt x="51" y="54"/>
                  </a:lnTo>
                  <a:lnTo>
                    <a:pt x="70" y="53"/>
                  </a:lnTo>
                  <a:lnTo>
                    <a:pt x="91" y="54"/>
                  </a:lnTo>
                  <a:lnTo>
                    <a:pt x="110" y="54"/>
                  </a:lnTo>
                  <a:lnTo>
                    <a:pt x="126" y="54"/>
                  </a:lnTo>
                  <a:lnTo>
                    <a:pt x="139" y="55"/>
                  </a:lnTo>
                  <a:lnTo>
                    <a:pt x="197" y="64"/>
                  </a:lnTo>
                  <a:lnTo>
                    <a:pt x="191" y="60"/>
                  </a:lnTo>
                  <a:lnTo>
                    <a:pt x="181" y="55"/>
                  </a:lnTo>
                  <a:lnTo>
                    <a:pt x="168" y="51"/>
                  </a:lnTo>
                  <a:lnTo>
                    <a:pt x="155" y="46"/>
                  </a:lnTo>
                  <a:lnTo>
                    <a:pt x="142" y="41"/>
                  </a:lnTo>
                  <a:lnTo>
                    <a:pt x="134" y="39"/>
                  </a:lnTo>
                  <a:lnTo>
                    <a:pt x="130" y="37"/>
                  </a:lnTo>
                  <a:lnTo>
                    <a:pt x="132" y="37"/>
                  </a:lnTo>
                  <a:lnTo>
                    <a:pt x="0"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07"/>
            <p:cNvSpPr>
              <a:spLocks/>
            </p:cNvSpPr>
            <p:nvPr/>
          </p:nvSpPr>
          <p:spPr bwMode="auto">
            <a:xfrm>
              <a:off x="4952" y="191"/>
              <a:ext cx="67" cy="16"/>
            </a:xfrm>
            <a:custGeom>
              <a:avLst/>
              <a:gdLst>
                <a:gd name="T0" fmla="*/ 1 w 133"/>
                <a:gd name="T1" fmla="*/ 2 h 34"/>
                <a:gd name="T2" fmla="*/ 0 w 133"/>
                <a:gd name="T3" fmla="*/ 34 h 34"/>
                <a:gd name="T4" fmla="*/ 18 w 133"/>
                <a:gd name="T5" fmla="*/ 28 h 34"/>
                <a:gd name="T6" fmla="*/ 34 w 133"/>
                <a:gd name="T7" fmla="*/ 24 h 34"/>
                <a:gd name="T8" fmla="*/ 50 w 133"/>
                <a:gd name="T9" fmla="*/ 20 h 34"/>
                <a:gd name="T10" fmla="*/ 67 w 133"/>
                <a:gd name="T11" fmla="*/ 17 h 34"/>
                <a:gd name="T12" fmla="*/ 83 w 133"/>
                <a:gd name="T13" fmla="*/ 14 h 34"/>
                <a:gd name="T14" fmla="*/ 100 w 133"/>
                <a:gd name="T15" fmla="*/ 12 h 34"/>
                <a:gd name="T16" fmla="*/ 116 w 133"/>
                <a:gd name="T17" fmla="*/ 9 h 34"/>
                <a:gd name="T18" fmla="*/ 133 w 133"/>
                <a:gd name="T19" fmla="*/ 7 h 34"/>
                <a:gd name="T20" fmla="*/ 105 w 133"/>
                <a:gd name="T21" fmla="*/ 3 h 34"/>
                <a:gd name="T22" fmla="*/ 80 w 133"/>
                <a:gd name="T23" fmla="*/ 2 h 34"/>
                <a:gd name="T24" fmla="*/ 58 w 133"/>
                <a:gd name="T25" fmla="*/ 0 h 34"/>
                <a:gd name="T26" fmla="*/ 40 w 133"/>
                <a:gd name="T27" fmla="*/ 0 h 34"/>
                <a:gd name="T28" fmla="*/ 26 w 133"/>
                <a:gd name="T29" fmla="*/ 0 h 34"/>
                <a:gd name="T30" fmla="*/ 13 w 133"/>
                <a:gd name="T31" fmla="*/ 0 h 34"/>
                <a:gd name="T32" fmla="*/ 5 w 133"/>
                <a:gd name="T33" fmla="*/ 2 h 34"/>
                <a:gd name="T34" fmla="*/ 1 w 133"/>
                <a:gd name="T3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4">
                  <a:moveTo>
                    <a:pt x="1" y="2"/>
                  </a:moveTo>
                  <a:lnTo>
                    <a:pt x="0" y="34"/>
                  </a:lnTo>
                  <a:lnTo>
                    <a:pt x="18" y="28"/>
                  </a:lnTo>
                  <a:lnTo>
                    <a:pt x="34" y="24"/>
                  </a:lnTo>
                  <a:lnTo>
                    <a:pt x="50" y="20"/>
                  </a:lnTo>
                  <a:lnTo>
                    <a:pt x="67" y="17"/>
                  </a:lnTo>
                  <a:lnTo>
                    <a:pt x="83" y="14"/>
                  </a:lnTo>
                  <a:lnTo>
                    <a:pt x="100" y="12"/>
                  </a:lnTo>
                  <a:lnTo>
                    <a:pt x="116" y="9"/>
                  </a:lnTo>
                  <a:lnTo>
                    <a:pt x="133" y="7"/>
                  </a:lnTo>
                  <a:lnTo>
                    <a:pt x="105" y="3"/>
                  </a:lnTo>
                  <a:lnTo>
                    <a:pt x="80" y="2"/>
                  </a:lnTo>
                  <a:lnTo>
                    <a:pt x="58" y="0"/>
                  </a:lnTo>
                  <a:lnTo>
                    <a:pt x="40" y="0"/>
                  </a:lnTo>
                  <a:lnTo>
                    <a:pt x="26" y="0"/>
                  </a:lnTo>
                  <a:lnTo>
                    <a:pt x="13" y="0"/>
                  </a:lnTo>
                  <a:lnTo>
                    <a:pt x="5" y="2"/>
                  </a:lnTo>
                  <a:lnTo>
                    <a:pt x="1" y="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08"/>
            <p:cNvSpPr>
              <a:spLocks/>
            </p:cNvSpPr>
            <p:nvPr/>
          </p:nvSpPr>
          <p:spPr bwMode="auto">
            <a:xfrm>
              <a:off x="4953" y="163"/>
              <a:ext cx="293" cy="76"/>
            </a:xfrm>
            <a:custGeom>
              <a:avLst/>
              <a:gdLst>
                <a:gd name="T0" fmla="*/ 586 w 586"/>
                <a:gd name="T1" fmla="*/ 0 h 151"/>
                <a:gd name="T2" fmla="*/ 586 w 586"/>
                <a:gd name="T3" fmla="*/ 37 h 151"/>
                <a:gd name="T4" fmla="*/ 573 w 586"/>
                <a:gd name="T5" fmla="*/ 39 h 151"/>
                <a:gd name="T6" fmla="*/ 560 w 586"/>
                <a:gd name="T7" fmla="*/ 39 h 151"/>
                <a:gd name="T8" fmla="*/ 547 w 586"/>
                <a:gd name="T9" fmla="*/ 39 h 151"/>
                <a:gd name="T10" fmla="*/ 534 w 586"/>
                <a:gd name="T11" fmla="*/ 40 h 151"/>
                <a:gd name="T12" fmla="*/ 522 w 586"/>
                <a:gd name="T13" fmla="*/ 40 h 151"/>
                <a:gd name="T14" fmla="*/ 509 w 586"/>
                <a:gd name="T15" fmla="*/ 42 h 151"/>
                <a:gd name="T16" fmla="*/ 497 w 586"/>
                <a:gd name="T17" fmla="*/ 42 h 151"/>
                <a:gd name="T18" fmla="*/ 483 w 586"/>
                <a:gd name="T19" fmla="*/ 42 h 151"/>
                <a:gd name="T20" fmla="*/ 471 w 586"/>
                <a:gd name="T21" fmla="*/ 43 h 151"/>
                <a:gd name="T22" fmla="*/ 458 w 586"/>
                <a:gd name="T23" fmla="*/ 43 h 151"/>
                <a:gd name="T24" fmla="*/ 446 w 586"/>
                <a:gd name="T25" fmla="*/ 44 h 151"/>
                <a:gd name="T26" fmla="*/ 433 w 586"/>
                <a:gd name="T27" fmla="*/ 44 h 151"/>
                <a:gd name="T28" fmla="*/ 420 w 586"/>
                <a:gd name="T29" fmla="*/ 46 h 151"/>
                <a:gd name="T30" fmla="*/ 406 w 586"/>
                <a:gd name="T31" fmla="*/ 46 h 151"/>
                <a:gd name="T32" fmla="*/ 393 w 586"/>
                <a:gd name="T33" fmla="*/ 47 h 151"/>
                <a:gd name="T34" fmla="*/ 380 w 586"/>
                <a:gd name="T35" fmla="*/ 48 h 151"/>
                <a:gd name="T36" fmla="*/ 364 w 586"/>
                <a:gd name="T37" fmla="*/ 51 h 151"/>
                <a:gd name="T38" fmla="*/ 347 w 586"/>
                <a:gd name="T39" fmla="*/ 54 h 151"/>
                <a:gd name="T40" fmla="*/ 332 w 586"/>
                <a:gd name="T41" fmla="*/ 55 h 151"/>
                <a:gd name="T42" fmla="*/ 316 w 586"/>
                <a:gd name="T43" fmla="*/ 58 h 151"/>
                <a:gd name="T44" fmla="*/ 300 w 586"/>
                <a:gd name="T45" fmla="*/ 61 h 151"/>
                <a:gd name="T46" fmla="*/ 283 w 586"/>
                <a:gd name="T47" fmla="*/ 64 h 151"/>
                <a:gd name="T48" fmla="*/ 267 w 586"/>
                <a:gd name="T49" fmla="*/ 67 h 151"/>
                <a:gd name="T50" fmla="*/ 251 w 586"/>
                <a:gd name="T51" fmla="*/ 69 h 151"/>
                <a:gd name="T52" fmla="*/ 235 w 586"/>
                <a:gd name="T53" fmla="*/ 72 h 151"/>
                <a:gd name="T54" fmla="*/ 220 w 586"/>
                <a:gd name="T55" fmla="*/ 75 h 151"/>
                <a:gd name="T56" fmla="*/ 203 w 586"/>
                <a:gd name="T57" fmla="*/ 79 h 151"/>
                <a:gd name="T58" fmla="*/ 187 w 586"/>
                <a:gd name="T59" fmla="*/ 83 h 151"/>
                <a:gd name="T60" fmla="*/ 172 w 586"/>
                <a:gd name="T61" fmla="*/ 87 h 151"/>
                <a:gd name="T62" fmla="*/ 156 w 586"/>
                <a:gd name="T63" fmla="*/ 92 h 151"/>
                <a:gd name="T64" fmla="*/ 139 w 586"/>
                <a:gd name="T65" fmla="*/ 96 h 151"/>
                <a:gd name="T66" fmla="*/ 124 w 586"/>
                <a:gd name="T67" fmla="*/ 101 h 151"/>
                <a:gd name="T68" fmla="*/ 0 w 586"/>
                <a:gd name="T69" fmla="*/ 151 h 151"/>
                <a:gd name="T70" fmla="*/ 11 w 586"/>
                <a:gd name="T71" fmla="*/ 143 h 151"/>
                <a:gd name="T72" fmla="*/ 24 w 586"/>
                <a:gd name="T73" fmla="*/ 135 h 151"/>
                <a:gd name="T74" fmla="*/ 36 w 586"/>
                <a:gd name="T75" fmla="*/ 128 h 151"/>
                <a:gd name="T76" fmla="*/ 48 w 586"/>
                <a:gd name="T77" fmla="*/ 121 h 151"/>
                <a:gd name="T78" fmla="*/ 60 w 586"/>
                <a:gd name="T79" fmla="*/ 114 h 151"/>
                <a:gd name="T80" fmla="*/ 71 w 586"/>
                <a:gd name="T81" fmla="*/ 107 h 151"/>
                <a:gd name="T82" fmla="*/ 84 w 586"/>
                <a:gd name="T83" fmla="*/ 100 h 151"/>
                <a:gd name="T84" fmla="*/ 96 w 586"/>
                <a:gd name="T85" fmla="*/ 94 h 151"/>
                <a:gd name="T86" fmla="*/ 120 w 586"/>
                <a:gd name="T87" fmla="*/ 85 h 151"/>
                <a:gd name="T88" fmla="*/ 144 w 586"/>
                <a:gd name="T89" fmla="*/ 75 h 151"/>
                <a:gd name="T90" fmla="*/ 169 w 586"/>
                <a:gd name="T91" fmla="*/ 67 h 151"/>
                <a:gd name="T92" fmla="*/ 193 w 586"/>
                <a:gd name="T93" fmla="*/ 58 h 151"/>
                <a:gd name="T94" fmla="*/ 216 w 586"/>
                <a:gd name="T95" fmla="*/ 51 h 151"/>
                <a:gd name="T96" fmla="*/ 241 w 586"/>
                <a:gd name="T97" fmla="*/ 44 h 151"/>
                <a:gd name="T98" fmla="*/ 265 w 586"/>
                <a:gd name="T99" fmla="*/ 39 h 151"/>
                <a:gd name="T100" fmla="*/ 289 w 586"/>
                <a:gd name="T101" fmla="*/ 33 h 151"/>
                <a:gd name="T102" fmla="*/ 313 w 586"/>
                <a:gd name="T103" fmla="*/ 29 h 151"/>
                <a:gd name="T104" fmla="*/ 336 w 586"/>
                <a:gd name="T105" fmla="*/ 25 h 151"/>
                <a:gd name="T106" fmla="*/ 361 w 586"/>
                <a:gd name="T107" fmla="*/ 21 h 151"/>
                <a:gd name="T108" fmla="*/ 385 w 586"/>
                <a:gd name="T109" fmla="*/ 16 h 151"/>
                <a:gd name="T110" fmla="*/ 410 w 586"/>
                <a:gd name="T111" fmla="*/ 14 h 151"/>
                <a:gd name="T112" fmla="*/ 435 w 586"/>
                <a:gd name="T113" fmla="*/ 11 h 151"/>
                <a:gd name="T114" fmla="*/ 460 w 586"/>
                <a:gd name="T115" fmla="*/ 10 h 151"/>
                <a:gd name="T116" fmla="*/ 486 w 586"/>
                <a:gd name="T117" fmla="*/ 7 h 151"/>
                <a:gd name="T118" fmla="*/ 586 w 586"/>
                <a:gd name="T11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6" h="151">
                  <a:moveTo>
                    <a:pt x="586" y="0"/>
                  </a:moveTo>
                  <a:lnTo>
                    <a:pt x="586" y="37"/>
                  </a:lnTo>
                  <a:lnTo>
                    <a:pt x="573" y="39"/>
                  </a:lnTo>
                  <a:lnTo>
                    <a:pt x="560" y="39"/>
                  </a:lnTo>
                  <a:lnTo>
                    <a:pt x="547" y="39"/>
                  </a:lnTo>
                  <a:lnTo>
                    <a:pt x="534" y="40"/>
                  </a:lnTo>
                  <a:lnTo>
                    <a:pt x="522" y="40"/>
                  </a:lnTo>
                  <a:lnTo>
                    <a:pt x="509" y="42"/>
                  </a:lnTo>
                  <a:lnTo>
                    <a:pt x="497" y="42"/>
                  </a:lnTo>
                  <a:lnTo>
                    <a:pt x="483" y="42"/>
                  </a:lnTo>
                  <a:lnTo>
                    <a:pt x="471" y="43"/>
                  </a:lnTo>
                  <a:lnTo>
                    <a:pt x="458" y="43"/>
                  </a:lnTo>
                  <a:lnTo>
                    <a:pt x="446" y="44"/>
                  </a:lnTo>
                  <a:lnTo>
                    <a:pt x="433" y="44"/>
                  </a:lnTo>
                  <a:lnTo>
                    <a:pt x="420" y="46"/>
                  </a:lnTo>
                  <a:lnTo>
                    <a:pt x="406" y="46"/>
                  </a:lnTo>
                  <a:lnTo>
                    <a:pt x="393" y="47"/>
                  </a:lnTo>
                  <a:lnTo>
                    <a:pt x="380" y="48"/>
                  </a:lnTo>
                  <a:lnTo>
                    <a:pt x="364" y="51"/>
                  </a:lnTo>
                  <a:lnTo>
                    <a:pt x="347" y="54"/>
                  </a:lnTo>
                  <a:lnTo>
                    <a:pt x="332" y="55"/>
                  </a:lnTo>
                  <a:lnTo>
                    <a:pt x="316" y="58"/>
                  </a:lnTo>
                  <a:lnTo>
                    <a:pt x="300" y="61"/>
                  </a:lnTo>
                  <a:lnTo>
                    <a:pt x="283" y="64"/>
                  </a:lnTo>
                  <a:lnTo>
                    <a:pt x="267" y="67"/>
                  </a:lnTo>
                  <a:lnTo>
                    <a:pt x="251" y="69"/>
                  </a:lnTo>
                  <a:lnTo>
                    <a:pt x="235" y="72"/>
                  </a:lnTo>
                  <a:lnTo>
                    <a:pt x="220" y="75"/>
                  </a:lnTo>
                  <a:lnTo>
                    <a:pt x="203" y="79"/>
                  </a:lnTo>
                  <a:lnTo>
                    <a:pt x="187" y="83"/>
                  </a:lnTo>
                  <a:lnTo>
                    <a:pt x="172" y="87"/>
                  </a:lnTo>
                  <a:lnTo>
                    <a:pt x="156" y="92"/>
                  </a:lnTo>
                  <a:lnTo>
                    <a:pt x="139" y="96"/>
                  </a:lnTo>
                  <a:lnTo>
                    <a:pt x="124" y="101"/>
                  </a:lnTo>
                  <a:lnTo>
                    <a:pt x="0" y="151"/>
                  </a:lnTo>
                  <a:lnTo>
                    <a:pt x="11" y="143"/>
                  </a:lnTo>
                  <a:lnTo>
                    <a:pt x="24" y="135"/>
                  </a:lnTo>
                  <a:lnTo>
                    <a:pt x="36" y="128"/>
                  </a:lnTo>
                  <a:lnTo>
                    <a:pt x="48" y="121"/>
                  </a:lnTo>
                  <a:lnTo>
                    <a:pt x="60" y="114"/>
                  </a:lnTo>
                  <a:lnTo>
                    <a:pt x="71" y="107"/>
                  </a:lnTo>
                  <a:lnTo>
                    <a:pt x="84" y="100"/>
                  </a:lnTo>
                  <a:lnTo>
                    <a:pt x="96" y="94"/>
                  </a:lnTo>
                  <a:lnTo>
                    <a:pt x="120" y="85"/>
                  </a:lnTo>
                  <a:lnTo>
                    <a:pt x="144" y="75"/>
                  </a:lnTo>
                  <a:lnTo>
                    <a:pt x="169" y="67"/>
                  </a:lnTo>
                  <a:lnTo>
                    <a:pt x="193" y="58"/>
                  </a:lnTo>
                  <a:lnTo>
                    <a:pt x="216" y="51"/>
                  </a:lnTo>
                  <a:lnTo>
                    <a:pt x="241" y="44"/>
                  </a:lnTo>
                  <a:lnTo>
                    <a:pt x="265" y="39"/>
                  </a:lnTo>
                  <a:lnTo>
                    <a:pt x="289" y="33"/>
                  </a:lnTo>
                  <a:lnTo>
                    <a:pt x="313" y="29"/>
                  </a:lnTo>
                  <a:lnTo>
                    <a:pt x="336" y="25"/>
                  </a:lnTo>
                  <a:lnTo>
                    <a:pt x="361" y="21"/>
                  </a:lnTo>
                  <a:lnTo>
                    <a:pt x="385" y="16"/>
                  </a:lnTo>
                  <a:lnTo>
                    <a:pt x="410" y="14"/>
                  </a:lnTo>
                  <a:lnTo>
                    <a:pt x="435" y="11"/>
                  </a:lnTo>
                  <a:lnTo>
                    <a:pt x="460" y="10"/>
                  </a:lnTo>
                  <a:lnTo>
                    <a:pt x="486" y="7"/>
                  </a:lnTo>
                  <a:lnTo>
                    <a:pt x="586"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p:cNvSpPr>
            <p:nvPr/>
          </p:nvSpPr>
          <p:spPr bwMode="auto">
            <a:xfrm>
              <a:off x="4953" y="193"/>
              <a:ext cx="293" cy="119"/>
            </a:xfrm>
            <a:custGeom>
              <a:avLst/>
              <a:gdLst>
                <a:gd name="T0" fmla="*/ 586 w 586"/>
                <a:gd name="T1" fmla="*/ 0 h 236"/>
                <a:gd name="T2" fmla="*/ 586 w 586"/>
                <a:gd name="T3" fmla="*/ 236 h 236"/>
                <a:gd name="T4" fmla="*/ 0 w 586"/>
                <a:gd name="T5" fmla="*/ 236 h 236"/>
                <a:gd name="T6" fmla="*/ 0 w 586"/>
                <a:gd name="T7" fmla="*/ 117 h 236"/>
                <a:gd name="T8" fmla="*/ 88 w 586"/>
                <a:gd name="T9" fmla="*/ 79 h 236"/>
                <a:gd name="T10" fmla="*/ 99 w 586"/>
                <a:gd name="T11" fmla="*/ 75 h 236"/>
                <a:gd name="T12" fmla="*/ 109 w 586"/>
                <a:gd name="T13" fmla="*/ 72 h 236"/>
                <a:gd name="T14" fmla="*/ 120 w 586"/>
                <a:gd name="T15" fmla="*/ 68 h 236"/>
                <a:gd name="T16" fmla="*/ 131 w 586"/>
                <a:gd name="T17" fmla="*/ 65 h 236"/>
                <a:gd name="T18" fmla="*/ 141 w 586"/>
                <a:gd name="T19" fmla="*/ 63 h 236"/>
                <a:gd name="T20" fmla="*/ 153 w 586"/>
                <a:gd name="T21" fmla="*/ 60 h 236"/>
                <a:gd name="T22" fmla="*/ 164 w 586"/>
                <a:gd name="T23" fmla="*/ 56 h 236"/>
                <a:gd name="T24" fmla="*/ 175 w 586"/>
                <a:gd name="T25" fmla="*/ 53 h 236"/>
                <a:gd name="T26" fmla="*/ 188 w 586"/>
                <a:gd name="T27" fmla="*/ 50 h 236"/>
                <a:gd name="T28" fmla="*/ 201 w 586"/>
                <a:gd name="T29" fmla="*/ 47 h 236"/>
                <a:gd name="T30" fmla="*/ 214 w 586"/>
                <a:gd name="T31" fmla="*/ 43 h 236"/>
                <a:gd name="T32" fmla="*/ 228 w 586"/>
                <a:gd name="T33" fmla="*/ 40 h 236"/>
                <a:gd name="T34" fmla="*/ 240 w 586"/>
                <a:gd name="T35" fmla="*/ 38 h 236"/>
                <a:gd name="T36" fmla="*/ 253 w 586"/>
                <a:gd name="T37" fmla="*/ 35 h 236"/>
                <a:gd name="T38" fmla="*/ 266 w 586"/>
                <a:gd name="T39" fmla="*/ 32 h 236"/>
                <a:gd name="T40" fmla="*/ 279 w 586"/>
                <a:gd name="T41" fmla="*/ 29 h 236"/>
                <a:gd name="T42" fmla="*/ 412 w 586"/>
                <a:gd name="T43" fmla="*/ 8 h 236"/>
                <a:gd name="T44" fmla="*/ 586 w 586"/>
                <a:gd name="T4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6" h="236">
                  <a:moveTo>
                    <a:pt x="586" y="0"/>
                  </a:moveTo>
                  <a:lnTo>
                    <a:pt x="586" y="236"/>
                  </a:lnTo>
                  <a:lnTo>
                    <a:pt x="0" y="236"/>
                  </a:lnTo>
                  <a:lnTo>
                    <a:pt x="0" y="117"/>
                  </a:lnTo>
                  <a:lnTo>
                    <a:pt x="88" y="79"/>
                  </a:lnTo>
                  <a:lnTo>
                    <a:pt x="99" y="75"/>
                  </a:lnTo>
                  <a:lnTo>
                    <a:pt x="109" y="72"/>
                  </a:lnTo>
                  <a:lnTo>
                    <a:pt x="120" y="68"/>
                  </a:lnTo>
                  <a:lnTo>
                    <a:pt x="131" y="65"/>
                  </a:lnTo>
                  <a:lnTo>
                    <a:pt x="141" y="63"/>
                  </a:lnTo>
                  <a:lnTo>
                    <a:pt x="153" y="60"/>
                  </a:lnTo>
                  <a:lnTo>
                    <a:pt x="164" y="56"/>
                  </a:lnTo>
                  <a:lnTo>
                    <a:pt x="175" y="53"/>
                  </a:lnTo>
                  <a:lnTo>
                    <a:pt x="188" y="50"/>
                  </a:lnTo>
                  <a:lnTo>
                    <a:pt x="201" y="47"/>
                  </a:lnTo>
                  <a:lnTo>
                    <a:pt x="214" y="43"/>
                  </a:lnTo>
                  <a:lnTo>
                    <a:pt x="228" y="40"/>
                  </a:lnTo>
                  <a:lnTo>
                    <a:pt x="240" y="38"/>
                  </a:lnTo>
                  <a:lnTo>
                    <a:pt x="253" y="35"/>
                  </a:lnTo>
                  <a:lnTo>
                    <a:pt x="266" y="32"/>
                  </a:lnTo>
                  <a:lnTo>
                    <a:pt x="279" y="29"/>
                  </a:lnTo>
                  <a:lnTo>
                    <a:pt x="412" y="8"/>
                  </a:lnTo>
                  <a:lnTo>
                    <a:pt x="586"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18" name="Group 117"/>
          <p:cNvGrpSpPr/>
          <p:nvPr/>
        </p:nvGrpSpPr>
        <p:grpSpPr>
          <a:xfrm>
            <a:off x="1143000" y="2133600"/>
            <a:ext cx="6019800" cy="4419599"/>
            <a:chOff x="2308201" y="2286000"/>
            <a:chExt cx="4702200" cy="3276599"/>
          </a:xfrm>
        </p:grpSpPr>
        <p:grpSp>
          <p:nvGrpSpPr>
            <p:cNvPr id="119" name="Group 118"/>
            <p:cNvGrpSpPr/>
            <p:nvPr/>
          </p:nvGrpSpPr>
          <p:grpSpPr>
            <a:xfrm>
              <a:off x="2308201" y="2286000"/>
              <a:ext cx="4702200" cy="3276599"/>
              <a:chOff x="3217539" y="2697637"/>
              <a:chExt cx="2654624" cy="2138734"/>
            </a:xfrm>
          </p:grpSpPr>
          <p:pic>
            <p:nvPicPr>
              <p:cNvPr id="122"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576638" y="2720975"/>
                <a:ext cx="229552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17539" y="2697637"/>
                <a:ext cx="33337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571875" y="4445846"/>
                <a:ext cx="22955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0" name="Rectangle 119"/>
            <p:cNvSpPr/>
            <p:nvPr/>
          </p:nvSpPr>
          <p:spPr>
            <a:xfrm>
              <a:off x="2971800" y="2590800"/>
              <a:ext cx="1920902" cy="954107"/>
            </a:xfrm>
            <a:prstGeom prst="rect">
              <a:avLst/>
            </a:prstGeom>
          </p:spPr>
          <p:txBody>
            <a:bodyPr wrap="square">
              <a:spAutoFit/>
            </a:bodyPr>
            <a:lstStyle/>
            <a:p>
              <a:r>
                <a:rPr lang="en-US" sz="1400" dirty="0" smtClean="0"/>
                <a:t>R</a:t>
              </a:r>
              <a:r>
                <a:rPr lang="en-US" sz="1400" baseline="30000" dirty="0" smtClean="0"/>
                <a:t>2</a:t>
              </a:r>
              <a:r>
                <a:rPr lang="en-US" sz="1400" dirty="0" smtClean="0"/>
                <a:t> = 0.96</a:t>
              </a:r>
              <a:endParaRPr lang="en-US" sz="1400" dirty="0"/>
            </a:p>
            <a:p>
              <a:r>
                <a:rPr lang="en-US" sz="1400" dirty="0" smtClean="0"/>
                <a:t>RMSE = 0.16</a:t>
              </a:r>
              <a:endParaRPr lang="en-US" sz="1400" dirty="0"/>
            </a:p>
            <a:p>
              <a:r>
                <a:rPr lang="en-US" sz="1400" dirty="0"/>
                <a:t>Mean of </a:t>
              </a:r>
              <a:r>
                <a:rPr lang="en-US" sz="1400" dirty="0" smtClean="0"/>
                <a:t>Response = 7.1</a:t>
              </a:r>
            </a:p>
            <a:p>
              <a:r>
                <a:rPr lang="en-US" sz="1400" dirty="0" smtClean="0"/>
                <a:t>Observations = 11056</a:t>
              </a:r>
              <a:endParaRPr lang="en-US" sz="1400" dirty="0"/>
            </a:p>
          </p:txBody>
        </p:sp>
        <p:sp>
          <p:nvSpPr>
            <p:cNvPr id="121" name="Rectangle 120"/>
            <p:cNvSpPr/>
            <p:nvPr/>
          </p:nvSpPr>
          <p:spPr>
            <a:xfrm>
              <a:off x="2972655" y="2329907"/>
              <a:ext cx="3149004" cy="338554"/>
            </a:xfrm>
            <a:prstGeom prst="rect">
              <a:avLst/>
            </a:prstGeom>
          </p:spPr>
          <p:txBody>
            <a:bodyPr wrap="none">
              <a:spAutoFit/>
            </a:bodyPr>
            <a:lstStyle/>
            <a:p>
              <a:r>
                <a:rPr lang="en-US" sz="1600" dirty="0" err="1" smtClean="0"/>
                <a:t>pHW</a:t>
              </a:r>
              <a:r>
                <a:rPr lang="en-US" sz="1600" dirty="0" smtClean="0"/>
                <a:t> RV = </a:t>
              </a:r>
              <a:r>
                <a:rPr lang="en-US" sz="1600" dirty="0"/>
                <a:t>0.098 + </a:t>
              </a:r>
              <a:r>
                <a:rPr lang="en-US" sz="1600" dirty="0" smtClean="0"/>
                <a:t>0.99*</a:t>
              </a:r>
              <a:r>
                <a:rPr lang="en-US" sz="1600" dirty="0" err="1" smtClean="0"/>
                <a:t>pHW</a:t>
              </a:r>
              <a:r>
                <a:rPr lang="en-US" sz="1600" dirty="0" smtClean="0"/>
                <a:t> Mean</a:t>
              </a:r>
              <a:endParaRPr lang="en-US" dirty="0"/>
            </a:p>
          </p:txBody>
        </p:sp>
      </p:grpSp>
    </p:spTree>
    <p:extLst>
      <p:ext uri="{BB962C8B-B14F-4D97-AF65-F5344CB8AC3E}">
        <p14:creationId xmlns:p14="http://schemas.microsoft.com/office/powerpoint/2010/main" val="323332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icture 2" descr="http://themyndset.com/wp-content/uploads/2011/04/Bell-Curve.gif"/>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5845" t="3770" r="12594" b="11681"/>
          <a:stretch/>
        </p:blipFill>
        <p:spPr bwMode="auto">
          <a:xfrm>
            <a:off x="788348" y="2486826"/>
            <a:ext cx="7212652" cy="27944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62400" y="6019800"/>
            <a:ext cx="696024" cy="338554"/>
          </a:xfrm>
          <a:prstGeom prst="rect">
            <a:avLst/>
          </a:prstGeom>
          <a:noFill/>
        </p:spPr>
        <p:txBody>
          <a:bodyPr wrap="none" rtlCol="0">
            <a:spAutoFit/>
          </a:bodyPr>
          <a:lstStyle/>
          <a:p>
            <a:r>
              <a:rPr lang="en-US" sz="1600" b="1" dirty="0" smtClean="0"/>
              <a:t>95.4%</a:t>
            </a:r>
            <a:endParaRPr lang="en-US" sz="1600" b="1" dirty="0"/>
          </a:p>
        </p:txBody>
      </p:sp>
      <p:cxnSp>
        <p:nvCxnSpPr>
          <p:cNvPr id="5" name="Straight Connector 4"/>
          <p:cNvCxnSpPr/>
          <p:nvPr/>
        </p:nvCxnSpPr>
        <p:spPr>
          <a:xfrm>
            <a:off x="2286000" y="6107668"/>
            <a:ext cx="411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276600" y="5791200"/>
            <a:ext cx="2133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62400" y="5715000"/>
            <a:ext cx="700833" cy="338554"/>
          </a:xfrm>
          <a:prstGeom prst="rect">
            <a:avLst/>
          </a:prstGeom>
          <a:noFill/>
        </p:spPr>
        <p:txBody>
          <a:bodyPr wrap="none" rtlCol="0">
            <a:spAutoFit/>
          </a:bodyPr>
          <a:lstStyle/>
          <a:p>
            <a:r>
              <a:rPr lang="en-US" sz="1600" b="1" dirty="0" smtClean="0"/>
              <a:t>68.2%</a:t>
            </a:r>
            <a:endParaRPr lang="en-US" sz="1600" b="1" dirty="0"/>
          </a:p>
        </p:txBody>
      </p:sp>
      <p:cxnSp>
        <p:nvCxnSpPr>
          <p:cNvPr id="20" name="Straight Connector 19"/>
          <p:cNvCxnSpPr/>
          <p:nvPr/>
        </p:nvCxnSpPr>
        <p:spPr>
          <a:xfrm>
            <a:off x="1143000" y="6400800"/>
            <a:ext cx="6324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62400" y="6324600"/>
            <a:ext cx="700833" cy="338554"/>
          </a:xfrm>
          <a:prstGeom prst="rect">
            <a:avLst/>
          </a:prstGeom>
          <a:noFill/>
        </p:spPr>
        <p:txBody>
          <a:bodyPr wrap="none" rtlCol="0">
            <a:spAutoFit/>
          </a:bodyPr>
          <a:lstStyle/>
          <a:p>
            <a:r>
              <a:rPr lang="en-US" sz="1600" b="1" dirty="0" smtClean="0"/>
              <a:t>99.7%</a:t>
            </a:r>
            <a:endParaRPr lang="en-US" sz="1600" b="1" dirty="0"/>
          </a:p>
        </p:txBody>
      </p:sp>
      <p:grpSp>
        <p:nvGrpSpPr>
          <p:cNvPr id="50" name="Group 49"/>
          <p:cNvGrpSpPr/>
          <p:nvPr/>
        </p:nvGrpSpPr>
        <p:grpSpPr>
          <a:xfrm>
            <a:off x="152400" y="4267200"/>
            <a:ext cx="8305799" cy="1298377"/>
            <a:chOff x="152400" y="4267200"/>
            <a:chExt cx="8305799" cy="1298377"/>
          </a:xfrm>
        </p:grpSpPr>
        <p:sp>
          <p:nvSpPr>
            <p:cNvPr id="6" name="TextBox 5"/>
            <p:cNvSpPr txBox="1"/>
            <p:nvPr/>
          </p:nvSpPr>
          <p:spPr>
            <a:xfrm>
              <a:off x="6019800" y="5257800"/>
              <a:ext cx="762000" cy="307777"/>
            </a:xfrm>
            <a:prstGeom prst="rect">
              <a:avLst/>
            </a:prstGeom>
            <a:noFill/>
          </p:spPr>
          <p:txBody>
            <a:bodyPr wrap="square" rtlCol="0">
              <a:spAutoFit/>
            </a:bodyPr>
            <a:lstStyle/>
            <a:p>
              <a:pPr algn="ctr"/>
              <a:r>
                <a:rPr lang="en-US" sz="1400" b="1" dirty="0" smtClean="0">
                  <a:solidFill>
                    <a:srgbClr val="FF0000"/>
                  </a:solidFill>
                </a:rPr>
                <a:t>8.4</a:t>
              </a:r>
              <a:r>
                <a:rPr lang="en-US" sz="1400" b="1" dirty="0" smtClean="0"/>
                <a:t>/8.5</a:t>
              </a:r>
              <a:endParaRPr lang="en-US" sz="1400" b="1" dirty="0"/>
            </a:p>
          </p:txBody>
        </p:sp>
        <p:sp>
          <p:nvSpPr>
            <p:cNvPr id="7" name="TextBox 6"/>
            <p:cNvSpPr txBox="1"/>
            <p:nvPr/>
          </p:nvSpPr>
          <p:spPr>
            <a:xfrm>
              <a:off x="1752600" y="5257800"/>
              <a:ext cx="762000" cy="307777"/>
            </a:xfrm>
            <a:prstGeom prst="rect">
              <a:avLst/>
            </a:prstGeom>
            <a:noFill/>
          </p:spPr>
          <p:txBody>
            <a:bodyPr wrap="square" rtlCol="0">
              <a:spAutoFit/>
            </a:bodyPr>
            <a:lstStyle/>
            <a:p>
              <a:pPr algn="ctr"/>
              <a:r>
                <a:rPr lang="en-US" sz="1400" b="1" dirty="0" smtClean="0">
                  <a:solidFill>
                    <a:srgbClr val="FF0000"/>
                  </a:solidFill>
                </a:rPr>
                <a:t>5.6</a:t>
              </a:r>
              <a:r>
                <a:rPr lang="en-US" sz="1400" b="1" dirty="0" smtClean="0"/>
                <a:t>/5.3</a:t>
              </a:r>
              <a:endParaRPr lang="en-US" sz="1400" b="1" dirty="0"/>
            </a:p>
          </p:txBody>
        </p:sp>
        <p:cxnSp>
          <p:nvCxnSpPr>
            <p:cNvPr id="11" name="Straight Connector 10"/>
            <p:cNvCxnSpPr/>
            <p:nvPr/>
          </p:nvCxnSpPr>
          <p:spPr>
            <a:xfrm flipV="1">
              <a:off x="6324600" y="4800600"/>
              <a:ext cx="0" cy="408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477000" y="4876800"/>
              <a:ext cx="0" cy="3325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057400" y="4838700"/>
              <a:ext cx="0" cy="3706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286000" y="4724401"/>
              <a:ext cx="0" cy="4849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28800" y="4385846"/>
              <a:ext cx="609600" cy="338554"/>
            </a:xfrm>
            <a:prstGeom prst="rect">
              <a:avLst/>
            </a:prstGeom>
            <a:noFill/>
          </p:spPr>
          <p:txBody>
            <a:bodyPr wrap="square" rtlCol="0">
              <a:spAutoFit/>
            </a:bodyPr>
            <a:lstStyle/>
            <a:p>
              <a:pPr algn="ctr"/>
              <a:r>
                <a:rPr lang="en-US" sz="1600" b="1" dirty="0" smtClean="0">
                  <a:solidFill>
                    <a:srgbClr val="FF0000"/>
                  </a:solidFill>
                </a:rPr>
                <a:t>2.5%</a:t>
              </a:r>
              <a:endParaRPr lang="en-US" sz="1600" b="1" dirty="0">
                <a:solidFill>
                  <a:srgbClr val="FF0000"/>
                </a:solidFill>
              </a:endParaRPr>
            </a:p>
          </p:txBody>
        </p:sp>
        <p:sp>
          <p:nvSpPr>
            <p:cNvPr id="29" name="TextBox 28"/>
            <p:cNvSpPr txBox="1"/>
            <p:nvPr/>
          </p:nvSpPr>
          <p:spPr>
            <a:xfrm>
              <a:off x="6019800" y="4385846"/>
              <a:ext cx="762000" cy="338554"/>
            </a:xfrm>
            <a:prstGeom prst="rect">
              <a:avLst/>
            </a:prstGeom>
            <a:noFill/>
          </p:spPr>
          <p:txBody>
            <a:bodyPr wrap="square" rtlCol="0">
              <a:spAutoFit/>
            </a:bodyPr>
            <a:lstStyle/>
            <a:p>
              <a:pPr algn="ctr"/>
              <a:r>
                <a:rPr lang="en-US" sz="1600" b="1" dirty="0" smtClean="0">
                  <a:solidFill>
                    <a:srgbClr val="FF0000"/>
                  </a:solidFill>
                </a:rPr>
                <a:t>97.5%</a:t>
              </a:r>
              <a:endParaRPr lang="en-US" sz="1600" b="1" dirty="0">
                <a:solidFill>
                  <a:srgbClr val="FF0000"/>
                </a:solidFill>
              </a:endParaRPr>
            </a:p>
          </p:txBody>
        </p:sp>
        <p:cxnSp>
          <p:nvCxnSpPr>
            <p:cNvPr id="30" name="Straight Arrow Connector 29"/>
            <p:cNvCxnSpPr/>
            <p:nvPr/>
          </p:nvCxnSpPr>
          <p:spPr>
            <a:xfrm flipH="1">
              <a:off x="2286000" y="5029200"/>
              <a:ext cx="20574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343400" y="5029200"/>
              <a:ext cx="21336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19400" y="4724400"/>
              <a:ext cx="1066800" cy="338554"/>
            </a:xfrm>
            <a:prstGeom prst="rect">
              <a:avLst/>
            </a:prstGeom>
            <a:noFill/>
          </p:spPr>
          <p:txBody>
            <a:bodyPr wrap="square" rtlCol="0">
              <a:spAutoFit/>
            </a:bodyPr>
            <a:lstStyle/>
            <a:p>
              <a:r>
                <a:rPr lang="en-US" sz="1600" dirty="0" smtClean="0"/>
                <a:t>- 2 </a:t>
              </a:r>
              <a:r>
                <a:rPr lang="en-US" sz="1600" dirty="0" err="1" smtClean="0"/>
                <a:t>St.Dev</a:t>
              </a:r>
              <a:r>
                <a:rPr lang="en-US" sz="1600" dirty="0" smtClean="0"/>
                <a:t>.</a:t>
              </a:r>
              <a:endParaRPr lang="en-US" sz="1600" dirty="0"/>
            </a:p>
          </p:txBody>
        </p:sp>
        <p:sp>
          <p:nvSpPr>
            <p:cNvPr id="37" name="TextBox 36"/>
            <p:cNvSpPr txBox="1"/>
            <p:nvPr/>
          </p:nvSpPr>
          <p:spPr>
            <a:xfrm>
              <a:off x="4800600" y="4724400"/>
              <a:ext cx="1066800" cy="338554"/>
            </a:xfrm>
            <a:prstGeom prst="rect">
              <a:avLst/>
            </a:prstGeom>
            <a:noFill/>
          </p:spPr>
          <p:txBody>
            <a:bodyPr wrap="square" rtlCol="0">
              <a:spAutoFit/>
            </a:bodyPr>
            <a:lstStyle/>
            <a:p>
              <a:r>
                <a:rPr lang="en-US" sz="1600" dirty="0"/>
                <a:t>+</a:t>
              </a:r>
              <a:r>
                <a:rPr lang="en-US" sz="1600" dirty="0" smtClean="0"/>
                <a:t> 2 </a:t>
              </a:r>
              <a:r>
                <a:rPr lang="en-US" sz="1600" dirty="0" err="1" smtClean="0"/>
                <a:t>St.Dev</a:t>
              </a:r>
              <a:r>
                <a:rPr lang="en-US" sz="1600" dirty="0" smtClean="0"/>
                <a:t>.</a:t>
              </a:r>
              <a:endParaRPr lang="en-US" sz="1600" dirty="0"/>
            </a:p>
          </p:txBody>
        </p:sp>
        <p:sp>
          <p:nvSpPr>
            <p:cNvPr id="36" name="TextBox 35"/>
            <p:cNvSpPr txBox="1"/>
            <p:nvPr/>
          </p:nvSpPr>
          <p:spPr>
            <a:xfrm>
              <a:off x="152400" y="4267200"/>
              <a:ext cx="1752600" cy="584775"/>
            </a:xfrm>
            <a:prstGeom prst="rect">
              <a:avLst/>
            </a:prstGeom>
            <a:noFill/>
          </p:spPr>
          <p:txBody>
            <a:bodyPr wrap="square" rtlCol="0">
              <a:spAutoFit/>
            </a:bodyPr>
            <a:lstStyle/>
            <a:p>
              <a:pPr algn="ctr"/>
              <a:r>
                <a:rPr lang="en-US" sz="1600" dirty="0" smtClean="0">
                  <a:solidFill>
                    <a:srgbClr val="FF0000"/>
                  </a:solidFill>
                </a:rPr>
                <a:t>(Lowest/Median of the LL)</a:t>
              </a:r>
              <a:endParaRPr lang="en-US" sz="1600" dirty="0">
                <a:solidFill>
                  <a:srgbClr val="FF0000"/>
                </a:solidFill>
              </a:endParaRPr>
            </a:p>
          </p:txBody>
        </p:sp>
        <p:sp>
          <p:nvSpPr>
            <p:cNvPr id="39" name="TextBox 38"/>
            <p:cNvSpPr txBox="1"/>
            <p:nvPr/>
          </p:nvSpPr>
          <p:spPr>
            <a:xfrm>
              <a:off x="6629400" y="4385846"/>
              <a:ext cx="1828799" cy="338554"/>
            </a:xfrm>
            <a:prstGeom prst="rect">
              <a:avLst/>
            </a:prstGeom>
            <a:noFill/>
          </p:spPr>
          <p:txBody>
            <a:bodyPr wrap="square" rtlCol="0">
              <a:spAutoFit/>
            </a:bodyPr>
            <a:lstStyle/>
            <a:p>
              <a:pPr algn="ctr"/>
              <a:r>
                <a:rPr lang="en-US" sz="1600" dirty="0" smtClean="0">
                  <a:solidFill>
                    <a:srgbClr val="FF0000"/>
                  </a:solidFill>
                </a:rPr>
                <a:t>(Highest of the UL)</a:t>
              </a:r>
              <a:endParaRPr lang="en-US" sz="1600" dirty="0">
                <a:solidFill>
                  <a:srgbClr val="FF0000"/>
                </a:solidFill>
              </a:endParaRPr>
            </a:p>
          </p:txBody>
        </p:sp>
      </p:grpSp>
      <p:grpSp>
        <p:nvGrpSpPr>
          <p:cNvPr id="51" name="Group 50"/>
          <p:cNvGrpSpPr/>
          <p:nvPr/>
        </p:nvGrpSpPr>
        <p:grpSpPr>
          <a:xfrm>
            <a:off x="1524000" y="2133600"/>
            <a:ext cx="6553200" cy="3431977"/>
            <a:chOff x="1524000" y="2133600"/>
            <a:chExt cx="6553200" cy="3431977"/>
          </a:xfrm>
        </p:grpSpPr>
        <p:sp>
          <p:nvSpPr>
            <p:cNvPr id="4" name="TextBox 3"/>
            <p:cNvSpPr txBox="1"/>
            <p:nvPr/>
          </p:nvSpPr>
          <p:spPr>
            <a:xfrm>
              <a:off x="3886200" y="5257800"/>
              <a:ext cx="762000" cy="307777"/>
            </a:xfrm>
            <a:prstGeom prst="rect">
              <a:avLst/>
            </a:prstGeom>
            <a:noFill/>
          </p:spPr>
          <p:txBody>
            <a:bodyPr wrap="square" rtlCol="0">
              <a:spAutoFit/>
            </a:bodyPr>
            <a:lstStyle/>
            <a:p>
              <a:pPr algn="ctr"/>
              <a:r>
                <a:rPr lang="en-US" sz="1400" b="1" dirty="0" smtClean="0">
                  <a:solidFill>
                    <a:srgbClr val="FF0000"/>
                  </a:solidFill>
                </a:rPr>
                <a:t>6.8</a:t>
              </a:r>
              <a:r>
                <a:rPr lang="en-US" sz="1400" b="1" dirty="0" smtClean="0"/>
                <a:t>/6.9</a:t>
              </a:r>
              <a:endParaRPr lang="en-US" sz="1400" b="1" dirty="0"/>
            </a:p>
          </p:txBody>
        </p:sp>
        <p:cxnSp>
          <p:nvCxnSpPr>
            <p:cNvPr id="8" name="Straight Connector 7"/>
            <p:cNvCxnSpPr/>
            <p:nvPr/>
          </p:nvCxnSpPr>
          <p:spPr>
            <a:xfrm flipV="1">
              <a:off x="4267200" y="2514600"/>
              <a:ext cx="0" cy="2694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343400" y="2514600"/>
              <a:ext cx="0" cy="26947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33800" y="2133600"/>
              <a:ext cx="1447800" cy="400110"/>
            </a:xfrm>
            <a:prstGeom prst="rect">
              <a:avLst/>
            </a:prstGeom>
            <a:noFill/>
          </p:spPr>
          <p:txBody>
            <a:bodyPr wrap="square" rtlCol="0">
              <a:spAutoFit/>
            </a:bodyPr>
            <a:lstStyle/>
            <a:p>
              <a:pPr algn="ctr"/>
              <a:r>
                <a:rPr lang="en-US" sz="2000" b="1" dirty="0" smtClean="0">
                  <a:solidFill>
                    <a:srgbClr val="FF0000"/>
                  </a:solidFill>
                </a:rPr>
                <a:t>RV</a:t>
              </a:r>
              <a:r>
                <a:rPr lang="en-US" sz="2000" b="1" dirty="0" smtClean="0"/>
                <a:t>/</a:t>
              </a:r>
              <a:r>
                <a:rPr lang="en-US" sz="2000" b="1" dirty="0" err="1" smtClean="0"/>
                <a:t>Pedon</a:t>
              </a:r>
              <a:endParaRPr lang="en-US" sz="2000" b="1" dirty="0"/>
            </a:p>
          </p:txBody>
        </p:sp>
        <p:sp>
          <p:nvSpPr>
            <p:cNvPr id="26" name="TextBox 25"/>
            <p:cNvSpPr txBox="1"/>
            <p:nvPr/>
          </p:nvSpPr>
          <p:spPr>
            <a:xfrm>
              <a:off x="5257800" y="5257800"/>
              <a:ext cx="762000" cy="307777"/>
            </a:xfrm>
            <a:prstGeom prst="rect">
              <a:avLst/>
            </a:prstGeom>
            <a:noFill/>
          </p:spPr>
          <p:txBody>
            <a:bodyPr wrap="square" rtlCol="0">
              <a:spAutoFit/>
            </a:bodyPr>
            <a:lstStyle/>
            <a:p>
              <a:pPr algn="ctr"/>
              <a:r>
                <a:rPr lang="en-US" sz="1400" b="1" dirty="0" smtClean="0">
                  <a:solidFill>
                    <a:srgbClr val="FF0000"/>
                  </a:solidFill>
                </a:rPr>
                <a:t>7.7/7.8</a:t>
              </a:r>
              <a:endParaRPr lang="en-US" sz="1400" b="1" dirty="0">
                <a:solidFill>
                  <a:srgbClr val="FF0000"/>
                </a:solidFill>
              </a:endParaRPr>
            </a:p>
          </p:txBody>
        </p:sp>
        <p:sp>
          <p:nvSpPr>
            <p:cNvPr id="27" name="TextBox 26"/>
            <p:cNvSpPr txBox="1"/>
            <p:nvPr/>
          </p:nvSpPr>
          <p:spPr>
            <a:xfrm>
              <a:off x="3048000" y="5257800"/>
              <a:ext cx="457200" cy="307777"/>
            </a:xfrm>
            <a:prstGeom prst="rect">
              <a:avLst/>
            </a:prstGeom>
            <a:noFill/>
          </p:spPr>
          <p:txBody>
            <a:bodyPr wrap="square" rtlCol="0">
              <a:spAutoFit/>
            </a:bodyPr>
            <a:lstStyle/>
            <a:p>
              <a:pPr algn="ctr"/>
              <a:r>
                <a:rPr lang="en-US" sz="1400" b="1" dirty="0" smtClean="0">
                  <a:solidFill>
                    <a:srgbClr val="FF0000"/>
                  </a:solidFill>
                </a:rPr>
                <a:t>6.1</a:t>
              </a:r>
              <a:endParaRPr lang="en-US" sz="1400" b="1" dirty="0"/>
            </a:p>
          </p:txBody>
        </p:sp>
        <p:cxnSp>
          <p:nvCxnSpPr>
            <p:cNvPr id="40" name="Straight Connector 39"/>
            <p:cNvCxnSpPr/>
            <p:nvPr/>
          </p:nvCxnSpPr>
          <p:spPr>
            <a:xfrm>
              <a:off x="5638800" y="4131677"/>
              <a:ext cx="0" cy="107769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352800" y="3429000"/>
              <a:ext cx="0" cy="17803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524000" y="3276600"/>
              <a:ext cx="1828800" cy="338554"/>
            </a:xfrm>
            <a:prstGeom prst="rect">
              <a:avLst/>
            </a:prstGeom>
            <a:noFill/>
          </p:spPr>
          <p:txBody>
            <a:bodyPr wrap="square" rtlCol="0">
              <a:spAutoFit/>
            </a:bodyPr>
            <a:lstStyle/>
            <a:p>
              <a:pPr algn="ctr"/>
              <a:r>
                <a:rPr lang="en-US" sz="1600" dirty="0" smtClean="0">
                  <a:solidFill>
                    <a:srgbClr val="FF0000"/>
                  </a:solidFill>
                </a:rPr>
                <a:t>(Mean of the LL)</a:t>
              </a:r>
              <a:endParaRPr lang="en-US" sz="1600" dirty="0">
                <a:solidFill>
                  <a:srgbClr val="FF0000"/>
                </a:solidFill>
              </a:endParaRPr>
            </a:p>
          </p:txBody>
        </p:sp>
        <p:sp>
          <p:nvSpPr>
            <p:cNvPr id="49" name="TextBox 48"/>
            <p:cNvSpPr txBox="1"/>
            <p:nvPr/>
          </p:nvSpPr>
          <p:spPr>
            <a:xfrm>
              <a:off x="5638800" y="3928646"/>
              <a:ext cx="2438400" cy="338554"/>
            </a:xfrm>
            <a:prstGeom prst="rect">
              <a:avLst/>
            </a:prstGeom>
            <a:noFill/>
          </p:spPr>
          <p:txBody>
            <a:bodyPr wrap="square" rtlCol="0">
              <a:spAutoFit/>
            </a:bodyPr>
            <a:lstStyle/>
            <a:p>
              <a:pPr algn="ctr"/>
              <a:r>
                <a:rPr lang="en-US" sz="1600" dirty="0" smtClean="0">
                  <a:solidFill>
                    <a:srgbClr val="FF0000"/>
                  </a:solidFill>
                </a:rPr>
                <a:t>(Mean/Median of the UL)</a:t>
              </a:r>
              <a:endParaRPr lang="en-US" sz="1600" dirty="0">
                <a:solidFill>
                  <a:srgbClr val="FF0000"/>
                </a:solidFill>
              </a:endParaRPr>
            </a:p>
          </p:txBody>
        </p:sp>
      </p:grpSp>
      <p:sp>
        <p:nvSpPr>
          <p:cNvPr id="38" name="Title 2"/>
          <p:cNvSpPr>
            <a:spLocks noGrp="1"/>
          </p:cNvSpPr>
          <p:nvPr>
            <p:ph type="title"/>
          </p:nvPr>
        </p:nvSpPr>
        <p:spPr>
          <a:xfrm>
            <a:off x="457200" y="533400"/>
            <a:ext cx="8229600" cy="1143000"/>
          </a:xfrm>
        </p:spPr>
        <p:txBody>
          <a:bodyPr>
            <a:noAutofit/>
          </a:bodyPr>
          <a:lstStyle/>
          <a:p>
            <a:pPr algn="ctr"/>
            <a:r>
              <a:rPr lang="en-US" sz="4000" b="1" dirty="0" smtClean="0"/>
              <a:t>Class vs. Confidence Limits pH example</a:t>
            </a:r>
            <a:endParaRPr lang="en-US" sz="4000" b="1" dirty="0"/>
          </a:p>
        </p:txBody>
      </p:sp>
      <p:grpSp>
        <p:nvGrpSpPr>
          <p:cNvPr id="41" name="Group 40"/>
          <p:cNvGrpSpPr>
            <a:grpSpLocks noChangeAspect="1"/>
          </p:cNvGrpSpPr>
          <p:nvPr/>
        </p:nvGrpSpPr>
        <p:grpSpPr bwMode="auto">
          <a:xfrm>
            <a:off x="7920041" y="1"/>
            <a:ext cx="1220788" cy="565150"/>
            <a:chOff x="4944" y="28"/>
            <a:chExt cx="769" cy="356"/>
          </a:xfrm>
        </p:grpSpPr>
        <p:sp>
          <p:nvSpPr>
            <p:cNvPr id="43" name="AutoShape 8"/>
            <p:cNvSpPr>
              <a:spLocks noChangeAspect="1" noChangeArrowheads="1" noTextEdit="1"/>
            </p:cNvSpPr>
            <p:nvPr/>
          </p:nvSpPr>
          <p:spPr bwMode="auto">
            <a:xfrm>
              <a:off x="4944" y="28"/>
              <a:ext cx="768"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43"/>
            <p:cNvSpPr>
              <a:spLocks noEditPoints="1"/>
            </p:cNvSpPr>
            <p:nvPr/>
          </p:nvSpPr>
          <p:spPr bwMode="auto">
            <a:xfrm>
              <a:off x="5293" y="31"/>
              <a:ext cx="417" cy="287"/>
            </a:xfrm>
            <a:custGeom>
              <a:avLst/>
              <a:gdLst>
                <a:gd name="T0" fmla="*/ 31 w 835"/>
                <a:gd name="T1" fmla="*/ 139 h 573"/>
                <a:gd name="T2" fmla="*/ 347 w 835"/>
                <a:gd name="T3" fmla="*/ 12 h 573"/>
                <a:gd name="T4" fmla="*/ 381 w 835"/>
                <a:gd name="T5" fmla="*/ 54 h 573"/>
                <a:gd name="T6" fmla="*/ 398 w 835"/>
                <a:gd name="T7" fmla="*/ 138 h 573"/>
                <a:gd name="T8" fmla="*/ 387 w 835"/>
                <a:gd name="T9" fmla="*/ 253 h 573"/>
                <a:gd name="T10" fmla="*/ 336 w 835"/>
                <a:gd name="T11" fmla="*/ 311 h 573"/>
                <a:gd name="T12" fmla="*/ 369 w 835"/>
                <a:gd name="T13" fmla="*/ 384 h 573"/>
                <a:gd name="T14" fmla="*/ 343 w 835"/>
                <a:gd name="T15" fmla="*/ 416 h 573"/>
                <a:gd name="T16" fmla="*/ 316 w 835"/>
                <a:gd name="T17" fmla="*/ 336 h 573"/>
                <a:gd name="T18" fmla="*/ 254 w 835"/>
                <a:gd name="T19" fmla="*/ 318 h 573"/>
                <a:gd name="T20" fmla="*/ 336 w 835"/>
                <a:gd name="T21" fmla="*/ 247 h 573"/>
                <a:gd name="T22" fmla="*/ 365 w 835"/>
                <a:gd name="T23" fmla="*/ 199 h 573"/>
                <a:gd name="T24" fmla="*/ 367 w 835"/>
                <a:gd name="T25" fmla="*/ 138 h 573"/>
                <a:gd name="T26" fmla="*/ 343 w 835"/>
                <a:gd name="T27" fmla="*/ 83 h 573"/>
                <a:gd name="T28" fmla="*/ 630 w 835"/>
                <a:gd name="T29" fmla="*/ 407 h 573"/>
                <a:gd name="T30" fmla="*/ 586 w 835"/>
                <a:gd name="T31" fmla="*/ 545 h 573"/>
                <a:gd name="T32" fmla="*/ 516 w 835"/>
                <a:gd name="T33" fmla="*/ 569 h 573"/>
                <a:gd name="T34" fmla="*/ 462 w 835"/>
                <a:gd name="T35" fmla="*/ 495 h 573"/>
                <a:gd name="T36" fmla="*/ 439 w 835"/>
                <a:gd name="T37" fmla="*/ 343 h 573"/>
                <a:gd name="T38" fmla="*/ 443 w 835"/>
                <a:gd name="T39" fmla="*/ 168 h 573"/>
                <a:gd name="T40" fmla="*/ 481 w 835"/>
                <a:gd name="T41" fmla="*/ 43 h 573"/>
                <a:gd name="T42" fmla="*/ 541 w 835"/>
                <a:gd name="T43" fmla="*/ 0 h 573"/>
                <a:gd name="T44" fmla="*/ 600 w 835"/>
                <a:gd name="T45" fmla="*/ 53 h 573"/>
                <a:gd name="T46" fmla="*/ 596 w 835"/>
                <a:gd name="T47" fmla="*/ 170 h 573"/>
                <a:gd name="T48" fmla="*/ 569 w 835"/>
                <a:gd name="T49" fmla="*/ 85 h 573"/>
                <a:gd name="T50" fmla="*/ 522 w 835"/>
                <a:gd name="T51" fmla="*/ 72 h 573"/>
                <a:gd name="T52" fmla="*/ 483 w 835"/>
                <a:gd name="T53" fmla="*/ 136 h 573"/>
                <a:gd name="T54" fmla="*/ 467 w 835"/>
                <a:gd name="T55" fmla="*/ 243 h 573"/>
                <a:gd name="T56" fmla="*/ 472 w 835"/>
                <a:gd name="T57" fmla="*/ 378 h 573"/>
                <a:gd name="T58" fmla="*/ 495 w 835"/>
                <a:gd name="T59" fmla="*/ 474 h 573"/>
                <a:gd name="T60" fmla="*/ 538 w 835"/>
                <a:gd name="T61" fmla="*/ 506 h 573"/>
                <a:gd name="T62" fmla="*/ 582 w 835"/>
                <a:gd name="T63" fmla="*/ 463 h 573"/>
                <a:gd name="T64" fmla="*/ 660 w 835"/>
                <a:gd name="T65" fmla="*/ 378 h 573"/>
                <a:gd name="T66" fmla="*/ 697 w 835"/>
                <a:gd name="T67" fmla="*/ 446 h 573"/>
                <a:gd name="T68" fmla="*/ 739 w 835"/>
                <a:gd name="T69" fmla="*/ 503 h 573"/>
                <a:gd name="T70" fmla="*/ 790 w 835"/>
                <a:gd name="T71" fmla="*/ 480 h 573"/>
                <a:gd name="T72" fmla="*/ 806 w 835"/>
                <a:gd name="T73" fmla="*/ 417 h 573"/>
                <a:gd name="T74" fmla="*/ 800 w 835"/>
                <a:gd name="T75" fmla="*/ 367 h 573"/>
                <a:gd name="T76" fmla="*/ 762 w 835"/>
                <a:gd name="T77" fmla="*/ 324 h 573"/>
                <a:gd name="T78" fmla="*/ 707 w 835"/>
                <a:gd name="T79" fmla="*/ 285 h 573"/>
                <a:gd name="T80" fmla="*/ 678 w 835"/>
                <a:gd name="T81" fmla="*/ 232 h 573"/>
                <a:gd name="T82" fmla="*/ 669 w 835"/>
                <a:gd name="T83" fmla="*/ 153 h 573"/>
                <a:gd name="T84" fmla="*/ 680 w 835"/>
                <a:gd name="T85" fmla="*/ 71 h 573"/>
                <a:gd name="T86" fmla="*/ 713 w 835"/>
                <a:gd name="T87" fmla="*/ 12 h 573"/>
                <a:gd name="T88" fmla="*/ 763 w 835"/>
                <a:gd name="T89" fmla="*/ 3 h 573"/>
                <a:gd name="T90" fmla="*/ 806 w 835"/>
                <a:gd name="T91" fmla="*/ 46 h 573"/>
                <a:gd name="T92" fmla="*/ 828 w 835"/>
                <a:gd name="T93" fmla="*/ 131 h 573"/>
                <a:gd name="T94" fmla="*/ 793 w 835"/>
                <a:gd name="T95" fmla="*/ 117 h 573"/>
                <a:gd name="T96" fmla="*/ 759 w 835"/>
                <a:gd name="T97" fmla="*/ 69 h 573"/>
                <a:gd name="T98" fmla="*/ 712 w 835"/>
                <a:gd name="T99" fmla="*/ 85 h 573"/>
                <a:gd name="T100" fmla="*/ 698 w 835"/>
                <a:gd name="T101" fmla="*/ 150 h 573"/>
                <a:gd name="T102" fmla="*/ 708 w 835"/>
                <a:gd name="T103" fmla="*/ 204 h 573"/>
                <a:gd name="T104" fmla="*/ 765 w 835"/>
                <a:gd name="T105" fmla="*/ 249 h 573"/>
                <a:gd name="T106" fmla="*/ 810 w 835"/>
                <a:gd name="T107" fmla="*/ 292 h 573"/>
                <a:gd name="T108" fmla="*/ 832 w 835"/>
                <a:gd name="T109" fmla="*/ 366 h 573"/>
                <a:gd name="T110" fmla="*/ 830 w 835"/>
                <a:gd name="T111" fmla="*/ 463 h 573"/>
                <a:gd name="T112" fmla="*/ 806 w 835"/>
                <a:gd name="T113" fmla="*/ 540 h 573"/>
                <a:gd name="T114" fmla="*/ 759 w 835"/>
                <a:gd name="T115" fmla="*/ 573 h 573"/>
                <a:gd name="T116" fmla="*/ 703 w 835"/>
                <a:gd name="T117" fmla="*/ 551 h 573"/>
                <a:gd name="T118" fmla="*/ 669 w 835"/>
                <a:gd name="T119" fmla="*/ 4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5" h="573">
                  <a:moveTo>
                    <a:pt x="0" y="565"/>
                  </a:moveTo>
                  <a:lnTo>
                    <a:pt x="0" y="8"/>
                  </a:lnTo>
                  <a:lnTo>
                    <a:pt x="32" y="8"/>
                  </a:lnTo>
                  <a:lnTo>
                    <a:pt x="144" y="439"/>
                  </a:lnTo>
                  <a:lnTo>
                    <a:pt x="144" y="8"/>
                  </a:lnTo>
                  <a:lnTo>
                    <a:pt x="174" y="8"/>
                  </a:lnTo>
                  <a:lnTo>
                    <a:pt x="174" y="565"/>
                  </a:lnTo>
                  <a:lnTo>
                    <a:pt x="141" y="565"/>
                  </a:lnTo>
                  <a:lnTo>
                    <a:pt x="31" y="139"/>
                  </a:lnTo>
                  <a:lnTo>
                    <a:pt x="31" y="565"/>
                  </a:lnTo>
                  <a:lnTo>
                    <a:pt x="0" y="565"/>
                  </a:lnTo>
                  <a:close/>
                  <a:moveTo>
                    <a:pt x="224" y="565"/>
                  </a:moveTo>
                  <a:lnTo>
                    <a:pt x="224" y="8"/>
                  </a:lnTo>
                  <a:lnTo>
                    <a:pt x="320" y="8"/>
                  </a:lnTo>
                  <a:lnTo>
                    <a:pt x="327" y="8"/>
                  </a:lnTo>
                  <a:lnTo>
                    <a:pt x="334" y="10"/>
                  </a:lnTo>
                  <a:lnTo>
                    <a:pt x="341" y="11"/>
                  </a:lnTo>
                  <a:lnTo>
                    <a:pt x="347" y="12"/>
                  </a:lnTo>
                  <a:lnTo>
                    <a:pt x="353" y="15"/>
                  </a:lnTo>
                  <a:lnTo>
                    <a:pt x="357" y="17"/>
                  </a:lnTo>
                  <a:lnTo>
                    <a:pt x="362" y="19"/>
                  </a:lnTo>
                  <a:lnTo>
                    <a:pt x="365" y="22"/>
                  </a:lnTo>
                  <a:lnTo>
                    <a:pt x="368" y="26"/>
                  </a:lnTo>
                  <a:lnTo>
                    <a:pt x="372" y="33"/>
                  </a:lnTo>
                  <a:lnTo>
                    <a:pt x="375" y="39"/>
                  </a:lnTo>
                  <a:lnTo>
                    <a:pt x="378" y="46"/>
                  </a:lnTo>
                  <a:lnTo>
                    <a:pt x="381" y="54"/>
                  </a:lnTo>
                  <a:lnTo>
                    <a:pt x="384" y="63"/>
                  </a:lnTo>
                  <a:lnTo>
                    <a:pt x="387" y="71"/>
                  </a:lnTo>
                  <a:lnTo>
                    <a:pt x="389" y="79"/>
                  </a:lnTo>
                  <a:lnTo>
                    <a:pt x="391" y="88"/>
                  </a:lnTo>
                  <a:lnTo>
                    <a:pt x="393" y="97"/>
                  </a:lnTo>
                  <a:lnTo>
                    <a:pt x="394" y="107"/>
                  </a:lnTo>
                  <a:lnTo>
                    <a:pt x="396" y="117"/>
                  </a:lnTo>
                  <a:lnTo>
                    <a:pt x="397" y="128"/>
                  </a:lnTo>
                  <a:lnTo>
                    <a:pt x="398" y="138"/>
                  </a:lnTo>
                  <a:lnTo>
                    <a:pt x="399" y="149"/>
                  </a:lnTo>
                  <a:lnTo>
                    <a:pt x="399" y="160"/>
                  </a:lnTo>
                  <a:lnTo>
                    <a:pt x="399" y="174"/>
                  </a:lnTo>
                  <a:lnTo>
                    <a:pt x="398" y="189"/>
                  </a:lnTo>
                  <a:lnTo>
                    <a:pt x="397" y="203"/>
                  </a:lnTo>
                  <a:lnTo>
                    <a:pt x="395" y="216"/>
                  </a:lnTo>
                  <a:lnTo>
                    <a:pt x="393" y="229"/>
                  </a:lnTo>
                  <a:lnTo>
                    <a:pt x="390" y="241"/>
                  </a:lnTo>
                  <a:lnTo>
                    <a:pt x="387" y="253"/>
                  </a:lnTo>
                  <a:lnTo>
                    <a:pt x="384" y="263"/>
                  </a:lnTo>
                  <a:lnTo>
                    <a:pt x="380" y="273"/>
                  </a:lnTo>
                  <a:lnTo>
                    <a:pt x="375" y="281"/>
                  </a:lnTo>
                  <a:lnTo>
                    <a:pt x="370" y="288"/>
                  </a:lnTo>
                  <a:lnTo>
                    <a:pt x="365" y="295"/>
                  </a:lnTo>
                  <a:lnTo>
                    <a:pt x="358" y="302"/>
                  </a:lnTo>
                  <a:lnTo>
                    <a:pt x="352" y="306"/>
                  </a:lnTo>
                  <a:lnTo>
                    <a:pt x="345" y="310"/>
                  </a:lnTo>
                  <a:lnTo>
                    <a:pt x="336" y="311"/>
                  </a:lnTo>
                  <a:lnTo>
                    <a:pt x="343" y="318"/>
                  </a:lnTo>
                  <a:lnTo>
                    <a:pt x="347" y="325"/>
                  </a:lnTo>
                  <a:lnTo>
                    <a:pt x="351" y="334"/>
                  </a:lnTo>
                  <a:lnTo>
                    <a:pt x="354" y="341"/>
                  </a:lnTo>
                  <a:lnTo>
                    <a:pt x="357" y="348"/>
                  </a:lnTo>
                  <a:lnTo>
                    <a:pt x="361" y="356"/>
                  </a:lnTo>
                  <a:lnTo>
                    <a:pt x="364" y="364"/>
                  </a:lnTo>
                  <a:lnTo>
                    <a:pt x="367" y="374"/>
                  </a:lnTo>
                  <a:lnTo>
                    <a:pt x="369" y="384"/>
                  </a:lnTo>
                  <a:lnTo>
                    <a:pt x="372" y="394"/>
                  </a:lnTo>
                  <a:lnTo>
                    <a:pt x="375" y="405"/>
                  </a:lnTo>
                  <a:lnTo>
                    <a:pt x="377" y="416"/>
                  </a:lnTo>
                  <a:lnTo>
                    <a:pt x="415" y="565"/>
                  </a:lnTo>
                  <a:lnTo>
                    <a:pt x="380" y="565"/>
                  </a:lnTo>
                  <a:lnTo>
                    <a:pt x="352" y="449"/>
                  </a:lnTo>
                  <a:lnTo>
                    <a:pt x="349" y="438"/>
                  </a:lnTo>
                  <a:lnTo>
                    <a:pt x="346" y="427"/>
                  </a:lnTo>
                  <a:lnTo>
                    <a:pt x="343" y="416"/>
                  </a:lnTo>
                  <a:lnTo>
                    <a:pt x="340" y="406"/>
                  </a:lnTo>
                  <a:lnTo>
                    <a:pt x="338" y="396"/>
                  </a:lnTo>
                  <a:lnTo>
                    <a:pt x="335" y="388"/>
                  </a:lnTo>
                  <a:lnTo>
                    <a:pt x="333" y="381"/>
                  </a:lnTo>
                  <a:lnTo>
                    <a:pt x="331" y="374"/>
                  </a:lnTo>
                  <a:lnTo>
                    <a:pt x="327" y="363"/>
                  </a:lnTo>
                  <a:lnTo>
                    <a:pt x="322" y="353"/>
                  </a:lnTo>
                  <a:lnTo>
                    <a:pt x="319" y="343"/>
                  </a:lnTo>
                  <a:lnTo>
                    <a:pt x="316" y="336"/>
                  </a:lnTo>
                  <a:lnTo>
                    <a:pt x="312" y="331"/>
                  </a:lnTo>
                  <a:lnTo>
                    <a:pt x="309" y="327"/>
                  </a:lnTo>
                  <a:lnTo>
                    <a:pt x="306" y="324"/>
                  </a:lnTo>
                  <a:lnTo>
                    <a:pt x="304" y="323"/>
                  </a:lnTo>
                  <a:lnTo>
                    <a:pt x="301" y="323"/>
                  </a:lnTo>
                  <a:lnTo>
                    <a:pt x="297" y="320"/>
                  </a:lnTo>
                  <a:lnTo>
                    <a:pt x="293" y="318"/>
                  </a:lnTo>
                  <a:lnTo>
                    <a:pt x="287" y="318"/>
                  </a:lnTo>
                  <a:lnTo>
                    <a:pt x="254" y="318"/>
                  </a:lnTo>
                  <a:lnTo>
                    <a:pt x="254" y="565"/>
                  </a:lnTo>
                  <a:lnTo>
                    <a:pt x="224" y="565"/>
                  </a:lnTo>
                  <a:close/>
                  <a:moveTo>
                    <a:pt x="254" y="250"/>
                  </a:moveTo>
                  <a:lnTo>
                    <a:pt x="314" y="250"/>
                  </a:lnTo>
                  <a:lnTo>
                    <a:pt x="319" y="250"/>
                  </a:lnTo>
                  <a:lnTo>
                    <a:pt x="324" y="250"/>
                  </a:lnTo>
                  <a:lnTo>
                    <a:pt x="328" y="249"/>
                  </a:lnTo>
                  <a:lnTo>
                    <a:pt x="333" y="249"/>
                  </a:lnTo>
                  <a:lnTo>
                    <a:pt x="336" y="247"/>
                  </a:lnTo>
                  <a:lnTo>
                    <a:pt x="341" y="246"/>
                  </a:lnTo>
                  <a:lnTo>
                    <a:pt x="344" y="245"/>
                  </a:lnTo>
                  <a:lnTo>
                    <a:pt x="346" y="243"/>
                  </a:lnTo>
                  <a:lnTo>
                    <a:pt x="352" y="238"/>
                  </a:lnTo>
                  <a:lnTo>
                    <a:pt x="357" y="229"/>
                  </a:lnTo>
                  <a:lnTo>
                    <a:pt x="361" y="221"/>
                  </a:lnTo>
                  <a:lnTo>
                    <a:pt x="363" y="210"/>
                  </a:lnTo>
                  <a:lnTo>
                    <a:pt x="364" y="204"/>
                  </a:lnTo>
                  <a:lnTo>
                    <a:pt x="365" y="199"/>
                  </a:lnTo>
                  <a:lnTo>
                    <a:pt x="366" y="193"/>
                  </a:lnTo>
                  <a:lnTo>
                    <a:pt x="367" y="188"/>
                  </a:lnTo>
                  <a:lnTo>
                    <a:pt x="368" y="182"/>
                  </a:lnTo>
                  <a:lnTo>
                    <a:pt x="368" y="177"/>
                  </a:lnTo>
                  <a:lnTo>
                    <a:pt x="369" y="170"/>
                  </a:lnTo>
                  <a:lnTo>
                    <a:pt x="369" y="164"/>
                  </a:lnTo>
                  <a:lnTo>
                    <a:pt x="369" y="154"/>
                  </a:lnTo>
                  <a:lnTo>
                    <a:pt x="368" y="146"/>
                  </a:lnTo>
                  <a:lnTo>
                    <a:pt x="367" y="138"/>
                  </a:lnTo>
                  <a:lnTo>
                    <a:pt x="366" y="129"/>
                  </a:lnTo>
                  <a:lnTo>
                    <a:pt x="365" y="121"/>
                  </a:lnTo>
                  <a:lnTo>
                    <a:pt x="363" y="114"/>
                  </a:lnTo>
                  <a:lnTo>
                    <a:pt x="360" y="107"/>
                  </a:lnTo>
                  <a:lnTo>
                    <a:pt x="358" y="101"/>
                  </a:lnTo>
                  <a:lnTo>
                    <a:pt x="355" y="96"/>
                  </a:lnTo>
                  <a:lnTo>
                    <a:pt x="352" y="92"/>
                  </a:lnTo>
                  <a:lnTo>
                    <a:pt x="348" y="88"/>
                  </a:lnTo>
                  <a:lnTo>
                    <a:pt x="343" y="83"/>
                  </a:lnTo>
                  <a:lnTo>
                    <a:pt x="338" y="79"/>
                  </a:lnTo>
                  <a:lnTo>
                    <a:pt x="332" y="78"/>
                  </a:lnTo>
                  <a:lnTo>
                    <a:pt x="327" y="75"/>
                  </a:lnTo>
                  <a:lnTo>
                    <a:pt x="322" y="75"/>
                  </a:lnTo>
                  <a:lnTo>
                    <a:pt x="254" y="75"/>
                  </a:lnTo>
                  <a:lnTo>
                    <a:pt x="254" y="250"/>
                  </a:lnTo>
                  <a:close/>
                  <a:moveTo>
                    <a:pt x="603" y="367"/>
                  </a:moveTo>
                  <a:lnTo>
                    <a:pt x="633" y="385"/>
                  </a:lnTo>
                  <a:lnTo>
                    <a:pt x="630" y="407"/>
                  </a:lnTo>
                  <a:lnTo>
                    <a:pt x="627" y="428"/>
                  </a:lnTo>
                  <a:lnTo>
                    <a:pt x="624" y="448"/>
                  </a:lnTo>
                  <a:lnTo>
                    <a:pt x="619" y="467"/>
                  </a:lnTo>
                  <a:lnTo>
                    <a:pt x="615" y="484"/>
                  </a:lnTo>
                  <a:lnTo>
                    <a:pt x="610" y="499"/>
                  </a:lnTo>
                  <a:lnTo>
                    <a:pt x="605" y="512"/>
                  </a:lnTo>
                  <a:lnTo>
                    <a:pt x="598" y="524"/>
                  </a:lnTo>
                  <a:lnTo>
                    <a:pt x="592" y="535"/>
                  </a:lnTo>
                  <a:lnTo>
                    <a:pt x="586" y="545"/>
                  </a:lnTo>
                  <a:lnTo>
                    <a:pt x="580" y="553"/>
                  </a:lnTo>
                  <a:lnTo>
                    <a:pt x="573" y="560"/>
                  </a:lnTo>
                  <a:lnTo>
                    <a:pt x="565" y="566"/>
                  </a:lnTo>
                  <a:lnTo>
                    <a:pt x="557" y="570"/>
                  </a:lnTo>
                  <a:lnTo>
                    <a:pt x="549" y="572"/>
                  </a:lnTo>
                  <a:lnTo>
                    <a:pt x="541" y="573"/>
                  </a:lnTo>
                  <a:lnTo>
                    <a:pt x="532" y="573"/>
                  </a:lnTo>
                  <a:lnTo>
                    <a:pt x="524" y="570"/>
                  </a:lnTo>
                  <a:lnTo>
                    <a:pt x="516" y="569"/>
                  </a:lnTo>
                  <a:lnTo>
                    <a:pt x="509" y="565"/>
                  </a:lnTo>
                  <a:lnTo>
                    <a:pt x="502" y="560"/>
                  </a:lnTo>
                  <a:lnTo>
                    <a:pt x="495" y="553"/>
                  </a:lnTo>
                  <a:lnTo>
                    <a:pt x="489" y="548"/>
                  </a:lnTo>
                  <a:lnTo>
                    <a:pt x="483" y="540"/>
                  </a:lnTo>
                  <a:lnTo>
                    <a:pt x="478" y="530"/>
                  </a:lnTo>
                  <a:lnTo>
                    <a:pt x="473" y="520"/>
                  </a:lnTo>
                  <a:lnTo>
                    <a:pt x="467" y="508"/>
                  </a:lnTo>
                  <a:lnTo>
                    <a:pt x="462" y="495"/>
                  </a:lnTo>
                  <a:lnTo>
                    <a:pt x="458" y="481"/>
                  </a:lnTo>
                  <a:lnTo>
                    <a:pt x="454" y="467"/>
                  </a:lnTo>
                  <a:lnTo>
                    <a:pt x="451" y="452"/>
                  </a:lnTo>
                  <a:lnTo>
                    <a:pt x="448" y="435"/>
                  </a:lnTo>
                  <a:lnTo>
                    <a:pt x="446" y="417"/>
                  </a:lnTo>
                  <a:lnTo>
                    <a:pt x="443" y="399"/>
                  </a:lnTo>
                  <a:lnTo>
                    <a:pt x="441" y="381"/>
                  </a:lnTo>
                  <a:lnTo>
                    <a:pt x="440" y="362"/>
                  </a:lnTo>
                  <a:lnTo>
                    <a:pt x="439" y="343"/>
                  </a:lnTo>
                  <a:lnTo>
                    <a:pt x="438" y="324"/>
                  </a:lnTo>
                  <a:lnTo>
                    <a:pt x="437" y="305"/>
                  </a:lnTo>
                  <a:lnTo>
                    <a:pt x="437" y="285"/>
                  </a:lnTo>
                  <a:lnTo>
                    <a:pt x="437" y="264"/>
                  </a:lnTo>
                  <a:lnTo>
                    <a:pt x="438" y="243"/>
                  </a:lnTo>
                  <a:lnTo>
                    <a:pt x="439" y="224"/>
                  </a:lnTo>
                  <a:lnTo>
                    <a:pt x="440" y="204"/>
                  </a:lnTo>
                  <a:lnTo>
                    <a:pt x="441" y="186"/>
                  </a:lnTo>
                  <a:lnTo>
                    <a:pt x="443" y="168"/>
                  </a:lnTo>
                  <a:lnTo>
                    <a:pt x="446" y="152"/>
                  </a:lnTo>
                  <a:lnTo>
                    <a:pt x="448" y="135"/>
                  </a:lnTo>
                  <a:lnTo>
                    <a:pt x="452" y="118"/>
                  </a:lnTo>
                  <a:lnTo>
                    <a:pt x="456" y="103"/>
                  </a:lnTo>
                  <a:lnTo>
                    <a:pt x="460" y="89"/>
                  </a:lnTo>
                  <a:lnTo>
                    <a:pt x="465" y="76"/>
                  </a:lnTo>
                  <a:lnTo>
                    <a:pt x="470" y="64"/>
                  </a:lnTo>
                  <a:lnTo>
                    <a:pt x="476" y="53"/>
                  </a:lnTo>
                  <a:lnTo>
                    <a:pt x="481" y="43"/>
                  </a:lnTo>
                  <a:lnTo>
                    <a:pt x="486" y="33"/>
                  </a:lnTo>
                  <a:lnTo>
                    <a:pt x="492" y="26"/>
                  </a:lnTo>
                  <a:lnTo>
                    <a:pt x="499" y="19"/>
                  </a:lnTo>
                  <a:lnTo>
                    <a:pt x="505" y="14"/>
                  </a:lnTo>
                  <a:lnTo>
                    <a:pt x="512" y="8"/>
                  </a:lnTo>
                  <a:lnTo>
                    <a:pt x="519" y="6"/>
                  </a:lnTo>
                  <a:lnTo>
                    <a:pt x="526" y="3"/>
                  </a:lnTo>
                  <a:lnTo>
                    <a:pt x="533" y="0"/>
                  </a:lnTo>
                  <a:lnTo>
                    <a:pt x="541" y="0"/>
                  </a:lnTo>
                  <a:lnTo>
                    <a:pt x="549" y="1"/>
                  </a:lnTo>
                  <a:lnTo>
                    <a:pt x="556" y="3"/>
                  </a:lnTo>
                  <a:lnTo>
                    <a:pt x="564" y="6"/>
                  </a:lnTo>
                  <a:lnTo>
                    <a:pt x="571" y="11"/>
                  </a:lnTo>
                  <a:lnTo>
                    <a:pt x="577" y="17"/>
                  </a:lnTo>
                  <a:lnTo>
                    <a:pt x="584" y="24"/>
                  </a:lnTo>
                  <a:lnTo>
                    <a:pt x="590" y="32"/>
                  </a:lnTo>
                  <a:lnTo>
                    <a:pt x="595" y="42"/>
                  </a:lnTo>
                  <a:lnTo>
                    <a:pt x="600" y="53"/>
                  </a:lnTo>
                  <a:lnTo>
                    <a:pt x="607" y="65"/>
                  </a:lnTo>
                  <a:lnTo>
                    <a:pt x="611" y="79"/>
                  </a:lnTo>
                  <a:lnTo>
                    <a:pt x="616" y="95"/>
                  </a:lnTo>
                  <a:lnTo>
                    <a:pt x="620" y="110"/>
                  </a:lnTo>
                  <a:lnTo>
                    <a:pt x="623" y="128"/>
                  </a:lnTo>
                  <a:lnTo>
                    <a:pt x="626" y="145"/>
                  </a:lnTo>
                  <a:lnTo>
                    <a:pt x="629" y="164"/>
                  </a:lnTo>
                  <a:lnTo>
                    <a:pt x="598" y="184"/>
                  </a:lnTo>
                  <a:lnTo>
                    <a:pt x="596" y="170"/>
                  </a:lnTo>
                  <a:lnTo>
                    <a:pt x="593" y="156"/>
                  </a:lnTo>
                  <a:lnTo>
                    <a:pt x="591" y="143"/>
                  </a:lnTo>
                  <a:lnTo>
                    <a:pt x="588" y="132"/>
                  </a:lnTo>
                  <a:lnTo>
                    <a:pt x="585" y="121"/>
                  </a:lnTo>
                  <a:lnTo>
                    <a:pt x="582" y="113"/>
                  </a:lnTo>
                  <a:lnTo>
                    <a:pt x="579" y="104"/>
                  </a:lnTo>
                  <a:lnTo>
                    <a:pt x="576" y="97"/>
                  </a:lnTo>
                  <a:lnTo>
                    <a:pt x="572" y="90"/>
                  </a:lnTo>
                  <a:lnTo>
                    <a:pt x="569" y="85"/>
                  </a:lnTo>
                  <a:lnTo>
                    <a:pt x="565" y="79"/>
                  </a:lnTo>
                  <a:lnTo>
                    <a:pt x="560" y="75"/>
                  </a:lnTo>
                  <a:lnTo>
                    <a:pt x="556" y="72"/>
                  </a:lnTo>
                  <a:lnTo>
                    <a:pt x="551" y="69"/>
                  </a:lnTo>
                  <a:lnTo>
                    <a:pt x="545" y="67"/>
                  </a:lnTo>
                  <a:lnTo>
                    <a:pt x="540" y="67"/>
                  </a:lnTo>
                  <a:lnTo>
                    <a:pt x="533" y="67"/>
                  </a:lnTo>
                  <a:lnTo>
                    <a:pt x="527" y="69"/>
                  </a:lnTo>
                  <a:lnTo>
                    <a:pt x="522" y="72"/>
                  </a:lnTo>
                  <a:lnTo>
                    <a:pt x="516" y="75"/>
                  </a:lnTo>
                  <a:lnTo>
                    <a:pt x="511" y="79"/>
                  </a:lnTo>
                  <a:lnTo>
                    <a:pt x="506" y="85"/>
                  </a:lnTo>
                  <a:lnTo>
                    <a:pt x="502" y="90"/>
                  </a:lnTo>
                  <a:lnTo>
                    <a:pt x="498" y="97"/>
                  </a:lnTo>
                  <a:lnTo>
                    <a:pt x="494" y="106"/>
                  </a:lnTo>
                  <a:lnTo>
                    <a:pt x="490" y="115"/>
                  </a:lnTo>
                  <a:lnTo>
                    <a:pt x="486" y="125"/>
                  </a:lnTo>
                  <a:lnTo>
                    <a:pt x="483" y="136"/>
                  </a:lnTo>
                  <a:lnTo>
                    <a:pt x="480" y="147"/>
                  </a:lnTo>
                  <a:lnTo>
                    <a:pt x="478" y="158"/>
                  </a:lnTo>
                  <a:lnTo>
                    <a:pt x="476" y="170"/>
                  </a:lnTo>
                  <a:lnTo>
                    <a:pt x="475" y="181"/>
                  </a:lnTo>
                  <a:lnTo>
                    <a:pt x="473" y="192"/>
                  </a:lnTo>
                  <a:lnTo>
                    <a:pt x="472" y="204"/>
                  </a:lnTo>
                  <a:lnTo>
                    <a:pt x="469" y="217"/>
                  </a:lnTo>
                  <a:lnTo>
                    <a:pt x="468" y="229"/>
                  </a:lnTo>
                  <a:lnTo>
                    <a:pt x="467" y="243"/>
                  </a:lnTo>
                  <a:lnTo>
                    <a:pt x="467" y="257"/>
                  </a:lnTo>
                  <a:lnTo>
                    <a:pt x="466" y="271"/>
                  </a:lnTo>
                  <a:lnTo>
                    <a:pt x="466" y="285"/>
                  </a:lnTo>
                  <a:lnTo>
                    <a:pt x="466" y="302"/>
                  </a:lnTo>
                  <a:lnTo>
                    <a:pt x="467" y="318"/>
                  </a:lnTo>
                  <a:lnTo>
                    <a:pt x="467" y="334"/>
                  </a:lnTo>
                  <a:lnTo>
                    <a:pt x="468" y="349"/>
                  </a:lnTo>
                  <a:lnTo>
                    <a:pt x="469" y="364"/>
                  </a:lnTo>
                  <a:lnTo>
                    <a:pt x="472" y="378"/>
                  </a:lnTo>
                  <a:lnTo>
                    <a:pt x="473" y="392"/>
                  </a:lnTo>
                  <a:lnTo>
                    <a:pt x="475" y="405"/>
                  </a:lnTo>
                  <a:lnTo>
                    <a:pt x="477" y="417"/>
                  </a:lnTo>
                  <a:lnTo>
                    <a:pt x="479" y="428"/>
                  </a:lnTo>
                  <a:lnTo>
                    <a:pt x="482" y="439"/>
                  </a:lnTo>
                  <a:lnTo>
                    <a:pt x="485" y="449"/>
                  </a:lnTo>
                  <a:lnTo>
                    <a:pt x="488" y="459"/>
                  </a:lnTo>
                  <a:lnTo>
                    <a:pt x="492" y="466"/>
                  </a:lnTo>
                  <a:lnTo>
                    <a:pt x="495" y="474"/>
                  </a:lnTo>
                  <a:lnTo>
                    <a:pt x="499" y="480"/>
                  </a:lnTo>
                  <a:lnTo>
                    <a:pt x="504" y="485"/>
                  </a:lnTo>
                  <a:lnTo>
                    <a:pt x="508" y="491"/>
                  </a:lnTo>
                  <a:lnTo>
                    <a:pt x="513" y="495"/>
                  </a:lnTo>
                  <a:lnTo>
                    <a:pt x="518" y="499"/>
                  </a:lnTo>
                  <a:lnTo>
                    <a:pt x="522" y="502"/>
                  </a:lnTo>
                  <a:lnTo>
                    <a:pt x="527" y="505"/>
                  </a:lnTo>
                  <a:lnTo>
                    <a:pt x="532" y="506"/>
                  </a:lnTo>
                  <a:lnTo>
                    <a:pt x="538" y="506"/>
                  </a:lnTo>
                  <a:lnTo>
                    <a:pt x="544" y="506"/>
                  </a:lnTo>
                  <a:lnTo>
                    <a:pt x="549" y="503"/>
                  </a:lnTo>
                  <a:lnTo>
                    <a:pt x="554" y="502"/>
                  </a:lnTo>
                  <a:lnTo>
                    <a:pt x="560" y="498"/>
                  </a:lnTo>
                  <a:lnTo>
                    <a:pt x="564" y="492"/>
                  </a:lnTo>
                  <a:lnTo>
                    <a:pt x="569" y="487"/>
                  </a:lnTo>
                  <a:lnTo>
                    <a:pt x="574" y="480"/>
                  </a:lnTo>
                  <a:lnTo>
                    <a:pt x="578" y="471"/>
                  </a:lnTo>
                  <a:lnTo>
                    <a:pt x="582" y="463"/>
                  </a:lnTo>
                  <a:lnTo>
                    <a:pt x="586" y="452"/>
                  </a:lnTo>
                  <a:lnTo>
                    <a:pt x="590" y="442"/>
                  </a:lnTo>
                  <a:lnTo>
                    <a:pt x="593" y="430"/>
                  </a:lnTo>
                  <a:lnTo>
                    <a:pt x="596" y="417"/>
                  </a:lnTo>
                  <a:lnTo>
                    <a:pt x="599" y="402"/>
                  </a:lnTo>
                  <a:lnTo>
                    <a:pt x="601" y="388"/>
                  </a:lnTo>
                  <a:lnTo>
                    <a:pt x="603" y="371"/>
                  </a:lnTo>
                  <a:lnTo>
                    <a:pt x="603" y="367"/>
                  </a:lnTo>
                  <a:close/>
                  <a:moveTo>
                    <a:pt x="660" y="378"/>
                  </a:moveTo>
                  <a:lnTo>
                    <a:pt x="689" y="374"/>
                  </a:lnTo>
                  <a:lnTo>
                    <a:pt x="689" y="385"/>
                  </a:lnTo>
                  <a:lnTo>
                    <a:pt x="690" y="396"/>
                  </a:lnTo>
                  <a:lnTo>
                    <a:pt x="691" y="406"/>
                  </a:lnTo>
                  <a:lnTo>
                    <a:pt x="692" y="416"/>
                  </a:lnTo>
                  <a:lnTo>
                    <a:pt x="693" y="425"/>
                  </a:lnTo>
                  <a:lnTo>
                    <a:pt x="694" y="432"/>
                  </a:lnTo>
                  <a:lnTo>
                    <a:pt x="696" y="441"/>
                  </a:lnTo>
                  <a:lnTo>
                    <a:pt x="697" y="446"/>
                  </a:lnTo>
                  <a:lnTo>
                    <a:pt x="701" y="457"/>
                  </a:lnTo>
                  <a:lnTo>
                    <a:pt x="706" y="470"/>
                  </a:lnTo>
                  <a:lnTo>
                    <a:pt x="711" y="480"/>
                  </a:lnTo>
                  <a:lnTo>
                    <a:pt x="718" y="487"/>
                  </a:lnTo>
                  <a:lnTo>
                    <a:pt x="722" y="491"/>
                  </a:lnTo>
                  <a:lnTo>
                    <a:pt x="726" y="495"/>
                  </a:lnTo>
                  <a:lnTo>
                    <a:pt x="730" y="498"/>
                  </a:lnTo>
                  <a:lnTo>
                    <a:pt x="734" y="501"/>
                  </a:lnTo>
                  <a:lnTo>
                    <a:pt x="739" y="503"/>
                  </a:lnTo>
                  <a:lnTo>
                    <a:pt x="743" y="505"/>
                  </a:lnTo>
                  <a:lnTo>
                    <a:pt x="748" y="506"/>
                  </a:lnTo>
                  <a:lnTo>
                    <a:pt x="752" y="506"/>
                  </a:lnTo>
                  <a:lnTo>
                    <a:pt x="759" y="505"/>
                  </a:lnTo>
                  <a:lnTo>
                    <a:pt x="767" y="503"/>
                  </a:lnTo>
                  <a:lnTo>
                    <a:pt x="774" y="499"/>
                  </a:lnTo>
                  <a:lnTo>
                    <a:pt x="780" y="495"/>
                  </a:lnTo>
                  <a:lnTo>
                    <a:pt x="785" y="488"/>
                  </a:lnTo>
                  <a:lnTo>
                    <a:pt x="790" y="480"/>
                  </a:lnTo>
                  <a:lnTo>
                    <a:pt x="794" y="471"/>
                  </a:lnTo>
                  <a:lnTo>
                    <a:pt x="797" y="462"/>
                  </a:lnTo>
                  <a:lnTo>
                    <a:pt x="799" y="456"/>
                  </a:lnTo>
                  <a:lnTo>
                    <a:pt x="800" y="449"/>
                  </a:lnTo>
                  <a:lnTo>
                    <a:pt x="802" y="444"/>
                  </a:lnTo>
                  <a:lnTo>
                    <a:pt x="803" y="437"/>
                  </a:lnTo>
                  <a:lnTo>
                    <a:pt x="804" y="430"/>
                  </a:lnTo>
                  <a:lnTo>
                    <a:pt x="804" y="424"/>
                  </a:lnTo>
                  <a:lnTo>
                    <a:pt x="806" y="417"/>
                  </a:lnTo>
                  <a:lnTo>
                    <a:pt x="806" y="412"/>
                  </a:lnTo>
                  <a:lnTo>
                    <a:pt x="806" y="406"/>
                  </a:lnTo>
                  <a:lnTo>
                    <a:pt x="806" y="400"/>
                  </a:lnTo>
                  <a:lnTo>
                    <a:pt x="804" y="395"/>
                  </a:lnTo>
                  <a:lnTo>
                    <a:pt x="804" y="388"/>
                  </a:lnTo>
                  <a:lnTo>
                    <a:pt x="803" y="382"/>
                  </a:lnTo>
                  <a:lnTo>
                    <a:pt x="802" y="377"/>
                  </a:lnTo>
                  <a:lnTo>
                    <a:pt x="801" y="371"/>
                  </a:lnTo>
                  <a:lnTo>
                    <a:pt x="800" y="367"/>
                  </a:lnTo>
                  <a:lnTo>
                    <a:pt x="797" y="359"/>
                  </a:lnTo>
                  <a:lnTo>
                    <a:pt x="793" y="350"/>
                  </a:lnTo>
                  <a:lnTo>
                    <a:pt x="787" y="342"/>
                  </a:lnTo>
                  <a:lnTo>
                    <a:pt x="781" y="336"/>
                  </a:lnTo>
                  <a:lnTo>
                    <a:pt x="778" y="335"/>
                  </a:lnTo>
                  <a:lnTo>
                    <a:pt x="775" y="332"/>
                  </a:lnTo>
                  <a:lnTo>
                    <a:pt x="771" y="331"/>
                  </a:lnTo>
                  <a:lnTo>
                    <a:pt x="767" y="327"/>
                  </a:lnTo>
                  <a:lnTo>
                    <a:pt x="762" y="324"/>
                  </a:lnTo>
                  <a:lnTo>
                    <a:pt x="756" y="320"/>
                  </a:lnTo>
                  <a:lnTo>
                    <a:pt x="750" y="316"/>
                  </a:lnTo>
                  <a:lnTo>
                    <a:pt x="743" y="311"/>
                  </a:lnTo>
                  <a:lnTo>
                    <a:pt x="735" y="307"/>
                  </a:lnTo>
                  <a:lnTo>
                    <a:pt x="729" y="303"/>
                  </a:lnTo>
                  <a:lnTo>
                    <a:pt x="722" y="298"/>
                  </a:lnTo>
                  <a:lnTo>
                    <a:pt x="717" y="293"/>
                  </a:lnTo>
                  <a:lnTo>
                    <a:pt x="712" y="289"/>
                  </a:lnTo>
                  <a:lnTo>
                    <a:pt x="707" y="285"/>
                  </a:lnTo>
                  <a:lnTo>
                    <a:pt x="703" y="281"/>
                  </a:lnTo>
                  <a:lnTo>
                    <a:pt x="700" y="278"/>
                  </a:lnTo>
                  <a:lnTo>
                    <a:pt x="696" y="273"/>
                  </a:lnTo>
                  <a:lnTo>
                    <a:pt x="692" y="266"/>
                  </a:lnTo>
                  <a:lnTo>
                    <a:pt x="689" y="260"/>
                  </a:lnTo>
                  <a:lnTo>
                    <a:pt x="685" y="253"/>
                  </a:lnTo>
                  <a:lnTo>
                    <a:pt x="682" y="246"/>
                  </a:lnTo>
                  <a:lnTo>
                    <a:pt x="680" y="239"/>
                  </a:lnTo>
                  <a:lnTo>
                    <a:pt x="678" y="232"/>
                  </a:lnTo>
                  <a:lnTo>
                    <a:pt x="676" y="225"/>
                  </a:lnTo>
                  <a:lnTo>
                    <a:pt x="675" y="218"/>
                  </a:lnTo>
                  <a:lnTo>
                    <a:pt x="673" y="210"/>
                  </a:lnTo>
                  <a:lnTo>
                    <a:pt x="672" y="202"/>
                  </a:lnTo>
                  <a:lnTo>
                    <a:pt x="672" y="192"/>
                  </a:lnTo>
                  <a:lnTo>
                    <a:pt x="670" y="184"/>
                  </a:lnTo>
                  <a:lnTo>
                    <a:pt x="669" y="174"/>
                  </a:lnTo>
                  <a:lnTo>
                    <a:pt x="669" y="163"/>
                  </a:lnTo>
                  <a:lnTo>
                    <a:pt x="669" y="153"/>
                  </a:lnTo>
                  <a:lnTo>
                    <a:pt x="669" y="143"/>
                  </a:lnTo>
                  <a:lnTo>
                    <a:pt x="669" y="133"/>
                  </a:lnTo>
                  <a:lnTo>
                    <a:pt x="670" y="125"/>
                  </a:lnTo>
                  <a:lnTo>
                    <a:pt x="672" y="115"/>
                  </a:lnTo>
                  <a:lnTo>
                    <a:pt x="673" y="106"/>
                  </a:lnTo>
                  <a:lnTo>
                    <a:pt x="674" y="96"/>
                  </a:lnTo>
                  <a:lnTo>
                    <a:pt x="676" y="88"/>
                  </a:lnTo>
                  <a:lnTo>
                    <a:pt x="678" y="79"/>
                  </a:lnTo>
                  <a:lnTo>
                    <a:pt x="680" y="71"/>
                  </a:lnTo>
                  <a:lnTo>
                    <a:pt x="682" y="63"/>
                  </a:lnTo>
                  <a:lnTo>
                    <a:pt x="685" y="54"/>
                  </a:lnTo>
                  <a:lnTo>
                    <a:pt x="688" y="46"/>
                  </a:lnTo>
                  <a:lnTo>
                    <a:pt x="692" y="39"/>
                  </a:lnTo>
                  <a:lnTo>
                    <a:pt x="696" y="33"/>
                  </a:lnTo>
                  <a:lnTo>
                    <a:pt x="700" y="26"/>
                  </a:lnTo>
                  <a:lnTo>
                    <a:pt x="704" y="22"/>
                  </a:lnTo>
                  <a:lnTo>
                    <a:pt x="708" y="17"/>
                  </a:lnTo>
                  <a:lnTo>
                    <a:pt x="713" y="12"/>
                  </a:lnTo>
                  <a:lnTo>
                    <a:pt x="718" y="10"/>
                  </a:lnTo>
                  <a:lnTo>
                    <a:pt x="723" y="6"/>
                  </a:lnTo>
                  <a:lnTo>
                    <a:pt x="729" y="3"/>
                  </a:lnTo>
                  <a:lnTo>
                    <a:pt x="734" y="1"/>
                  </a:lnTo>
                  <a:lnTo>
                    <a:pt x="741" y="0"/>
                  </a:lnTo>
                  <a:lnTo>
                    <a:pt x="746" y="0"/>
                  </a:lnTo>
                  <a:lnTo>
                    <a:pt x="752" y="0"/>
                  </a:lnTo>
                  <a:lnTo>
                    <a:pt x="758" y="1"/>
                  </a:lnTo>
                  <a:lnTo>
                    <a:pt x="763" y="3"/>
                  </a:lnTo>
                  <a:lnTo>
                    <a:pt x="769" y="6"/>
                  </a:lnTo>
                  <a:lnTo>
                    <a:pt x="774" y="8"/>
                  </a:lnTo>
                  <a:lnTo>
                    <a:pt x="779" y="11"/>
                  </a:lnTo>
                  <a:lnTo>
                    <a:pt x="784" y="15"/>
                  </a:lnTo>
                  <a:lnTo>
                    <a:pt x="789" y="19"/>
                  </a:lnTo>
                  <a:lnTo>
                    <a:pt x="793" y="25"/>
                  </a:lnTo>
                  <a:lnTo>
                    <a:pt x="797" y="32"/>
                  </a:lnTo>
                  <a:lnTo>
                    <a:pt x="801" y="39"/>
                  </a:lnTo>
                  <a:lnTo>
                    <a:pt x="806" y="46"/>
                  </a:lnTo>
                  <a:lnTo>
                    <a:pt x="810" y="54"/>
                  </a:lnTo>
                  <a:lnTo>
                    <a:pt x="813" y="63"/>
                  </a:lnTo>
                  <a:lnTo>
                    <a:pt x="816" y="71"/>
                  </a:lnTo>
                  <a:lnTo>
                    <a:pt x="819" y="79"/>
                  </a:lnTo>
                  <a:lnTo>
                    <a:pt x="821" y="89"/>
                  </a:lnTo>
                  <a:lnTo>
                    <a:pt x="823" y="100"/>
                  </a:lnTo>
                  <a:lnTo>
                    <a:pt x="825" y="110"/>
                  </a:lnTo>
                  <a:lnTo>
                    <a:pt x="826" y="121"/>
                  </a:lnTo>
                  <a:lnTo>
                    <a:pt x="828" y="131"/>
                  </a:lnTo>
                  <a:lnTo>
                    <a:pt x="829" y="142"/>
                  </a:lnTo>
                  <a:lnTo>
                    <a:pt x="830" y="153"/>
                  </a:lnTo>
                  <a:lnTo>
                    <a:pt x="830" y="164"/>
                  </a:lnTo>
                  <a:lnTo>
                    <a:pt x="800" y="168"/>
                  </a:lnTo>
                  <a:lnTo>
                    <a:pt x="799" y="157"/>
                  </a:lnTo>
                  <a:lnTo>
                    <a:pt x="798" y="146"/>
                  </a:lnTo>
                  <a:lnTo>
                    <a:pt x="797" y="136"/>
                  </a:lnTo>
                  <a:lnTo>
                    <a:pt x="795" y="127"/>
                  </a:lnTo>
                  <a:lnTo>
                    <a:pt x="793" y="117"/>
                  </a:lnTo>
                  <a:lnTo>
                    <a:pt x="791" y="108"/>
                  </a:lnTo>
                  <a:lnTo>
                    <a:pt x="789" y="101"/>
                  </a:lnTo>
                  <a:lnTo>
                    <a:pt x="786" y="95"/>
                  </a:lnTo>
                  <a:lnTo>
                    <a:pt x="782" y="89"/>
                  </a:lnTo>
                  <a:lnTo>
                    <a:pt x="778" y="83"/>
                  </a:lnTo>
                  <a:lnTo>
                    <a:pt x="774" y="79"/>
                  </a:lnTo>
                  <a:lnTo>
                    <a:pt x="769" y="75"/>
                  </a:lnTo>
                  <a:lnTo>
                    <a:pt x="764" y="71"/>
                  </a:lnTo>
                  <a:lnTo>
                    <a:pt x="759" y="69"/>
                  </a:lnTo>
                  <a:lnTo>
                    <a:pt x="753" y="67"/>
                  </a:lnTo>
                  <a:lnTo>
                    <a:pt x="747" y="67"/>
                  </a:lnTo>
                  <a:lnTo>
                    <a:pt x="741" y="67"/>
                  </a:lnTo>
                  <a:lnTo>
                    <a:pt x="735" y="68"/>
                  </a:lnTo>
                  <a:lnTo>
                    <a:pt x="730" y="69"/>
                  </a:lnTo>
                  <a:lnTo>
                    <a:pt x="725" y="72"/>
                  </a:lnTo>
                  <a:lnTo>
                    <a:pt x="720" y="76"/>
                  </a:lnTo>
                  <a:lnTo>
                    <a:pt x="716" y="81"/>
                  </a:lnTo>
                  <a:lnTo>
                    <a:pt x="712" y="85"/>
                  </a:lnTo>
                  <a:lnTo>
                    <a:pt x="709" y="90"/>
                  </a:lnTo>
                  <a:lnTo>
                    <a:pt x="707" y="96"/>
                  </a:lnTo>
                  <a:lnTo>
                    <a:pt x="705" y="103"/>
                  </a:lnTo>
                  <a:lnTo>
                    <a:pt x="703" y="110"/>
                  </a:lnTo>
                  <a:lnTo>
                    <a:pt x="701" y="118"/>
                  </a:lnTo>
                  <a:lnTo>
                    <a:pt x="700" y="125"/>
                  </a:lnTo>
                  <a:lnTo>
                    <a:pt x="699" y="133"/>
                  </a:lnTo>
                  <a:lnTo>
                    <a:pt x="698" y="142"/>
                  </a:lnTo>
                  <a:lnTo>
                    <a:pt x="698" y="150"/>
                  </a:lnTo>
                  <a:lnTo>
                    <a:pt x="698" y="157"/>
                  </a:lnTo>
                  <a:lnTo>
                    <a:pt x="699" y="164"/>
                  </a:lnTo>
                  <a:lnTo>
                    <a:pt x="699" y="171"/>
                  </a:lnTo>
                  <a:lnTo>
                    <a:pt x="700" y="177"/>
                  </a:lnTo>
                  <a:lnTo>
                    <a:pt x="701" y="184"/>
                  </a:lnTo>
                  <a:lnTo>
                    <a:pt x="703" y="189"/>
                  </a:lnTo>
                  <a:lnTo>
                    <a:pt x="704" y="195"/>
                  </a:lnTo>
                  <a:lnTo>
                    <a:pt x="706" y="199"/>
                  </a:lnTo>
                  <a:lnTo>
                    <a:pt x="708" y="204"/>
                  </a:lnTo>
                  <a:lnTo>
                    <a:pt x="712" y="210"/>
                  </a:lnTo>
                  <a:lnTo>
                    <a:pt x="716" y="216"/>
                  </a:lnTo>
                  <a:lnTo>
                    <a:pt x="721" y="221"/>
                  </a:lnTo>
                  <a:lnTo>
                    <a:pt x="726" y="225"/>
                  </a:lnTo>
                  <a:lnTo>
                    <a:pt x="733" y="231"/>
                  </a:lnTo>
                  <a:lnTo>
                    <a:pt x="741" y="236"/>
                  </a:lnTo>
                  <a:lnTo>
                    <a:pt x="749" y="241"/>
                  </a:lnTo>
                  <a:lnTo>
                    <a:pt x="757" y="245"/>
                  </a:lnTo>
                  <a:lnTo>
                    <a:pt x="765" y="249"/>
                  </a:lnTo>
                  <a:lnTo>
                    <a:pt x="772" y="253"/>
                  </a:lnTo>
                  <a:lnTo>
                    <a:pt x="779" y="259"/>
                  </a:lnTo>
                  <a:lnTo>
                    <a:pt x="784" y="263"/>
                  </a:lnTo>
                  <a:lnTo>
                    <a:pt x="789" y="267"/>
                  </a:lnTo>
                  <a:lnTo>
                    <a:pt x="794" y="271"/>
                  </a:lnTo>
                  <a:lnTo>
                    <a:pt x="797" y="274"/>
                  </a:lnTo>
                  <a:lnTo>
                    <a:pt x="801" y="279"/>
                  </a:lnTo>
                  <a:lnTo>
                    <a:pt x="806" y="285"/>
                  </a:lnTo>
                  <a:lnTo>
                    <a:pt x="810" y="292"/>
                  </a:lnTo>
                  <a:lnTo>
                    <a:pt x="814" y="299"/>
                  </a:lnTo>
                  <a:lnTo>
                    <a:pt x="817" y="306"/>
                  </a:lnTo>
                  <a:lnTo>
                    <a:pt x="820" y="314"/>
                  </a:lnTo>
                  <a:lnTo>
                    <a:pt x="822" y="321"/>
                  </a:lnTo>
                  <a:lnTo>
                    <a:pt x="824" y="330"/>
                  </a:lnTo>
                  <a:lnTo>
                    <a:pt x="826" y="338"/>
                  </a:lnTo>
                  <a:lnTo>
                    <a:pt x="828" y="348"/>
                  </a:lnTo>
                  <a:lnTo>
                    <a:pt x="830" y="356"/>
                  </a:lnTo>
                  <a:lnTo>
                    <a:pt x="832" y="366"/>
                  </a:lnTo>
                  <a:lnTo>
                    <a:pt x="833" y="377"/>
                  </a:lnTo>
                  <a:lnTo>
                    <a:pt x="834" y="387"/>
                  </a:lnTo>
                  <a:lnTo>
                    <a:pt x="835" y="398"/>
                  </a:lnTo>
                  <a:lnTo>
                    <a:pt x="835" y="409"/>
                  </a:lnTo>
                  <a:lnTo>
                    <a:pt x="835" y="420"/>
                  </a:lnTo>
                  <a:lnTo>
                    <a:pt x="834" y="431"/>
                  </a:lnTo>
                  <a:lnTo>
                    <a:pt x="833" y="442"/>
                  </a:lnTo>
                  <a:lnTo>
                    <a:pt x="832" y="453"/>
                  </a:lnTo>
                  <a:lnTo>
                    <a:pt x="830" y="463"/>
                  </a:lnTo>
                  <a:lnTo>
                    <a:pt x="828" y="473"/>
                  </a:lnTo>
                  <a:lnTo>
                    <a:pt x="826" y="483"/>
                  </a:lnTo>
                  <a:lnTo>
                    <a:pt x="824" y="491"/>
                  </a:lnTo>
                  <a:lnTo>
                    <a:pt x="822" y="501"/>
                  </a:lnTo>
                  <a:lnTo>
                    <a:pt x="819" y="509"/>
                  </a:lnTo>
                  <a:lnTo>
                    <a:pt x="816" y="517"/>
                  </a:lnTo>
                  <a:lnTo>
                    <a:pt x="813" y="526"/>
                  </a:lnTo>
                  <a:lnTo>
                    <a:pt x="809" y="534"/>
                  </a:lnTo>
                  <a:lnTo>
                    <a:pt x="806" y="540"/>
                  </a:lnTo>
                  <a:lnTo>
                    <a:pt x="800" y="546"/>
                  </a:lnTo>
                  <a:lnTo>
                    <a:pt x="796" y="551"/>
                  </a:lnTo>
                  <a:lnTo>
                    <a:pt x="791" y="556"/>
                  </a:lnTo>
                  <a:lnTo>
                    <a:pt x="786" y="560"/>
                  </a:lnTo>
                  <a:lnTo>
                    <a:pt x="781" y="563"/>
                  </a:lnTo>
                  <a:lnTo>
                    <a:pt x="776" y="567"/>
                  </a:lnTo>
                  <a:lnTo>
                    <a:pt x="770" y="570"/>
                  </a:lnTo>
                  <a:lnTo>
                    <a:pt x="764" y="572"/>
                  </a:lnTo>
                  <a:lnTo>
                    <a:pt x="759" y="573"/>
                  </a:lnTo>
                  <a:lnTo>
                    <a:pt x="753" y="573"/>
                  </a:lnTo>
                  <a:lnTo>
                    <a:pt x="746" y="573"/>
                  </a:lnTo>
                  <a:lnTo>
                    <a:pt x="739" y="572"/>
                  </a:lnTo>
                  <a:lnTo>
                    <a:pt x="732" y="570"/>
                  </a:lnTo>
                  <a:lnTo>
                    <a:pt x="725" y="567"/>
                  </a:lnTo>
                  <a:lnTo>
                    <a:pt x="719" y="563"/>
                  </a:lnTo>
                  <a:lnTo>
                    <a:pt x="713" y="560"/>
                  </a:lnTo>
                  <a:lnTo>
                    <a:pt x="708" y="556"/>
                  </a:lnTo>
                  <a:lnTo>
                    <a:pt x="703" y="551"/>
                  </a:lnTo>
                  <a:lnTo>
                    <a:pt x="698" y="545"/>
                  </a:lnTo>
                  <a:lnTo>
                    <a:pt x="693" y="538"/>
                  </a:lnTo>
                  <a:lnTo>
                    <a:pt x="689" y="531"/>
                  </a:lnTo>
                  <a:lnTo>
                    <a:pt x="685" y="523"/>
                  </a:lnTo>
                  <a:lnTo>
                    <a:pt x="681" y="514"/>
                  </a:lnTo>
                  <a:lnTo>
                    <a:pt x="677" y="505"/>
                  </a:lnTo>
                  <a:lnTo>
                    <a:pt x="674" y="495"/>
                  </a:lnTo>
                  <a:lnTo>
                    <a:pt x="672" y="484"/>
                  </a:lnTo>
                  <a:lnTo>
                    <a:pt x="669" y="473"/>
                  </a:lnTo>
                  <a:lnTo>
                    <a:pt x="666" y="460"/>
                  </a:lnTo>
                  <a:lnTo>
                    <a:pt x="664" y="446"/>
                  </a:lnTo>
                  <a:lnTo>
                    <a:pt x="663" y="434"/>
                  </a:lnTo>
                  <a:lnTo>
                    <a:pt x="662" y="420"/>
                  </a:lnTo>
                  <a:lnTo>
                    <a:pt x="661" y="406"/>
                  </a:lnTo>
                  <a:lnTo>
                    <a:pt x="660" y="392"/>
                  </a:lnTo>
                  <a:lnTo>
                    <a:pt x="660" y="378"/>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44"/>
            <p:cNvSpPr>
              <a:spLocks/>
            </p:cNvSpPr>
            <p:nvPr/>
          </p:nvSpPr>
          <p:spPr bwMode="auto">
            <a:xfrm>
              <a:off x="5293" y="36"/>
              <a:ext cx="87" cy="278"/>
            </a:xfrm>
            <a:custGeom>
              <a:avLst/>
              <a:gdLst>
                <a:gd name="T0" fmla="*/ 0 w 174"/>
                <a:gd name="T1" fmla="*/ 557 h 557"/>
                <a:gd name="T2" fmla="*/ 0 w 174"/>
                <a:gd name="T3" fmla="*/ 0 h 557"/>
                <a:gd name="T4" fmla="*/ 32 w 174"/>
                <a:gd name="T5" fmla="*/ 0 h 557"/>
                <a:gd name="T6" fmla="*/ 144 w 174"/>
                <a:gd name="T7" fmla="*/ 431 h 557"/>
                <a:gd name="T8" fmla="*/ 144 w 174"/>
                <a:gd name="T9" fmla="*/ 0 h 557"/>
                <a:gd name="T10" fmla="*/ 174 w 174"/>
                <a:gd name="T11" fmla="*/ 0 h 557"/>
                <a:gd name="T12" fmla="*/ 174 w 174"/>
                <a:gd name="T13" fmla="*/ 557 h 557"/>
                <a:gd name="T14" fmla="*/ 141 w 174"/>
                <a:gd name="T15" fmla="*/ 557 h 557"/>
                <a:gd name="T16" fmla="*/ 31 w 174"/>
                <a:gd name="T17" fmla="*/ 131 h 557"/>
                <a:gd name="T18" fmla="*/ 31 w 174"/>
                <a:gd name="T19" fmla="*/ 557 h 557"/>
                <a:gd name="T20" fmla="*/ 0 w 174"/>
                <a:gd name="T21"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557">
                  <a:moveTo>
                    <a:pt x="0" y="557"/>
                  </a:moveTo>
                  <a:lnTo>
                    <a:pt x="0" y="0"/>
                  </a:lnTo>
                  <a:lnTo>
                    <a:pt x="32" y="0"/>
                  </a:lnTo>
                  <a:lnTo>
                    <a:pt x="144" y="431"/>
                  </a:lnTo>
                  <a:lnTo>
                    <a:pt x="144" y="0"/>
                  </a:lnTo>
                  <a:lnTo>
                    <a:pt x="174" y="0"/>
                  </a:lnTo>
                  <a:lnTo>
                    <a:pt x="174" y="557"/>
                  </a:lnTo>
                  <a:lnTo>
                    <a:pt x="141" y="557"/>
                  </a:lnTo>
                  <a:lnTo>
                    <a:pt x="31" y="131"/>
                  </a:lnTo>
                  <a:lnTo>
                    <a:pt x="31" y="557"/>
                  </a:lnTo>
                  <a:lnTo>
                    <a:pt x="0" y="55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45"/>
            <p:cNvSpPr>
              <a:spLocks/>
            </p:cNvSpPr>
            <p:nvPr/>
          </p:nvSpPr>
          <p:spPr bwMode="auto">
            <a:xfrm>
              <a:off x="5405" y="36"/>
              <a:ext cx="95" cy="278"/>
            </a:xfrm>
            <a:custGeom>
              <a:avLst/>
              <a:gdLst>
                <a:gd name="T0" fmla="*/ 0 w 191"/>
                <a:gd name="T1" fmla="*/ 0 h 557"/>
                <a:gd name="T2" fmla="*/ 96 w 191"/>
                <a:gd name="T3" fmla="*/ 0 h 557"/>
                <a:gd name="T4" fmla="*/ 110 w 191"/>
                <a:gd name="T5" fmla="*/ 2 h 557"/>
                <a:gd name="T6" fmla="*/ 123 w 191"/>
                <a:gd name="T7" fmla="*/ 4 h 557"/>
                <a:gd name="T8" fmla="*/ 133 w 191"/>
                <a:gd name="T9" fmla="*/ 9 h 557"/>
                <a:gd name="T10" fmla="*/ 141 w 191"/>
                <a:gd name="T11" fmla="*/ 14 h 557"/>
                <a:gd name="T12" fmla="*/ 144 w 191"/>
                <a:gd name="T13" fmla="*/ 18 h 557"/>
                <a:gd name="T14" fmla="*/ 151 w 191"/>
                <a:gd name="T15" fmla="*/ 31 h 557"/>
                <a:gd name="T16" fmla="*/ 157 w 191"/>
                <a:gd name="T17" fmla="*/ 46 h 557"/>
                <a:gd name="T18" fmla="*/ 163 w 191"/>
                <a:gd name="T19" fmla="*/ 63 h 557"/>
                <a:gd name="T20" fmla="*/ 165 w 191"/>
                <a:gd name="T21" fmla="*/ 71 h 557"/>
                <a:gd name="T22" fmla="*/ 169 w 191"/>
                <a:gd name="T23" fmla="*/ 89 h 557"/>
                <a:gd name="T24" fmla="*/ 172 w 191"/>
                <a:gd name="T25" fmla="*/ 109 h 557"/>
                <a:gd name="T26" fmla="*/ 174 w 191"/>
                <a:gd name="T27" fmla="*/ 130 h 557"/>
                <a:gd name="T28" fmla="*/ 175 w 191"/>
                <a:gd name="T29" fmla="*/ 152 h 557"/>
                <a:gd name="T30" fmla="*/ 175 w 191"/>
                <a:gd name="T31" fmla="*/ 166 h 557"/>
                <a:gd name="T32" fmla="*/ 173 w 191"/>
                <a:gd name="T33" fmla="*/ 195 h 557"/>
                <a:gd name="T34" fmla="*/ 169 w 191"/>
                <a:gd name="T35" fmla="*/ 221 h 557"/>
                <a:gd name="T36" fmla="*/ 163 w 191"/>
                <a:gd name="T37" fmla="*/ 245 h 557"/>
                <a:gd name="T38" fmla="*/ 160 w 191"/>
                <a:gd name="T39" fmla="*/ 255 h 557"/>
                <a:gd name="T40" fmla="*/ 151 w 191"/>
                <a:gd name="T41" fmla="*/ 273 h 557"/>
                <a:gd name="T42" fmla="*/ 141 w 191"/>
                <a:gd name="T43" fmla="*/ 287 h 557"/>
                <a:gd name="T44" fmla="*/ 128 w 191"/>
                <a:gd name="T45" fmla="*/ 298 h 557"/>
                <a:gd name="T46" fmla="*/ 112 w 191"/>
                <a:gd name="T47" fmla="*/ 303 h 557"/>
                <a:gd name="T48" fmla="*/ 119 w 191"/>
                <a:gd name="T49" fmla="*/ 310 h 557"/>
                <a:gd name="T50" fmla="*/ 127 w 191"/>
                <a:gd name="T51" fmla="*/ 326 h 557"/>
                <a:gd name="T52" fmla="*/ 130 w 191"/>
                <a:gd name="T53" fmla="*/ 333 h 557"/>
                <a:gd name="T54" fmla="*/ 137 w 191"/>
                <a:gd name="T55" fmla="*/ 348 h 557"/>
                <a:gd name="T56" fmla="*/ 143 w 191"/>
                <a:gd name="T57" fmla="*/ 366 h 557"/>
                <a:gd name="T58" fmla="*/ 148 w 191"/>
                <a:gd name="T59" fmla="*/ 386 h 557"/>
                <a:gd name="T60" fmla="*/ 153 w 191"/>
                <a:gd name="T61" fmla="*/ 408 h 557"/>
                <a:gd name="T62" fmla="*/ 156 w 191"/>
                <a:gd name="T63" fmla="*/ 557 h 557"/>
                <a:gd name="T64" fmla="*/ 128 w 191"/>
                <a:gd name="T65" fmla="*/ 441 h 557"/>
                <a:gd name="T66" fmla="*/ 122 w 191"/>
                <a:gd name="T67" fmla="*/ 419 h 557"/>
                <a:gd name="T68" fmla="*/ 116 w 191"/>
                <a:gd name="T69" fmla="*/ 398 h 557"/>
                <a:gd name="T70" fmla="*/ 111 w 191"/>
                <a:gd name="T71" fmla="*/ 380 h 557"/>
                <a:gd name="T72" fmla="*/ 107 w 191"/>
                <a:gd name="T73" fmla="*/ 366 h 557"/>
                <a:gd name="T74" fmla="*/ 103 w 191"/>
                <a:gd name="T75" fmla="*/ 355 h 557"/>
                <a:gd name="T76" fmla="*/ 95 w 191"/>
                <a:gd name="T77" fmla="*/ 335 h 557"/>
                <a:gd name="T78" fmla="*/ 92 w 191"/>
                <a:gd name="T79" fmla="*/ 328 h 557"/>
                <a:gd name="T80" fmla="*/ 85 w 191"/>
                <a:gd name="T81" fmla="*/ 319 h 557"/>
                <a:gd name="T82" fmla="*/ 80 w 191"/>
                <a:gd name="T83" fmla="*/ 315 h 557"/>
                <a:gd name="T84" fmla="*/ 77 w 191"/>
                <a:gd name="T85" fmla="*/ 315 h 557"/>
                <a:gd name="T86" fmla="*/ 69 w 191"/>
                <a:gd name="T87" fmla="*/ 310 h 557"/>
                <a:gd name="T88" fmla="*/ 30 w 191"/>
                <a:gd name="T89" fmla="*/ 310 h 557"/>
                <a:gd name="T90" fmla="*/ 0 w 191"/>
                <a:gd name="T91"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1" h="557">
                  <a:moveTo>
                    <a:pt x="0" y="557"/>
                  </a:moveTo>
                  <a:lnTo>
                    <a:pt x="0" y="0"/>
                  </a:lnTo>
                  <a:lnTo>
                    <a:pt x="96" y="0"/>
                  </a:lnTo>
                  <a:lnTo>
                    <a:pt x="96" y="0"/>
                  </a:lnTo>
                  <a:lnTo>
                    <a:pt x="103" y="0"/>
                  </a:lnTo>
                  <a:lnTo>
                    <a:pt x="110" y="2"/>
                  </a:lnTo>
                  <a:lnTo>
                    <a:pt x="117" y="3"/>
                  </a:lnTo>
                  <a:lnTo>
                    <a:pt x="123" y="4"/>
                  </a:lnTo>
                  <a:lnTo>
                    <a:pt x="129" y="7"/>
                  </a:lnTo>
                  <a:lnTo>
                    <a:pt x="133" y="9"/>
                  </a:lnTo>
                  <a:lnTo>
                    <a:pt x="138" y="11"/>
                  </a:lnTo>
                  <a:lnTo>
                    <a:pt x="141" y="14"/>
                  </a:lnTo>
                  <a:lnTo>
                    <a:pt x="141" y="14"/>
                  </a:lnTo>
                  <a:lnTo>
                    <a:pt x="144" y="18"/>
                  </a:lnTo>
                  <a:lnTo>
                    <a:pt x="148" y="25"/>
                  </a:lnTo>
                  <a:lnTo>
                    <a:pt x="151" y="31"/>
                  </a:lnTo>
                  <a:lnTo>
                    <a:pt x="154" y="38"/>
                  </a:lnTo>
                  <a:lnTo>
                    <a:pt x="157" y="46"/>
                  </a:lnTo>
                  <a:lnTo>
                    <a:pt x="160" y="55"/>
                  </a:lnTo>
                  <a:lnTo>
                    <a:pt x="163" y="63"/>
                  </a:lnTo>
                  <a:lnTo>
                    <a:pt x="165" y="71"/>
                  </a:lnTo>
                  <a:lnTo>
                    <a:pt x="165" y="71"/>
                  </a:lnTo>
                  <a:lnTo>
                    <a:pt x="167" y="80"/>
                  </a:lnTo>
                  <a:lnTo>
                    <a:pt x="169" y="89"/>
                  </a:lnTo>
                  <a:lnTo>
                    <a:pt x="170" y="99"/>
                  </a:lnTo>
                  <a:lnTo>
                    <a:pt x="172" y="109"/>
                  </a:lnTo>
                  <a:lnTo>
                    <a:pt x="173" y="120"/>
                  </a:lnTo>
                  <a:lnTo>
                    <a:pt x="174" y="130"/>
                  </a:lnTo>
                  <a:lnTo>
                    <a:pt x="175" y="141"/>
                  </a:lnTo>
                  <a:lnTo>
                    <a:pt x="175" y="152"/>
                  </a:lnTo>
                  <a:lnTo>
                    <a:pt x="175" y="152"/>
                  </a:lnTo>
                  <a:lnTo>
                    <a:pt x="175" y="166"/>
                  </a:lnTo>
                  <a:lnTo>
                    <a:pt x="174" y="181"/>
                  </a:lnTo>
                  <a:lnTo>
                    <a:pt x="173" y="195"/>
                  </a:lnTo>
                  <a:lnTo>
                    <a:pt x="171" y="208"/>
                  </a:lnTo>
                  <a:lnTo>
                    <a:pt x="169" y="221"/>
                  </a:lnTo>
                  <a:lnTo>
                    <a:pt x="166" y="233"/>
                  </a:lnTo>
                  <a:lnTo>
                    <a:pt x="163" y="245"/>
                  </a:lnTo>
                  <a:lnTo>
                    <a:pt x="160" y="255"/>
                  </a:lnTo>
                  <a:lnTo>
                    <a:pt x="160" y="255"/>
                  </a:lnTo>
                  <a:lnTo>
                    <a:pt x="156" y="265"/>
                  </a:lnTo>
                  <a:lnTo>
                    <a:pt x="151" y="273"/>
                  </a:lnTo>
                  <a:lnTo>
                    <a:pt x="146" y="280"/>
                  </a:lnTo>
                  <a:lnTo>
                    <a:pt x="141" y="287"/>
                  </a:lnTo>
                  <a:lnTo>
                    <a:pt x="134" y="294"/>
                  </a:lnTo>
                  <a:lnTo>
                    <a:pt x="128" y="298"/>
                  </a:lnTo>
                  <a:lnTo>
                    <a:pt x="121" y="302"/>
                  </a:lnTo>
                  <a:lnTo>
                    <a:pt x="112" y="303"/>
                  </a:lnTo>
                  <a:lnTo>
                    <a:pt x="112" y="303"/>
                  </a:lnTo>
                  <a:lnTo>
                    <a:pt x="119" y="310"/>
                  </a:lnTo>
                  <a:lnTo>
                    <a:pt x="123" y="317"/>
                  </a:lnTo>
                  <a:lnTo>
                    <a:pt x="127" y="326"/>
                  </a:lnTo>
                  <a:lnTo>
                    <a:pt x="130" y="333"/>
                  </a:lnTo>
                  <a:lnTo>
                    <a:pt x="130" y="333"/>
                  </a:lnTo>
                  <a:lnTo>
                    <a:pt x="133" y="340"/>
                  </a:lnTo>
                  <a:lnTo>
                    <a:pt x="137" y="348"/>
                  </a:lnTo>
                  <a:lnTo>
                    <a:pt x="140" y="356"/>
                  </a:lnTo>
                  <a:lnTo>
                    <a:pt x="143" y="366"/>
                  </a:lnTo>
                  <a:lnTo>
                    <a:pt x="145" y="376"/>
                  </a:lnTo>
                  <a:lnTo>
                    <a:pt x="148" y="386"/>
                  </a:lnTo>
                  <a:lnTo>
                    <a:pt x="151" y="397"/>
                  </a:lnTo>
                  <a:lnTo>
                    <a:pt x="153" y="408"/>
                  </a:lnTo>
                  <a:lnTo>
                    <a:pt x="191" y="557"/>
                  </a:lnTo>
                  <a:lnTo>
                    <a:pt x="156" y="557"/>
                  </a:lnTo>
                  <a:lnTo>
                    <a:pt x="128" y="441"/>
                  </a:lnTo>
                  <a:lnTo>
                    <a:pt x="128" y="441"/>
                  </a:lnTo>
                  <a:lnTo>
                    <a:pt x="125" y="430"/>
                  </a:lnTo>
                  <a:lnTo>
                    <a:pt x="122" y="419"/>
                  </a:lnTo>
                  <a:lnTo>
                    <a:pt x="119" y="408"/>
                  </a:lnTo>
                  <a:lnTo>
                    <a:pt x="116" y="398"/>
                  </a:lnTo>
                  <a:lnTo>
                    <a:pt x="114" y="388"/>
                  </a:lnTo>
                  <a:lnTo>
                    <a:pt x="111" y="380"/>
                  </a:lnTo>
                  <a:lnTo>
                    <a:pt x="109" y="373"/>
                  </a:lnTo>
                  <a:lnTo>
                    <a:pt x="107" y="366"/>
                  </a:lnTo>
                  <a:lnTo>
                    <a:pt x="107" y="366"/>
                  </a:lnTo>
                  <a:lnTo>
                    <a:pt x="103" y="355"/>
                  </a:lnTo>
                  <a:lnTo>
                    <a:pt x="98" y="345"/>
                  </a:lnTo>
                  <a:lnTo>
                    <a:pt x="95" y="335"/>
                  </a:lnTo>
                  <a:lnTo>
                    <a:pt x="92" y="328"/>
                  </a:lnTo>
                  <a:lnTo>
                    <a:pt x="92" y="328"/>
                  </a:lnTo>
                  <a:lnTo>
                    <a:pt x="88" y="323"/>
                  </a:lnTo>
                  <a:lnTo>
                    <a:pt x="85" y="319"/>
                  </a:lnTo>
                  <a:lnTo>
                    <a:pt x="82" y="316"/>
                  </a:lnTo>
                  <a:lnTo>
                    <a:pt x="80" y="315"/>
                  </a:lnTo>
                  <a:lnTo>
                    <a:pt x="80" y="315"/>
                  </a:lnTo>
                  <a:lnTo>
                    <a:pt x="77" y="315"/>
                  </a:lnTo>
                  <a:lnTo>
                    <a:pt x="73" y="312"/>
                  </a:lnTo>
                  <a:lnTo>
                    <a:pt x="69" y="310"/>
                  </a:lnTo>
                  <a:lnTo>
                    <a:pt x="63" y="310"/>
                  </a:lnTo>
                  <a:lnTo>
                    <a:pt x="30" y="310"/>
                  </a:lnTo>
                  <a:lnTo>
                    <a:pt x="30" y="557"/>
                  </a:lnTo>
                  <a:lnTo>
                    <a:pt x="0" y="55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46"/>
            <p:cNvSpPr>
              <a:spLocks/>
            </p:cNvSpPr>
            <p:nvPr/>
          </p:nvSpPr>
          <p:spPr bwMode="auto">
            <a:xfrm>
              <a:off x="5420" y="69"/>
              <a:ext cx="57" cy="88"/>
            </a:xfrm>
            <a:custGeom>
              <a:avLst/>
              <a:gdLst>
                <a:gd name="T0" fmla="*/ 0 w 115"/>
                <a:gd name="T1" fmla="*/ 175 h 175"/>
                <a:gd name="T2" fmla="*/ 60 w 115"/>
                <a:gd name="T3" fmla="*/ 175 h 175"/>
                <a:gd name="T4" fmla="*/ 60 w 115"/>
                <a:gd name="T5" fmla="*/ 175 h 175"/>
                <a:gd name="T6" fmla="*/ 65 w 115"/>
                <a:gd name="T7" fmla="*/ 175 h 175"/>
                <a:gd name="T8" fmla="*/ 70 w 115"/>
                <a:gd name="T9" fmla="*/ 175 h 175"/>
                <a:gd name="T10" fmla="*/ 74 w 115"/>
                <a:gd name="T11" fmla="*/ 174 h 175"/>
                <a:gd name="T12" fmla="*/ 79 w 115"/>
                <a:gd name="T13" fmla="*/ 174 h 175"/>
                <a:gd name="T14" fmla="*/ 82 w 115"/>
                <a:gd name="T15" fmla="*/ 172 h 175"/>
                <a:gd name="T16" fmla="*/ 87 w 115"/>
                <a:gd name="T17" fmla="*/ 171 h 175"/>
                <a:gd name="T18" fmla="*/ 90 w 115"/>
                <a:gd name="T19" fmla="*/ 170 h 175"/>
                <a:gd name="T20" fmla="*/ 92 w 115"/>
                <a:gd name="T21" fmla="*/ 168 h 175"/>
                <a:gd name="T22" fmla="*/ 92 w 115"/>
                <a:gd name="T23" fmla="*/ 168 h 175"/>
                <a:gd name="T24" fmla="*/ 98 w 115"/>
                <a:gd name="T25" fmla="*/ 163 h 175"/>
                <a:gd name="T26" fmla="*/ 103 w 115"/>
                <a:gd name="T27" fmla="*/ 154 h 175"/>
                <a:gd name="T28" fmla="*/ 107 w 115"/>
                <a:gd name="T29" fmla="*/ 146 h 175"/>
                <a:gd name="T30" fmla="*/ 109 w 115"/>
                <a:gd name="T31" fmla="*/ 135 h 175"/>
                <a:gd name="T32" fmla="*/ 109 w 115"/>
                <a:gd name="T33" fmla="*/ 135 h 175"/>
                <a:gd name="T34" fmla="*/ 110 w 115"/>
                <a:gd name="T35" fmla="*/ 129 h 175"/>
                <a:gd name="T36" fmla="*/ 111 w 115"/>
                <a:gd name="T37" fmla="*/ 124 h 175"/>
                <a:gd name="T38" fmla="*/ 112 w 115"/>
                <a:gd name="T39" fmla="*/ 118 h 175"/>
                <a:gd name="T40" fmla="*/ 113 w 115"/>
                <a:gd name="T41" fmla="*/ 113 h 175"/>
                <a:gd name="T42" fmla="*/ 114 w 115"/>
                <a:gd name="T43" fmla="*/ 107 h 175"/>
                <a:gd name="T44" fmla="*/ 114 w 115"/>
                <a:gd name="T45" fmla="*/ 102 h 175"/>
                <a:gd name="T46" fmla="*/ 115 w 115"/>
                <a:gd name="T47" fmla="*/ 95 h 175"/>
                <a:gd name="T48" fmla="*/ 115 w 115"/>
                <a:gd name="T49" fmla="*/ 89 h 175"/>
                <a:gd name="T50" fmla="*/ 115 w 115"/>
                <a:gd name="T51" fmla="*/ 89 h 175"/>
                <a:gd name="T52" fmla="*/ 115 w 115"/>
                <a:gd name="T53" fmla="*/ 79 h 175"/>
                <a:gd name="T54" fmla="*/ 114 w 115"/>
                <a:gd name="T55" fmla="*/ 71 h 175"/>
                <a:gd name="T56" fmla="*/ 113 w 115"/>
                <a:gd name="T57" fmla="*/ 63 h 175"/>
                <a:gd name="T58" fmla="*/ 112 w 115"/>
                <a:gd name="T59" fmla="*/ 54 h 175"/>
                <a:gd name="T60" fmla="*/ 111 w 115"/>
                <a:gd name="T61" fmla="*/ 46 h 175"/>
                <a:gd name="T62" fmla="*/ 109 w 115"/>
                <a:gd name="T63" fmla="*/ 39 h 175"/>
                <a:gd name="T64" fmla="*/ 106 w 115"/>
                <a:gd name="T65" fmla="*/ 32 h 175"/>
                <a:gd name="T66" fmla="*/ 104 w 115"/>
                <a:gd name="T67" fmla="*/ 26 h 175"/>
                <a:gd name="T68" fmla="*/ 104 w 115"/>
                <a:gd name="T69" fmla="*/ 26 h 175"/>
                <a:gd name="T70" fmla="*/ 101 w 115"/>
                <a:gd name="T71" fmla="*/ 21 h 175"/>
                <a:gd name="T72" fmla="*/ 98 w 115"/>
                <a:gd name="T73" fmla="*/ 17 h 175"/>
                <a:gd name="T74" fmla="*/ 94 w 115"/>
                <a:gd name="T75" fmla="*/ 13 h 175"/>
                <a:gd name="T76" fmla="*/ 89 w 115"/>
                <a:gd name="T77" fmla="*/ 8 h 175"/>
                <a:gd name="T78" fmla="*/ 84 w 115"/>
                <a:gd name="T79" fmla="*/ 4 h 175"/>
                <a:gd name="T80" fmla="*/ 78 w 115"/>
                <a:gd name="T81" fmla="*/ 3 h 175"/>
                <a:gd name="T82" fmla="*/ 73 w 115"/>
                <a:gd name="T83" fmla="*/ 0 h 175"/>
                <a:gd name="T84" fmla="*/ 68 w 115"/>
                <a:gd name="T85" fmla="*/ 0 h 175"/>
                <a:gd name="T86" fmla="*/ 0 w 115"/>
                <a:gd name="T87" fmla="*/ 0 h 175"/>
                <a:gd name="T88" fmla="*/ 0 w 115"/>
                <a:gd name="T8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 h="175">
                  <a:moveTo>
                    <a:pt x="0" y="175"/>
                  </a:moveTo>
                  <a:lnTo>
                    <a:pt x="60" y="175"/>
                  </a:lnTo>
                  <a:lnTo>
                    <a:pt x="60" y="175"/>
                  </a:lnTo>
                  <a:lnTo>
                    <a:pt x="65" y="175"/>
                  </a:lnTo>
                  <a:lnTo>
                    <a:pt x="70" y="175"/>
                  </a:lnTo>
                  <a:lnTo>
                    <a:pt x="74" y="174"/>
                  </a:lnTo>
                  <a:lnTo>
                    <a:pt x="79" y="174"/>
                  </a:lnTo>
                  <a:lnTo>
                    <a:pt x="82" y="172"/>
                  </a:lnTo>
                  <a:lnTo>
                    <a:pt x="87" y="171"/>
                  </a:lnTo>
                  <a:lnTo>
                    <a:pt x="90" y="170"/>
                  </a:lnTo>
                  <a:lnTo>
                    <a:pt x="92" y="168"/>
                  </a:lnTo>
                  <a:lnTo>
                    <a:pt x="92" y="168"/>
                  </a:lnTo>
                  <a:lnTo>
                    <a:pt x="98" y="163"/>
                  </a:lnTo>
                  <a:lnTo>
                    <a:pt x="103" y="154"/>
                  </a:lnTo>
                  <a:lnTo>
                    <a:pt x="107" y="146"/>
                  </a:lnTo>
                  <a:lnTo>
                    <a:pt x="109" y="135"/>
                  </a:lnTo>
                  <a:lnTo>
                    <a:pt x="109" y="135"/>
                  </a:lnTo>
                  <a:lnTo>
                    <a:pt x="110" y="129"/>
                  </a:lnTo>
                  <a:lnTo>
                    <a:pt x="111" y="124"/>
                  </a:lnTo>
                  <a:lnTo>
                    <a:pt x="112" y="118"/>
                  </a:lnTo>
                  <a:lnTo>
                    <a:pt x="113" y="113"/>
                  </a:lnTo>
                  <a:lnTo>
                    <a:pt x="114" y="107"/>
                  </a:lnTo>
                  <a:lnTo>
                    <a:pt x="114" y="102"/>
                  </a:lnTo>
                  <a:lnTo>
                    <a:pt x="115" y="95"/>
                  </a:lnTo>
                  <a:lnTo>
                    <a:pt x="115" y="89"/>
                  </a:lnTo>
                  <a:lnTo>
                    <a:pt x="115" y="89"/>
                  </a:lnTo>
                  <a:lnTo>
                    <a:pt x="115" y="79"/>
                  </a:lnTo>
                  <a:lnTo>
                    <a:pt x="114" y="71"/>
                  </a:lnTo>
                  <a:lnTo>
                    <a:pt x="113" y="63"/>
                  </a:lnTo>
                  <a:lnTo>
                    <a:pt x="112" y="54"/>
                  </a:lnTo>
                  <a:lnTo>
                    <a:pt x="111" y="46"/>
                  </a:lnTo>
                  <a:lnTo>
                    <a:pt x="109" y="39"/>
                  </a:lnTo>
                  <a:lnTo>
                    <a:pt x="106" y="32"/>
                  </a:lnTo>
                  <a:lnTo>
                    <a:pt x="104" y="26"/>
                  </a:lnTo>
                  <a:lnTo>
                    <a:pt x="104" y="26"/>
                  </a:lnTo>
                  <a:lnTo>
                    <a:pt x="101" y="21"/>
                  </a:lnTo>
                  <a:lnTo>
                    <a:pt x="98" y="17"/>
                  </a:lnTo>
                  <a:lnTo>
                    <a:pt x="94" y="13"/>
                  </a:lnTo>
                  <a:lnTo>
                    <a:pt x="89" y="8"/>
                  </a:lnTo>
                  <a:lnTo>
                    <a:pt x="84" y="4"/>
                  </a:lnTo>
                  <a:lnTo>
                    <a:pt x="78" y="3"/>
                  </a:lnTo>
                  <a:lnTo>
                    <a:pt x="73" y="0"/>
                  </a:lnTo>
                  <a:lnTo>
                    <a:pt x="68" y="0"/>
                  </a:lnTo>
                  <a:lnTo>
                    <a:pt x="0" y="0"/>
                  </a:lnTo>
                  <a:lnTo>
                    <a:pt x="0" y="175"/>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51"/>
            <p:cNvSpPr>
              <a:spLocks/>
            </p:cNvSpPr>
            <p:nvPr/>
          </p:nvSpPr>
          <p:spPr bwMode="auto">
            <a:xfrm>
              <a:off x="5511" y="31"/>
              <a:ext cx="98" cy="287"/>
            </a:xfrm>
            <a:custGeom>
              <a:avLst/>
              <a:gdLst>
                <a:gd name="T0" fmla="*/ 196 w 196"/>
                <a:gd name="T1" fmla="*/ 385 h 573"/>
                <a:gd name="T2" fmla="*/ 187 w 196"/>
                <a:gd name="T3" fmla="*/ 448 h 573"/>
                <a:gd name="T4" fmla="*/ 173 w 196"/>
                <a:gd name="T5" fmla="*/ 499 h 573"/>
                <a:gd name="T6" fmla="*/ 161 w 196"/>
                <a:gd name="T7" fmla="*/ 524 h 573"/>
                <a:gd name="T8" fmla="*/ 143 w 196"/>
                <a:gd name="T9" fmla="*/ 553 h 573"/>
                <a:gd name="T10" fmla="*/ 120 w 196"/>
                <a:gd name="T11" fmla="*/ 570 h 573"/>
                <a:gd name="T12" fmla="*/ 104 w 196"/>
                <a:gd name="T13" fmla="*/ 573 h 573"/>
                <a:gd name="T14" fmla="*/ 79 w 196"/>
                <a:gd name="T15" fmla="*/ 569 h 573"/>
                <a:gd name="T16" fmla="*/ 58 w 196"/>
                <a:gd name="T17" fmla="*/ 553 h 573"/>
                <a:gd name="T18" fmla="*/ 46 w 196"/>
                <a:gd name="T19" fmla="*/ 540 h 573"/>
                <a:gd name="T20" fmla="*/ 30 w 196"/>
                <a:gd name="T21" fmla="*/ 508 h 573"/>
                <a:gd name="T22" fmla="*/ 17 w 196"/>
                <a:gd name="T23" fmla="*/ 467 h 573"/>
                <a:gd name="T24" fmla="*/ 11 w 196"/>
                <a:gd name="T25" fmla="*/ 435 h 573"/>
                <a:gd name="T26" fmla="*/ 4 w 196"/>
                <a:gd name="T27" fmla="*/ 381 h 573"/>
                <a:gd name="T28" fmla="*/ 1 w 196"/>
                <a:gd name="T29" fmla="*/ 324 h 573"/>
                <a:gd name="T30" fmla="*/ 0 w 196"/>
                <a:gd name="T31" fmla="*/ 285 h 573"/>
                <a:gd name="T32" fmla="*/ 2 w 196"/>
                <a:gd name="T33" fmla="*/ 224 h 573"/>
                <a:gd name="T34" fmla="*/ 6 w 196"/>
                <a:gd name="T35" fmla="*/ 168 h 573"/>
                <a:gd name="T36" fmla="*/ 11 w 196"/>
                <a:gd name="T37" fmla="*/ 135 h 573"/>
                <a:gd name="T38" fmla="*/ 23 w 196"/>
                <a:gd name="T39" fmla="*/ 89 h 573"/>
                <a:gd name="T40" fmla="*/ 39 w 196"/>
                <a:gd name="T41" fmla="*/ 53 h 573"/>
                <a:gd name="T42" fmla="*/ 49 w 196"/>
                <a:gd name="T43" fmla="*/ 33 h 573"/>
                <a:gd name="T44" fmla="*/ 68 w 196"/>
                <a:gd name="T45" fmla="*/ 14 h 573"/>
                <a:gd name="T46" fmla="*/ 89 w 196"/>
                <a:gd name="T47" fmla="*/ 3 h 573"/>
                <a:gd name="T48" fmla="*/ 104 w 196"/>
                <a:gd name="T49" fmla="*/ 0 h 573"/>
                <a:gd name="T50" fmla="*/ 127 w 196"/>
                <a:gd name="T51" fmla="*/ 6 h 573"/>
                <a:gd name="T52" fmla="*/ 147 w 196"/>
                <a:gd name="T53" fmla="*/ 24 h 573"/>
                <a:gd name="T54" fmla="*/ 158 w 196"/>
                <a:gd name="T55" fmla="*/ 42 h 573"/>
                <a:gd name="T56" fmla="*/ 174 w 196"/>
                <a:gd name="T57" fmla="*/ 79 h 573"/>
                <a:gd name="T58" fmla="*/ 186 w 196"/>
                <a:gd name="T59" fmla="*/ 128 h 573"/>
                <a:gd name="T60" fmla="*/ 161 w 196"/>
                <a:gd name="T61" fmla="*/ 184 h 573"/>
                <a:gd name="T62" fmla="*/ 156 w 196"/>
                <a:gd name="T63" fmla="*/ 156 h 573"/>
                <a:gd name="T64" fmla="*/ 148 w 196"/>
                <a:gd name="T65" fmla="*/ 121 h 573"/>
                <a:gd name="T66" fmla="*/ 139 w 196"/>
                <a:gd name="T67" fmla="*/ 97 h 573"/>
                <a:gd name="T68" fmla="*/ 132 w 196"/>
                <a:gd name="T69" fmla="*/ 85 h 573"/>
                <a:gd name="T70" fmla="*/ 119 w 196"/>
                <a:gd name="T71" fmla="*/ 72 h 573"/>
                <a:gd name="T72" fmla="*/ 103 w 196"/>
                <a:gd name="T73" fmla="*/ 67 h 573"/>
                <a:gd name="T74" fmla="*/ 90 w 196"/>
                <a:gd name="T75" fmla="*/ 69 h 573"/>
                <a:gd name="T76" fmla="*/ 74 w 196"/>
                <a:gd name="T77" fmla="*/ 79 h 573"/>
                <a:gd name="T78" fmla="*/ 61 w 196"/>
                <a:gd name="T79" fmla="*/ 97 h 573"/>
                <a:gd name="T80" fmla="*/ 53 w 196"/>
                <a:gd name="T81" fmla="*/ 115 h 573"/>
                <a:gd name="T82" fmla="*/ 43 w 196"/>
                <a:gd name="T83" fmla="*/ 147 h 573"/>
                <a:gd name="T84" fmla="*/ 38 w 196"/>
                <a:gd name="T85" fmla="*/ 181 h 573"/>
                <a:gd name="T86" fmla="*/ 35 w 196"/>
                <a:gd name="T87" fmla="*/ 204 h 573"/>
                <a:gd name="T88" fmla="*/ 30 w 196"/>
                <a:gd name="T89" fmla="*/ 243 h 573"/>
                <a:gd name="T90" fmla="*/ 29 w 196"/>
                <a:gd name="T91" fmla="*/ 285 h 573"/>
                <a:gd name="T92" fmla="*/ 30 w 196"/>
                <a:gd name="T93" fmla="*/ 318 h 573"/>
                <a:gd name="T94" fmla="*/ 32 w 196"/>
                <a:gd name="T95" fmla="*/ 364 h 573"/>
                <a:gd name="T96" fmla="*/ 38 w 196"/>
                <a:gd name="T97" fmla="*/ 405 h 573"/>
                <a:gd name="T98" fmla="*/ 42 w 196"/>
                <a:gd name="T99" fmla="*/ 428 h 573"/>
                <a:gd name="T100" fmla="*/ 51 w 196"/>
                <a:gd name="T101" fmla="*/ 459 h 573"/>
                <a:gd name="T102" fmla="*/ 62 w 196"/>
                <a:gd name="T103" fmla="*/ 480 h 573"/>
                <a:gd name="T104" fmla="*/ 71 w 196"/>
                <a:gd name="T105" fmla="*/ 491 h 573"/>
                <a:gd name="T106" fmla="*/ 85 w 196"/>
                <a:gd name="T107" fmla="*/ 502 h 573"/>
                <a:gd name="T108" fmla="*/ 101 w 196"/>
                <a:gd name="T109" fmla="*/ 506 h 573"/>
                <a:gd name="T110" fmla="*/ 112 w 196"/>
                <a:gd name="T111" fmla="*/ 503 h 573"/>
                <a:gd name="T112" fmla="*/ 127 w 196"/>
                <a:gd name="T113" fmla="*/ 492 h 573"/>
                <a:gd name="T114" fmla="*/ 141 w 196"/>
                <a:gd name="T115" fmla="*/ 471 h 573"/>
                <a:gd name="T116" fmla="*/ 149 w 196"/>
                <a:gd name="T117" fmla="*/ 452 h 573"/>
                <a:gd name="T118" fmla="*/ 159 w 196"/>
                <a:gd name="T119" fmla="*/ 417 h 573"/>
                <a:gd name="T120" fmla="*/ 166 w 196"/>
                <a:gd name="T121" fmla="*/ 37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573">
                  <a:moveTo>
                    <a:pt x="166" y="367"/>
                  </a:moveTo>
                  <a:lnTo>
                    <a:pt x="196" y="385"/>
                  </a:lnTo>
                  <a:lnTo>
                    <a:pt x="196" y="385"/>
                  </a:lnTo>
                  <a:lnTo>
                    <a:pt x="193" y="407"/>
                  </a:lnTo>
                  <a:lnTo>
                    <a:pt x="190" y="428"/>
                  </a:lnTo>
                  <a:lnTo>
                    <a:pt x="187" y="448"/>
                  </a:lnTo>
                  <a:lnTo>
                    <a:pt x="182" y="467"/>
                  </a:lnTo>
                  <a:lnTo>
                    <a:pt x="178" y="484"/>
                  </a:lnTo>
                  <a:lnTo>
                    <a:pt x="173" y="499"/>
                  </a:lnTo>
                  <a:lnTo>
                    <a:pt x="168" y="512"/>
                  </a:lnTo>
                  <a:lnTo>
                    <a:pt x="161" y="524"/>
                  </a:lnTo>
                  <a:lnTo>
                    <a:pt x="161" y="524"/>
                  </a:lnTo>
                  <a:lnTo>
                    <a:pt x="155" y="535"/>
                  </a:lnTo>
                  <a:lnTo>
                    <a:pt x="149" y="545"/>
                  </a:lnTo>
                  <a:lnTo>
                    <a:pt x="143" y="553"/>
                  </a:lnTo>
                  <a:lnTo>
                    <a:pt x="136" y="560"/>
                  </a:lnTo>
                  <a:lnTo>
                    <a:pt x="128" y="566"/>
                  </a:lnTo>
                  <a:lnTo>
                    <a:pt x="120" y="570"/>
                  </a:lnTo>
                  <a:lnTo>
                    <a:pt x="112" y="572"/>
                  </a:lnTo>
                  <a:lnTo>
                    <a:pt x="104" y="573"/>
                  </a:lnTo>
                  <a:lnTo>
                    <a:pt x="104" y="573"/>
                  </a:lnTo>
                  <a:lnTo>
                    <a:pt x="95" y="573"/>
                  </a:lnTo>
                  <a:lnTo>
                    <a:pt x="87" y="570"/>
                  </a:lnTo>
                  <a:lnTo>
                    <a:pt x="79" y="569"/>
                  </a:lnTo>
                  <a:lnTo>
                    <a:pt x="72" y="565"/>
                  </a:lnTo>
                  <a:lnTo>
                    <a:pt x="65" y="560"/>
                  </a:lnTo>
                  <a:lnTo>
                    <a:pt x="58" y="553"/>
                  </a:lnTo>
                  <a:lnTo>
                    <a:pt x="52" y="548"/>
                  </a:lnTo>
                  <a:lnTo>
                    <a:pt x="46" y="540"/>
                  </a:lnTo>
                  <a:lnTo>
                    <a:pt x="46" y="540"/>
                  </a:lnTo>
                  <a:lnTo>
                    <a:pt x="41" y="530"/>
                  </a:lnTo>
                  <a:lnTo>
                    <a:pt x="36" y="520"/>
                  </a:lnTo>
                  <a:lnTo>
                    <a:pt x="30" y="508"/>
                  </a:lnTo>
                  <a:lnTo>
                    <a:pt x="25" y="495"/>
                  </a:lnTo>
                  <a:lnTo>
                    <a:pt x="21" y="481"/>
                  </a:lnTo>
                  <a:lnTo>
                    <a:pt x="17" y="467"/>
                  </a:lnTo>
                  <a:lnTo>
                    <a:pt x="14" y="452"/>
                  </a:lnTo>
                  <a:lnTo>
                    <a:pt x="11" y="435"/>
                  </a:lnTo>
                  <a:lnTo>
                    <a:pt x="11" y="435"/>
                  </a:lnTo>
                  <a:lnTo>
                    <a:pt x="9" y="417"/>
                  </a:lnTo>
                  <a:lnTo>
                    <a:pt x="6" y="399"/>
                  </a:lnTo>
                  <a:lnTo>
                    <a:pt x="4" y="381"/>
                  </a:lnTo>
                  <a:lnTo>
                    <a:pt x="3" y="362"/>
                  </a:lnTo>
                  <a:lnTo>
                    <a:pt x="2" y="343"/>
                  </a:lnTo>
                  <a:lnTo>
                    <a:pt x="1" y="324"/>
                  </a:lnTo>
                  <a:lnTo>
                    <a:pt x="0" y="305"/>
                  </a:lnTo>
                  <a:lnTo>
                    <a:pt x="0" y="285"/>
                  </a:lnTo>
                  <a:lnTo>
                    <a:pt x="0" y="285"/>
                  </a:lnTo>
                  <a:lnTo>
                    <a:pt x="0" y="264"/>
                  </a:lnTo>
                  <a:lnTo>
                    <a:pt x="1" y="243"/>
                  </a:lnTo>
                  <a:lnTo>
                    <a:pt x="2" y="224"/>
                  </a:lnTo>
                  <a:lnTo>
                    <a:pt x="3" y="204"/>
                  </a:lnTo>
                  <a:lnTo>
                    <a:pt x="4" y="186"/>
                  </a:lnTo>
                  <a:lnTo>
                    <a:pt x="6" y="168"/>
                  </a:lnTo>
                  <a:lnTo>
                    <a:pt x="9" y="152"/>
                  </a:lnTo>
                  <a:lnTo>
                    <a:pt x="11" y="135"/>
                  </a:lnTo>
                  <a:lnTo>
                    <a:pt x="11" y="135"/>
                  </a:lnTo>
                  <a:lnTo>
                    <a:pt x="15" y="118"/>
                  </a:lnTo>
                  <a:lnTo>
                    <a:pt x="19" y="103"/>
                  </a:lnTo>
                  <a:lnTo>
                    <a:pt x="23" y="89"/>
                  </a:lnTo>
                  <a:lnTo>
                    <a:pt x="28" y="76"/>
                  </a:lnTo>
                  <a:lnTo>
                    <a:pt x="33" y="64"/>
                  </a:lnTo>
                  <a:lnTo>
                    <a:pt x="39" y="53"/>
                  </a:lnTo>
                  <a:lnTo>
                    <a:pt x="44" y="43"/>
                  </a:lnTo>
                  <a:lnTo>
                    <a:pt x="49" y="33"/>
                  </a:lnTo>
                  <a:lnTo>
                    <a:pt x="49" y="33"/>
                  </a:lnTo>
                  <a:lnTo>
                    <a:pt x="55" y="26"/>
                  </a:lnTo>
                  <a:lnTo>
                    <a:pt x="62" y="19"/>
                  </a:lnTo>
                  <a:lnTo>
                    <a:pt x="68" y="14"/>
                  </a:lnTo>
                  <a:lnTo>
                    <a:pt x="75" y="8"/>
                  </a:lnTo>
                  <a:lnTo>
                    <a:pt x="82" y="6"/>
                  </a:lnTo>
                  <a:lnTo>
                    <a:pt x="89" y="3"/>
                  </a:lnTo>
                  <a:lnTo>
                    <a:pt x="96" y="0"/>
                  </a:lnTo>
                  <a:lnTo>
                    <a:pt x="104" y="0"/>
                  </a:lnTo>
                  <a:lnTo>
                    <a:pt x="104" y="0"/>
                  </a:lnTo>
                  <a:lnTo>
                    <a:pt x="112" y="1"/>
                  </a:lnTo>
                  <a:lnTo>
                    <a:pt x="119" y="3"/>
                  </a:lnTo>
                  <a:lnTo>
                    <a:pt x="127" y="6"/>
                  </a:lnTo>
                  <a:lnTo>
                    <a:pt x="134" y="11"/>
                  </a:lnTo>
                  <a:lnTo>
                    <a:pt x="140" y="17"/>
                  </a:lnTo>
                  <a:lnTo>
                    <a:pt x="147" y="24"/>
                  </a:lnTo>
                  <a:lnTo>
                    <a:pt x="153" y="32"/>
                  </a:lnTo>
                  <a:lnTo>
                    <a:pt x="158" y="42"/>
                  </a:lnTo>
                  <a:lnTo>
                    <a:pt x="158" y="42"/>
                  </a:lnTo>
                  <a:lnTo>
                    <a:pt x="163" y="53"/>
                  </a:lnTo>
                  <a:lnTo>
                    <a:pt x="170" y="65"/>
                  </a:lnTo>
                  <a:lnTo>
                    <a:pt x="174" y="79"/>
                  </a:lnTo>
                  <a:lnTo>
                    <a:pt x="179" y="95"/>
                  </a:lnTo>
                  <a:lnTo>
                    <a:pt x="183" y="110"/>
                  </a:lnTo>
                  <a:lnTo>
                    <a:pt x="186" y="128"/>
                  </a:lnTo>
                  <a:lnTo>
                    <a:pt x="189" y="145"/>
                  </a:lnTo>
                  <a:lnTo>
                    <a:pt x="192" y="164"/>
                  </a:lnTo>
                  <a:lnTo>
                    <a:pt x="161" y="184"/>
                  </a:lnTo>
                  <a:lnTo>
                    <a:pt x="161" y="184"/>
                  </a:lnTo>
                  <a:lnTo>
                    <a:pt x="159" y="170"/>
                  </a:lnTo>
                  <a:lnTo>
                    <a:pt x="156" y="156"/>
                  </a:lnTo>
                  <a:lnTo>
                    <a:pt x="154" y="143"/>
                  </a:lnTo>
                  <a:lnTo>
                    <a:pt x="151" y="132"/>
                  </a:lnTo>
                  <a:lnTo>
                    <a:pt x="148" y="121"/>
                  </a:lnTo>
                  <a:lnTo>
                    <a:pt x="145" y="113"/>
                  </a:lnTo>
                  <a:lnTo>
                    <a:pt x="142" y="104"/>
                  </a:lnTo>
                  <a:lnTo>
                    <a:pt x="139" y="97"/>
                  </a:lnTo>
                  <a:lnTo>
                    <a:pt x="139" y="97"/>
                  </a:lnTo>
                  <a:lnTo>
                    <a:pt x="135" y="90"/>
                  </a:lnTo>
                  <a:lnTo>
                    <a:pt x="132" y="85"/>
                  </a:lnTo>
                  <a:lnTo>
                    <a:pt x="128" y="79"/>
                  </a:lnTo>
                  <a:lnTo>
                    <a:pt x="123" y="75"/>
                  </a:lnTo>
                  <a:lnTo>
                    <a:pt x="119" y="72"/>
                  </a:lnTo>
                  <a:lnTo>
                    <a:pt x="114" y="69"/>
                  </a:lnTo>
                  <a:lnTo>
                    <a:pt x="108" y="67"/>
                  </a:lnTo>
                  <a:lnTo>
                    <a:pt x="103" y="67"/>
                  </a:lnTo>
                  <a:lnTo>
                    <a:pt x="103" y="67"/>
                  </a:lnTo>
                  <a:lnTo>
                    <a:pt x="96" y="67"/>
                  </a:lnTo>
                  <a:lnTo>
                    <a:pt x="90" y="69"/>
                  </a:lnTo>
                  <a:lnTo>
                    <a:pt x="85" y="72"/>
                  </a:lnTo>
                  <a:lnTo>
                    <a:pt x="79" y="75"/>
                  </a:lnTo>
                  <a:lnTo>
                    <a:pt x="74" y="79"/>
                  </a:lnTo>
                  <a:lnTo>
                    <a:pt x="69" y="85"/>
                  </a:lnTo>
                  <a:lnTo>
                    <a:pt x="65" y="90"/>
                  </a:lnTo>
                  <a:lnTo>
                    <a:pt x="61" y="97"/>
                  </a:lnTo>
                  <a:lnTo>
                    <a:pt x="61" y="97"/>
                  </a:lnTo>
                  <a:lnTo>
                    <a:pt x="57" y="106"/>
                  </a:lnTo>
                  <a:lnTo>
                    <a:pt x="53" y="115"/>
                  </a:lnTo>
                  <a:lnTo>
                    <a:pt x="49" y="125"/>
                  </a:lnTo>
                  <a:lnTo>
                    <a:pt x="46" y="136"/>
                  </a:lnTo>
                  <a:lnTo>
                    <a:pt x="43" y="147"/>
                  </a:lnTo>
                  <a:lnTo>
                    <a:pt x="41" y="158"/>
                  </a:lnTo>
                  <a:lnTo>
                    <a:pt x="39" y="170"/>
                  </a:lnTo>
                  <a:lnTo>
                    <a:pt x="38" y="181"/>
                  </a:lnTo>
                  <a:lnTo>
                    <a:pt x="38" y="181"/>
                  </a:lnTo>
                  <a:lnTo>
                    <a:pt x="36" y="192"/>
                  </a:lnTo>
                  <a:lnTo>
                    <a:pt x="35" y="204"/>
                  </a:lnTo>
                  <a:lnTo>
                    <a:pt x="32" y="217"/>
                  </a:lnTo>
                  <a:lnTo>
                    <a:pt x="31" y="229"/>
                  </a:lnTo>
                  <a:lnTo>
                    <a:pt x="30" y="243"/>
                  </a:lnTo>
                  <a:lnTo>
                    <a:pt x="30" y="257"/>
                  </a:lnTo>
                  <a:lnTo>
                    <a:pt x="29" y="271"/>
                  </a:lnTo>
                  <a:lnTo>
                    <a:pt x="29" y="285"/>
                  </a:lnTo>
                  <a:lnTo>
                    <a:pt x="29" y="285"/>
                  </a:lnTo>
                  <a:lnTo>
                    <a:pt x="29" y="302"/>
                  </a:lnTo>
                  <a:lnTo>
                    <a:pt x="30" y="318"/>
                  </a:lnTo>
                  <a:lnTo>
                    <a:pt x="30" y="334"/>
                  </a:lnTo>
                  <a:lnTo>
                    <a:pt x="31" y="349"/>
                  </a:lnTo>
                  <a:lnTo>
                    <a:pt x="32" y="364"/>
                  </a:lnTo>
                  <a:lnTo>
                    <a:pt x="35" y="378"/>
                  </a:lnTo>
                  <a:lnTo>
                    <a:pt x="36" y="392"/>
                  </a:lnTo>
                  <a:lnTo>
                    <a:pt x="38" y="405"/>
                  </a:lnTo>
                  <a:lnTo>
                    <a:pt x="38" y="405"/>
                  </a:lnTo>
                  <a:lnTo>
                    <a:pt x="40" y="417"/>
                  </a:lnTo>
                  <a:lnTo>
                    <a:pt x="42" y="428"/>
                  </a:lnTo>
                  <a:lnTo>
                    <a:pt x="45" y="439"/>
                  </a:lnTo>
                  <a:lnTo>
                    <a:pt x="48" y="449"/>
                  </a:lnTo>
                  <a:lnTo>
                    <a:pt x="51" y="459"/>
                  </a:lnTo>
                  <a:lnTo>
                    <a:pt x="55" y="466"/>
                  </a:lnTo>
                  <a:lnTo>
                    <a:pt x="58" y="474"/>
                  </a:lnTo>
                  <a:lnTo>
                    <a:pt x="62" y="480"/>
                  </a:lnTo>
                  <a:lnTo>
                    <a:pt x="62" y="480"/>
                  </a:lnTo>
                  <a:lnTo>
                    <a:pt x="67" y="485"/>
                  </a:lnTo>
                  <a:lnTo>
                    <a:pt x="71" y="491"/>
                  </a:lnTo>
                  <a:lnTo>
                    <a:pt x="76" y="495"/>
                  </a:lnTo>
                  <a:lnTo>
                    <a:pt x="81" y="499"/>
                  </a:lnTo>
                  <a:lnTo>
                    <a:pt x="85" y="502"/>
                  </a:lnTo>
                  <a:lnTo>
                    <a:pt x="90" y="505"/>
                  </a:lnTo>
                  <a:lnTo>
                    <a:pt x="95" y="506"/>
                  </a:lnTo>
                  <a:lnTo>
                    <a:pt x="101" y="506"/>
                  </a:lnTo>
                  <a:lnTo>
                    <a:pt x="101" y="506"/>
                  </a:lnTo>
                  <a:lnTo>
                    <a:pt x="107" y="506"/>
                  </a:lnTo>
                  <a:lnTo>
                    <a:pt x="112" y="503"/>
                  </a:lnTo>
                  <a:lnTo>
                    <a:pt x="117" y="502"/>
                  </a:lnTo>
                  <a:lnTo>
                    <a:pt x="123" y="498"/>
                  </a:lnTo>
                  <a:lnTo>
                    <a:pt x="127" y="492"/>
                  </a:lnTo>
                  <a:lnTo>
                    <a:pt x="132" y="487"/>
                  </a:lnTo>
                  <a:lnTo>
                    <a:pt x="137" y="480"/>
                  </a:lnTo>
                  <a:lnTo>
                    <a:pt x="141" y="471"/>
                  </a:lnTo>
                  <a:lnTo>
                    <a:pt x="141" y="471"/>
                  </a:lnTo>
                  <a:lnTo>
                    <a:pt x="145" y="463"/>
                  </a:lnTo>
                  <a:lnTo>
                    <a:pt x="149" y="452"/>
                  </a:lnTo>
                  <a:lnTo>
                    <a:pt x="153" y="442"/>
                  </a:lnTo>
                  <a:lnTo>
                    <a:pt x="156" y="430"/>
                  </a:lnTo>
                  <a:lnTo>
                    <a:pt x="159" y="417"/>
                  </a:lnTo>
                  <a:lnTo>
                    <a:pt x="162" y="402"/>
                  </a:lnTo>
                  <a:lnTo>
                    <a:pt x="164" y="388"/>
                  </a:lnTo>
                  <a:lnTo>
                    <a:pt x="166" y="371"/>
                  </a:lnTo>
                  <a:lnTo>
                    <a:pt x="166" y="36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52"/>
            <p:cNvSpPr>
              <a:spLocks/>
            </p:cNvSpPr>
            <p:nvPr/>
          </p:nvSpPr>
          <p:spPr bwMode="auto">
            <a:xfrm>
              <a:off x="5623" y="31"/>
              <a:ext cx="87" cy="287"/>
            </a:xfrm>
            <a:custGeom>
              <a:avLst/>
              <a:gdLst>
                <a:gd name="T0" fmla="*/ 30 w 175"/>
                <a:gd name="T1" fmla="*/ 396 h 573"/>
                <a:gd name="T2" fmla="*/ 36 w 175"/>
                <a:gd name="T3" fmla="*/ 441 h 573"/>
                <a:gd name="T4" fmla="*/ 51 w 175"/>
                <a:gd name="T5" fmla="*/ 480 h 573"/>
                <a:gd name="T6" fmla="*/ 70 w 175"/>
                <a:gd name="T7" fmla="*/ 498 h 573"/>
                <a:gd name="T8" fmla="*/ 92 w 175"/>
                <a:gd name="T9" fmla="*/ 506 h 573"/>
                <a:gd name="T10" fmla="*/ 120 w 175"/>
                <a:gd name="T11" fmla="*/ 495 h 573"/>
                <a:gd name="T12" fmla="*/ 137 w 175"/>
                <a:gd name="T13" fmla="*/ 462 h 573"/>
                <a:gd name="T14" fmla="*/ 143 w 175"/>
                <a:gd name="T15" fmla="*/ 437 h 573"/>
                <a:gd name="T16" fmla="*/ 146 w 175"/>
                <a:gd name="T17" fmla="*/ 412 h 573"/>
                <a:gd name="T18" fmla="*/ 143 w 175"/>
                <a:gd name="T19" fmla="*/ 382 h 573"/>
                <a:gd name="T20" fmla="*/ 137 w 175"/>
                <a:gd name="T21" fmla="*/ 359 h 573"/>
                <a:gd name="T22" fmla="*/ 118 w 175"/>
                <a:gd name="T23" fmla="*/ 335 h 573"/>
                <a:gd name="T24" fmla="*/ 96 w 175"/>
                <a:gd name="T25" fmla="*/ 320 h 573"/>
                <a:gd name="T26" fmla="*/ 69 w 175"/>
                <a:gd name="T27" fmla="*/ 303 h 573"/>
                <a:gd name="T28" fmla="*/ 43 w 175"/>
                <a:gd name="T29" fmla="*/ 281 h 573"/>
                <a:gd name="T30" fmla="*/ 29 w 175"/>
                <a:gd name="T31" fmla="*/ 260 h 573"/>
                <a:gd name="T32" fmla="*/ 16 w 175"/>
                <a:gd name="T33" fmla="*/ 225 h 573"/>
                <a:gd name="T34" fmla="*/ 12 w 175"/>
                <a:gd name="T35" fmla="*/ 192 h 573"/>
                <a:gd name="T36" fmla="*/ 9 w 175"/>
                <a:gd name="T37" fmla="*/ 153 h 573"/>
                <a:gd name="T38" fmla="*/ 13 w 175"/>
                <a:gd name="T39" fmla="*/ 106 h 573"/>
                <a:gd name="T40" fmla="*/ 20 w 175"/>
                <a:gd name="T41" fmla="*/ 71 h 573"/>
                <a:gd name="T42" fmla="*/ 36 w 175"/>
                <a:gd name="T43" fmla="*/ 33 h 573"/>
                <a:gd name="T44" fmla="*/ 53 w 175"/>
                <a:gd name="T45" fmla="*/ 12 h 573"/>
                <a:gd name="T46" fmla="*/ 81 w 175"/>
                <a:gd name="T47" fmla="*/ 0 h 573"/>
                <a:gd name="T48" fmla="*/ 103 w 175"/>
                <a:gd name="T49" fmla="*/ 3 h 573"/>
                <a:gd name="T50" fmla="*/ 129 w 175"/>
                <a:gd name="T51" fmla="*/ 19 h 573"/>
                <a:gd name="T52" fmla="*/ 146 w 175"/>
                <a:gd name="T53" fmla="*/ 46 h 573"/>
                <a:gd name="T54" fmla="*/ 159 w 175"/>
                <a:gd name="T55" fmla="*/ 79 h 573"/>
                <a:gd name="T56" fmla="*/ 168 w 175"/>
                <a:gd name="T57" fmla="*/ 131 h 573"/>
                <a:gd name="T58" fmla="*/ 140 w 175"/>
                <a:gd name="T59" fmla="*/ 168 h 573"/>
                <a:gd name="T60" fmla="*/ 133 w 175"/>
                <a:gd name="T61" fmla="*/ 117 h 573"/>
                <a:gd name="T62" fmla="*/ 122 w 175"/>
                <a:gd name="T63" fmla="*/ 89 h 573"/>
                <a:gd name="T64" fmla="*/ 99 w 175"/>
                <a:gd name="T65" fmla="*/ 69 h 573"/>
                <a:gd name="T66" fmla="*/ 75 w 175"/>
                <a:gd name="T67" fmla="*/ 68 h 573"/>
                <a:gd name="T68" fmla="*/ 52 w 175"/>
                <a:gd name="T69" fmla="*/ 85 h 573"/>
                <a:gd name="T70" fmla="*/ 43 w 175"/>
                <a:gd name="T71" fmla="*/ 110 h 573"/>
                <a:gd name="T72" fmla="*/ 38 w 175"/>
                <a:gd name="T73" fmla="*/ 150 h 573"/>
                <a:gd name="T74" fmla="*/ 40 w 175"/>
                <a:gd name="T75" fmla="*/ 177 h 573"/>
                <a:gd name="T76" fmla="*/ 46 w 175"/>
                <a:gd name="T77" fmla="*/ 199 h 573"/>
                <a:gd name="T78" fmla="*/ 66 w 175"/>
                <a:gd name="T79" fmla="*/ 225 h 573"/>
                <a:gd name="T80" fmla="*/ 97 w 175"/>
                <a:gd name="T81" fmla="*/ 245 h 573"/>
                <a:gd name="T82" fmla="*/ 129 w 175"/>
                <a:gd name="T83" fmla="*/ 267 h 573"/>
                <a:gd name="T84" fmla="*/ 146 w 175"/>
                <a:gd name="T85" fmla="*/ 285 h 573"/>
                <a:gd name="T86" fmla="*/ 162 w 175"/>
                <a:gd name="T87" fmla="*/ 321 h 573"/>
                <a:gd name="T88" fmla="*/ 170 w 175"/>
                <a:gd name="T89" fmla="*/ 356 h 573"/>
                <a:gd name="T90" fmla="*/ 175 w 175"/>
                <a:gd name="T91" fmla="*/ 409 h 573"/>
                <a:gd name="T92" fmla="*/ 172 w 175"/>
                <a:gd name="T93" fmla="*/ 453 h 573"/>
                <a:gd name="T94" fmla="*/ 164 w 175"/>
                <a:gd name="T95" fmla="*/ 491 h 573"/>
                <a:gd name="T96" fmla="*/ 149 w 175"/>
                <a:gd name="T97" fmla="*/ 534 h 573"/>
                <a:gd name="T98" fmla="*/ 131 w 175"/>
                <a:gd name="T99" fmla="*/ 556 h 573"/>
                <a:gd name="T100" fmla="*/ 104 w 175"/>
                <a:gd name="T101" fmla="*/ 572 h 573"/>
                <a:gd name="T102" fmla="*/ 79 w 175"/>
                <a:gd name="T103" fmla="*/ 572 h 573"/>
                <a:gd name="T104" fmla="*/ 48 w 175"/>
                <a:gd name="T105" fmla="*/ 556 h 573"/>
                <a:gd name="T106" fmla="*/ 29 w 175"/>
                <a:gd name="T107" fmla="*/ 531 h 573"/>
                <a:gd name="T108" fmla="*/ 12 w 175"/>
                <a:gd name="T109" fmla="*/ 484 h 573"/>
                <a:gd name="T110" fmla="*/ 3 w 175"/>
                <a:gd name="T111" fmla="*/ 43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 h="573">
                  <a:moveTo>
                    <a:pt x="0" y="378"/>
                  </a:moveTo>
                  <a:lnTo>
                    <a:pt x="29" y="374"/>
                  </a:lnTo>
                  <a:lnTo>
                    <a:pt x="29" y="374"/>
                  </a:lnTo>
                  <a:lnTo>
                    <a:pt x="29" y="385"/>
                  </a:lnTo>
                  <a:lnTo>
                    <a:pt x="30" y="396"/>
                  </a:lnTo>
                  <a:lnTo>
                    <a:pt x="31" y="406"/>
                  </a:lnTo>
                  <a:lnTo>
                    <a:pt x="32" y="416"/>
                  </a:lnTo>
                  <a:lnTo>
                    <a:pt x="33" y="425"/>
                  </a:lnTo>
                  <a:lnTo>
                    <a:pt x="34" y="432"/>
                  </a:lnTo>
                  <a:lnTo>
                    <a:pt x="36" y="441"/>
                  </a:lnTo>
                  <a:lnTo>
                    <a:pt x="37" y="446"/>
                  </a:lnTo>
                  <a:lnTo>
                    <a:pt x="37" y="446"/>
                  </a:lnTo>
                  <a:lnTo>
                    <a:pt x="41" y="457"/>
                  </a:lnTo>
                  <a:lnTo>
                    <a:pt x="46" y="470"/>
                  </a:lnTo>
                  <a:lnTo>
                    <a:pt x="51" y="480"/>
                  </a:lnTo>
                  <a:lnTo>
                    <a:pt x="58" y="487"/>
                  </a:lnTo>
                  <a:lnTo>
                    <a:pt x="58" y="487"/>
                  </a:lnTo>
                  <a:lnTo>
                    <a:pt x="62" y="491"/>
                  </a:lnTo>
                  <a:lnTo>
                    <a:pt x="66" y="495"/>
                  </a:lnTo>
                  <a:lnTo>
                    <a:pt x="70" y="498"/>
                  </a:lnTo>
                  <a:lnTo>
                    <a:pt x="74" y="501"/>
                  </a:lnTo>
                  <a:lnTo>
                    <a:pt x="79" y="503"/>
                  </a:lnTo>
                  <a:lnTo>
                    <a:pt x="83" y="505"/>
                  </a:lnTo>
                  <a:lnTo>
                    <a:pt x="88" y="506"/>
                  </a:lnTo>
                  <a:lnTo>
                    <a:pt x="92" y="506"/>
                  </a:lnTo>
                  <a:lnTo>
                    <a:pt x="92" y="506"/>
                  </a:lnTo>
                  <a:lnTo>
                    <a:pt x="99" y="505"/>
                  </a:lnTo>
                  <a:lnTo>
                    <a:pt x="107" y="503"/>
                  </a:lnTo>
                  <a:lnTo>
                    <a:pt x="114" y="499"/>
                  </a:lnTo>
                  <a:lnTo>
                    <a:pt x="120" y="495"/>
                  </a:lnTo>
                  <a:lnTo>
                    <a:pt x="120" y="495"/>
                  </a:lnTo>
                  <a:lnTo>
                    <a:pt x="125" y="488"/>
                  </a:lnTo>
                  <a:lnTo>
                    <a:pt x="130" y="480"/>
                  </a:lnTo>
                  <a:lnTo>
                    <a:pt x="134" y="471"/>
                  </a:lnTo>
                  <a:lnTo>
                    <a:pt x="137" y="462"/>
                  </a:lnTo>
                  <a:lnTo>
                    <a:pt x="137" y="462"/>
                  </a:lnTo>
                  <a:lnTo>
                    <a:pt x="139" y="456"/>
                  </a:lnTo>
                  <a:lnTo>
                    <a:pt x="140" y="449"/>
                  </a:lnTo>
                  <a:lnTo>
                    <a:pt x="142" y="444"/>
                  </a:lnTo>
                  <a:lnTo>
                    <a:pt x="143" y="437"/>
                  </a:lnTo>
                  <a:lnTo>
                    <a:pt x="144" y="430"/>
                  </a:lnTo>
                  <a:lnTo>
                    <a:pt x="144" y="424"/>
                  </a:lnTo>
                  <a:lnTo>
                    <a:pt x="146" y="417"/>
                  </a:lnTo>
                  <a:lnTo>
                    <a:pt x="146" y="412"/>
                  </a:lnTo>
                  <a:lnTo>
                    <a:pt x="146" y="412"/>
                  </a:lnTo>
                  <a:lnTo>
                    <a:pt x="146" y="406"/>
                  </a:lnTo>
                  <a:lnTo>
                    <a:pt x="146" y="400"/>
                  </a:lnTo>
                  <a:lnTo>
                    <a:pt x="144" y="395"/>
                  </a:lnTo>
                  <a:lnTo>
                    <a:pt x="144" y="388"/>
                  </a:lnTo>
                  <a:lnTo>
                    <a:pt x="143" y="382"/>
                  </a:lnTo>
                  <a:lnTo>
                    <a:pt x="142" y="377"/>
                  </a:lnTo>
                  <a:lnTo>
                    <a:pt x="141" y="371"/>
                  </a:lnTo>
                  <a:lnTo>
                    <a:pt x="140" y="367"/>
                  </a:lnTo>
                  <a:lnTo>
                    <a:pt x="140" y="367"/>
                  </a:lnTo>
                  <a:lnTo>
                    <a:pt x="137" y="359"/>
                  </a:lnTo>
                  <a:lnTo>
                    <a:pt x="133" y="350"/>
                  </a:lnTo>
                  <a:lnTo>
                    <a:pt x="127" y="342"/>
                  </a:lnTo>
                  <a:lnTo>
                    <a:pt x="121" y="336"/>
                  </a:lnTo>
                  <a:lnTo>
                    <a:pt x="121" y="336"/>
                  </a:lnTo>
                  <a:lnTo>
                    <a:pt x="118" y="335"/>
                  </a:lnTo>
                  <a:lnTo>
                    <a:pt x="115" y="332"/>
                  </a:lnTo>
                  <a:lnTo>
                    <a:pt x="111" y="331"/>
                  </a:lnTo>
                  <a:lnTo>
                    <a:pt x="107" y="327"/>
                  </a:lnTo>
                  <a:lnTo>
                    <a:pt x="102" y="324"/>
                  </a:lnTo>
                  <a:lnTo>
                    <a:pt x="96" y="320"/>
                  </a:lnTo>
                  <a:lnTo>
                    <a:pt x="90" y="316"/>
                  </a:lnTo>
                  <a:lnTo>
                    <a:pt x="83" y="311"/>
                  </a:lnTo>
                  <a:lnTo>
                    <a:pt x="83" y="311"/>
                  </a:lnTo>
                  <a:lnTo>
                    <a:pt x="75" y="307"/>
                  </a:lnTo>
                  <a:lnTo>
                    <a:pt x="69" y="303"/>
                  </a:lnTo>
                  <a:lnTo>
                    <a:pt x="62" y="298"/>
                  </a:lnTo>
                  <a:lnTo>
                    <a:pt x="57" y="293"/>
                  </a:lnTo>
                  <a:lnTo>
                    <a:pt x="52" y="289"/>
                  </a:lnTo>
                  <a:lnTo>
                    <a:pt x="47" y="285"/>
                  </a:lnTo>
                  <a:lnTo>
                    <a:pt x="43" y="281"/>
                  </a:lnTo>
                  <a:lnTo>
                    <a:pt x="40" y="278"/>
                  </a:lnTo>
                  <a:lnTo>
                    <a:pt x="40" y="278"/>
                  </a:lnTo>
                  <a:lnTo>
                    <a:pt x="36" y="273"/>
                  </a:lnTo>
                  <a:lnTo>
                    <a:pt x="32" y="266"/>
                  </a:lnTo>
                  <a:lnTo>
                    <a:pt x="29" y="260"/>
                  </a:lnTo>
                  <a:lnTo>
                    <a:pt x="25" y="253"/>
                  </a:lnTo>
                  <a:lnTo>
                    <a:pt x="22" y="246"/>
                  </a:lnTo>
                  <a:lnTo>
                    <a:pt x="20" y="239"/>
                  </a:lnTo>
                  <a:lnTo>
                    <a:pt x="18" y="232"/>
                  </a:lnTo>
                  <a:lnTo>
                    <a:pt x="16" y="225"/>
                  </a:lnTo>
                  <a:lnTo>
                    <a:pt x="16" y="225"/>
                  </a:lnTo>
                  <a:lnTo>
                    <a:pt x="15" y="218"/>
                  </a:lnTo>
                  <a:lnTo>
                    <a:pt x="13" y="210"/>
                  </a:lnTo>
                  <a:lnTo>
                    <a:pt x="12" y="202"/>
                  </a:lnTo>
                  <a:lnTo>
                    <a:pt x="12" y="192"/>
                  </a:lnTo>
                  <a:lnTo>
                    <a:pt x="10" y="184"/>
                  </a:lnTo>
                  <a:lnTo>
                    <a:pt x="9" y="174"/>
                  </a:lnTo>
                  <a:lnTo>
                    <a:pt x="9" y="163"/>
                  </a:lnTo>
                  <a:lnTo>
                    <a:pt x="9" y="153"/>
                  </a:lnTo>
                  <a:lnTo>
                    <a:pt x="9" y="153"/>
                  </a:lnTo>
                  <a:lnTo>
                    <a:pt x="9" y="143"/>
                  </a:lnTo>
                  <a:lnTo>
                    <a:pt x="9" y="133"/>
                  </a:lnTo>
                  <a:lnTo>
                    <a:pt x="10" y="125"/>
                  </a:lnTo>
                  <a:lnTo>
                    <a:pt x="12" y="115"/>
                  </a:lnTo>
                  <a:lnTo>
                    <a:pt x="13" y="106"/>
                  </a:lnTo>
                  <a:lnTo>
                    <a:pt x="14" y="96"/>
                  </a:lnTo>
                  <a:lnTo>
                    <a:pt x="16" y="88"/>
                  </a:lnTo>
                  <a:lnTo>
                    <a:pt x="18" y="79"/>
                  </a:lnTo>
                  <a:lnTo>
                    <a:pt x="18" y="79"/>
                  </a:lnTo>
                  <a:lnTo>
                    <a:pt x="20" y="71"/>
                  </a:lnTo>
                  <a:lnTo>
                    <a:pt x="22" y="63"/>
                  </a:lnTo>
                  <a:lnTo>
                    <a:pt x="25" y="54"/>
                  </a:lnTo>
                  <a:lnTo>
                    <a:pt x="28" y="46"/>
                  </a:lnTo>
                  <a:lnTo>
                    <a:pt x="32" y="39"/>
                  </a:lnTo>
                  <a:lnTo>
                    <a:pt x="36" y="33"/>
                  </a:lnTo>
                  <a:lnTo>
                    <a:pt x="40" y="26"/>
                  </a:lnTo>
                  <a:lnTo>
                    <a:pt x="44" y="22"/>
                  </a:lnTo>
                  <a:lnTo>
                    <a:pt x="44" y="22"/>
                  </a:lnTo>
                  <a:lnTo>
                    <a:pt x="48" y="17"/>
                  </a:lnTo>
                  <a:lnTo>
                    <a:pt x="53" y="12"/>
                  </a:lnTo>
                  <a:lnTo>
                    <a:pt x="58" y="10"/>
                  </a:lnTo>
                  <a:lnTo>
                    <a:pt x="63" y="6"/>
                  </a:lnTo>
                  <a:lnTo>
                    <a:pt x="69" y="3"/>
                  </a:lnTo>
                  <a:lnTo>
                    <a:pt x="74" y="1"/>
                  </a:lnTo>
                  <a:lnTo>
                    <a:pt x="81" y="0"/>
                  </a:lnTo>
                  <a:lnTo>
                    <a:pt x="86" y="0"/>
                  </a:lnTo>
                  <a:lnTo>
                    <a:pt x="86" y="0"/>
                  </a:lnTo>
                  <a:lnTo>
                    <a:pt x="92" y="0"/>
                  </a:lnTo>
                  <a:lnTo>
                    <a:pt x="98" y="1"/>
                  </a:lnTo>
                  <a:lnTo>
                    <a:pt x="103" y="3"/>
                  </a:lnTo>
                  <a:lnTo>
                    <a:pt x="109" y="6"/>
                  </a:lnTo>
                  <a:lnTo>
                    <a:pt x="114" y="8"/>
                  </a:lnTo>
                  <a:lnTo>
                    <a:pt x="119" y="11"/>
                  </a:lnTo>
                  <a:lnTo>
                    <a:pt x="124" y="15"/>
                  </a:lnTo>
                  <a:lnTo>
                    <a:pt x="129" y="19"/>
                  </a:lnTo>
                  <a:lnTo>
                    <a:pt x="129" y="19"/>
                  </a:lnTo>
                  <a:lnTo>
                    <a:pt x="133" y="25"/>
                  </a:lnTo>
                  <a:lnTo>
                    <a:pt x="137" y="32"/>
                  </a:lnTo>
                  <a:lnTo>
                    <a:pt x="141" y="39"/>
                  </a:lnTo>
                  <a:lnTo>
                    <a:pt x="146" y="46"/>
                  </a:lnTo>
                  <a:lnTo>
                    <a:pt x="150" y="54"/>
                  </a:lnTo>
                  <a:lnTo>
                    <a:pt x="153" y="63"/>
                  </a:lnTo>
                  <a:lnTo>
                    <a:pt x="156" y="71"/>
                  </a:lnTo>
                  <a:lnTo>
                    <a:pt x="159" y="79"/>
                  </a:lnTo>
                  <a:lnTo>
                    <a:pt x="159" y="79"/>
                  </a:lnTo>
                  <a:lnTo>
                    <a:pt x="161" y="89"/>
                  </a:lnTo>
                  <a:lnTo>
                    <a:pt x="163" y="100"/>
                  </a:lnTo>
                  <a:lnTo>
                    <a:pt x="165" y="110"/>
                  </a:lnTo>
                  <a:lnTo>
                    <a:pt x="166" y="121"/>
                  </a:lnTo>
                  <a:lnTo>
                    <a:pt x="168" y="131"/>
                  </a:lnTo>
                  <a:lnTo>
                    <a:pt x="169" y="142"/>
                  </a:lnTo>
                  <a:lnTo>
                    <a:pt x="170" y="153"/>
                  </a:lnTo>
                  <a:lnTo>
                    <a:pt x="170" y="164"/>
                  </a:lnTo>
                  <a:lnTo>
                    <a:pt x="140" y="168"/>
                  </a:lnTo>
                  <a:lnTo>
                    <a:pt x="140" y="168"/>
                  </a:lnTo>
                  <a:lnTo>
                    <a:pt x="139" y="157"/>
                  </a:lnTo>
                  <a:lnTo>
                    <a:pt x="138" y="146"/>
                  </a:lnTo>
                  <a:lnTo>
                    <a:pt x="137" y="136"/>
                  </a:lnTo>
                  <a:lnTo>
                    <a:pt x="135" y="127"/>
                  </a:lnTo>
                  <a:lnTo>
                    <a:pt x="133" y="117"/>
                  </a:lnTo>
                  <a:lnTo>
                    <a:pt x="131" y="108"/>
                  </a:lnTo>
                  <a:lnTo>
                    <a:pt x="129" y="101"/>
                  </a:lnTo>
                  <a:lnTo>
                    <a:pt x="126" y="95"/>
                  </a:lnTo>
                  <a:lnTo>
                    <a:pt x="126" y="95"/>
                  </a:lnTo>
                  <a:lnTo>
                    <a:pt x="122" y="89"/>
                  </a:lnTo>
                  <a:lnTo>
                    <a:pt x="118" y="83"/>
                  </a:lnTo>
                  <a:lnTo>
                    <a:pt x="114" y="79"/>
                  </a:lnTo>
                  <a:lnTo>
                    <a:pt x="109" y="75"/>
                  </a:lnTo>
                  <a:lnTo>
                    <a:pt x="104" y="71"/>
                  </a:lnTo>
                  <a:lnTo>
                    <a:pt x="99" y="69"/>
                  </a:lnTo>
                  <a:lnTo>
                    <a:pt x="93" y="67"/>
                  </a:lnTo>
                  <a:lnTo>
                    <a:pt x="87" y="67"/>
                  </a:lnTo>
                  <a:lnTo>
                    <a:pt x="87" y="67"/>
                  </a:lnTo>
                  <a:lnTo>
                    <a:pt x="81" y="67"/>
                  </a:lnTo>
                  <a:lnTo>
                    <a:pt x="75" y="68"/>
                  </a:lnTo>
                  <a:lnTo>
                    <a:pt x="70" y="69"/>
                  </a:lnTo>
                  <a:lnTo>
                    <a:pt x="65" y="72"/>
                  </a:lnTo>
                  <a:lnTo>
                    <a:pt x="60" y="76"/>
                  </a:lnTo>
                  <a:lnTo>
                    <a:pt x="56" y="81"/>
                  </a:lnTo>
                  <a:lnTo>
                    <a:pt x="52" y="85"/>
                  </a:lnTo>
                  <a:lnTo>
                    <a:pt x="49" y="90"/>
                  </a:lnTo>
                  <a:lnTo>
                    <a:pt x="49" y="90"/>
                  </a:lnTo>
                  <a:lnTo>
                    <a:pt x="47" y="96"/>
                  </a:lnTo>
                  <a:lnTo>
                    <a:pt x="45" y="103"/>
                  </a:lnTo>
                  <a:lnTo>
                    <a:pt x="43" y="110"/>
                  </a:lnTo>
                  <a:lnTo>
                    <a:pt x="41" y="118"/>
                  </a:lnTo>
                  <a:lnTo>
                    <a:pt x="40" y="125"/>
                  </a:lnTo>
                  <a:lnTo>
                    <a:pt x="39" y="133"/>
                  </a:lnTo>
                  <a:lnTo>
                    <a:pt x="38" y="142"/>
                  </a:lnTo>
                  <a:lnTo>
                    <a:pt x="38" y="150"/>
                  </a:lnTo>
                  <a:lnTo>
                    <a:pt x="38" y="150"/>
                  </a:lnTo>
                  <a:lnTo>
                    <a:pt x="38" y="157"/>
                  </a:lnTo>
                  <a:lnTo>
                    <a:pt x="39" y="164"/>
                  </a:lnTo>
                  <a:lnTo>
                    <a:pt x="39" y="171"/>
                  </a:lnTo>
                  <a:lnTo>
                    <a:pt x="40" y="177"/>
                  </a:lnTo>
                  <a:lnTo>
                    <a:pt x="41" y="184"/>
                  </a:lnTo>
                  <a:lnTo>
                    <a:pt x="43" y="189"/>
                  </a:lnTo>
                  <a:lnTo>
                    <a:pt x="44" y="195"/>
                  </a:lnTo>
                  <a:lnTo>
                    <a:pt x="46" y="199"/>
                  </a:lnTo>
                  <a:lnTo>
                    <a:pt x="46" y="199"/>
                  </a:lnTo>
                  <a:lnTo>
                    <a:pt x="48" y="204"/>
                  </a:lnTo>
                  <a:lnTo>
                    <a:pt x="52" y="210"/>
                  </a:lnTo>
                  <a:lnTo>
                    <a:pt x="56" y="216"/>
                  </a:lnTo>
                  <a:lnTo>
                    <a:pt x="61" y="221"/>
                  </a:lnTo>
                  <a:lnTo>
                    <a:pt x="66" y="225"/>
                  </a:lnTo>
                  <a:lnTo>
                    <a:pt x="73" y="231"/>
                  </a:lnTo>
                  <a:lnTo>
                    <a:pt x="81" y="236"/>
                  </a:lnTo>
                  <a:lnTo>
                    <a:pt x="89" y="241"/>
                  </a:lnTo>
                  <a:lnTo>
                    <a:pt x="89" y="241"/>
                  </a:lnTo>
                  <a:lnTo>
                    <a:pt x="97" y="245"/>
                  </a:lnTo>
                  <a:lnTo>
                    <a:pt x="105" y="249"/>
                  </a:lnTo>
                  <a:lnTo>
                    <a:pt x="112" y="253"/>
                  </a:lnTo>
                  <a:lnTo>
                    <a:pt x="119" y="259"/>
                  </a:lnTo>
                  <a:lnTo>
                    <a:pt x="124" y="263"/>
                  </a:lnTo>
                  <a:lnTo>
                    <a:pt x="129" y="267"/>
                  </a:lnTo>
                  <a:lnTo>
                    <a:pt x="134" y="271"/>
                  </a:lnTo>
                  <a:lnTo>
                    <a:pt x="137" y="274"/>
                  </a:lnTo>
                  <a:lnTo>
                    <a:pt x="137" y="274"/>
                  </a:lnTo>
                  <a:lnTo>
                    <a:pt x="141" y="279"/>
                  </a:lnTo>
                  <a:lnTo>
                    <a:pt x="146" y="285"/>
                  </a:lnTo>
                  <a:lnTo>
                    <a:pt x="150" y="292"/>
                  </a:lnTo>
                  <a:lnTo>
                    <a:pt x="154" y="299"/>
                  </a:lnTo>
                  <a:lnTo>
                    <a:pt x="157" y="306"/>
                  </a:lnTo>
                  <a:lnTo>
                    <a:pt x="160" y="314"/>
                  </a:lnTo>
                  <a:lnTo>
                    <a:pt x="162" y="321"/>
                  </a:lnTo>
                  <a:lnTo>
                    <a:pt x="164" y="330"/>
                  </a:lnTo>
                  <a:lnTo>
                    <a:pt x="164" y="330"/>
                  </a:lnTo>
                  <a:lnTo>
                    <a:pt x="166" y="338"/>
                  </a:lnTo>
                  <a:lnTo>
                    <a:pt x="168" y="348"/>
                  </a:lnTo>
                  <a:lnTo>
                    <a:pt x="170" y="356"/>
                  </a:lnTo>
                  <a:lnTo>
                    <a:pt x="172" y="366"/>
                  </a:lnTo>
                  <a:lnTo>
                    <a:pt x="173" y="377"/>
                  </a:lnTo>
                  <a:lnTo>
                    <a:pt x="174" y="387"/>
                  </a:lnTo>
                  <a:lnTo>
                    <a:pt x="175" y="398"/>
                  </a:lnTo>
                  <a:lnTo>
                    <a:pt x="175" y="409"/>
                  </a:lnTo>
                  <a:lnTo>
                    <a:pt x="175" y="409"/>
                  </a:lnTo>
                  <a:lnTo>
                    <a:pt x="175" y="420"/>
                  </a:lnTo>
                  <a:lnTo>
                    <a:pt x="174" y="431"/>
                  </a:lnTo>
                  <a:lnTo>
                    <a:pt x="173" y="442"/>
                  </a:lnTo>
                  <a:lnTo>
                    <a:pt x="172" y="453"/>
                  </a:lnTo>
                  <a:lnTo>
                    <a:pt x="170" y="463"/>
                  </a:lnTo>
                  <a:lnTo>
                    <a:pt x="168" y="473"/>
                  </a:lnTo>
                  <a:lnTo>
                    <a:pt x="166" y="483"/>
                  </a:lnTo>
                  <a:lnTo>
                    <a:pt x="164" y="491"/>
                  </a:lnTo>
                  <a:lnTo>
                    <a:pt x="164" y="491"/>
                  </a:lnTo>
                  <a:lnTo>
                    <a:pt x="162" y="501"/>
                  </a:lnTo>
                  <a:lnTo>
                    <a:pt x="159" y="509"/>
                  </a:lnTo>
                  <a:lnTo>
                    <a:pt x="156" y="517"/>
                  </a:lnTo>
                  <a:lnTo>
                    <a:pt x="153" y="526"/>
                  </a:lnTo>
                  <a:lnTo>
                    <a:pt x="149" y="534"/>
                  </a:lnTo>
                  <a:lnTo>
                    <a:pt x="146" y="540"/>
                  </a:lnTo>
                  <a:lnTo>
                    <a:pt x="140" y="546"/>
                  </a:lnTo>
                  <a:lnTo>
                    <a:pt x="136" y="551"/>
                  </a:lnTo>
                  <a:lnTo>
                    <a:pt x="136" y="551"/>
                  </a:lnTo>
                  <a:lnTo>
                    <a:pt x="131" y="556"/>
                  </a:lnTo>
                  <a:lnTo>
                    <a:pt x="126" y="560"/>
                  </a:lnTo>
                  <a:lnTo>
                    <a:pt x="121" y="563"/>
                  </a:lnTo>
                  <a:lnTo>
                    <a:pt x="116" y="567"/>
                  </a:lnTo>
                  <a:lnTo>
                    <a:pt x="110" y="570"/>
                  </a:lnTo>
                  <a:lnTo>
                    <a:pt x="104" y="572"/>
                  </a:lnTo>
                  <a:lnTo>
                    <a:pt x="99" y="573"/>
                  </a:lnTo>
                  <a:lnTo>
                    <a:pt x="93" y="573"/>
                  </a:lnTo>
                  <a:lnTo>
                    <a:pt x="93" y="573"/>
                  </a:lnTo>
                  <a:lnTo>
                    <a:pt x="86" y="573"/>
                  </a:lnTo>
                  <a:lnTo>
                    <a:pt x="79" y="572"/>
                  </a:lnTo>
                  <a:lnTo>
                    <a:pt x="72" y="570"/>
                  </a:lnTo>
                  <a:lnTo>
                    <a:pt x="65" y="567"/>
                  </a:lnTo>
                  <a:lnTo>
                    <a:pt x="59" y="563"/>
                  </a:lnTo>
                  <a:lnTo>
                    <a:pt x="53" y="560"/>
                  </a:lnTo>
                  <a:lnTo>
                    <a:pt x="48" y="556"/>
                  </a:lnTo>
                  <a:lnTo>
                    <a:pt x="43" y="551"/>
                  </a:lnTo>
                  <a:lnTo>
                    <a:pt x="43" y="551"/>
                  </a:lnTo>
                  <a:lnTo>
                    <a:pt x="38" y="545"/>
                  </a:lnTo>
                  <a:lnTo>
                    <a:pt x="33" y="538"/>
                  </a:lnTo>
                  <a:lnTo>
                    <a:pt x="29" y="531"/>
                  </a:lnTo>
                  <a:lnTo>
                    <a:pt x="25" y="523"/>
                  </a:lnTo>
                  <a:lnTo>
                    <a:pt x="21" y="514"/>
                  </a:lnTo>
                  <a:lnTo>
                    <a:pt x="17" y="505"/>
                  </a:lnTo>
                  <a:lnTo>
                    <a:pt x="14" y="495"/>
                  </a:lnTo>
                  <a:lnTo>
                    <a:pt x="12" y="484"/>
                  </a:lnTo>
                  <a:lnTo>
                    <a:pt x="12" y="484"/>
                  </a:lnTo>
                  <a:lnTo>
                    <a:pt x="9" y="473"/>
                  </a:lnTo>
                  <a:lnTo>
                    <a:pt x="6" y="460"/>
                  </a:lnTo>
                  <a:lnTo>
                    <a:pt x="4" y="446"/>
                  </a:lnTo>
                  <a:lnTo>
                    <a:pt x="3" y="434"/>
                  </a:lnTo>
                  <a:lnTo>
                    <a:pt x="2" y="420"/>
                  </a:lnTo>
                  <a:lnTo>
                    <a:pt x="1" y="406"/>
                  </a:lnTo>
                  <a:lnTo>
                    <a:pt x="0" y="392"/>
                  </a:lnTo>
                  <a:lnTo>
                    <a:pt x="0" y="378"/>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p:cNvSpPr>
            <p:nvPr/>
          </p:nvSpPr>
          <p:spPr bwMode="auto">
            <a:xfrm>
              <a:off x="4948" y="327"/>
              <a:ext cx="23" cy="56"/>
            </a:xfrm>
            <a:custGeom>
              <a:avLst/>
              <a:gdLst>
                <a:gd name="T0" fmla="*/ 0 w 48"/>
                <a:gd name="T1" fmla="*/ 113 h 113"/>
                <a:gd name="T2" fmla="*/ 0 w 48"/>
                <a:gd name="T3" fmla="*/ 0 h 113"/>
                <a:gd name="T4" fmla="*/ 8 w 48"/>
                <a:gd name="T5" fmla="*/ 0 h 113"/>
                <a:gd name="T6" fmla="*/ 40 w 48"/>
                <a:gd name="T7" fmla="*/ 88 h 113"/>
                <a:gd name="T8" fmla="*/ 40 w 48"/>
                <a:gd name="T9" fmla="*/ 0 h 113"/>
                <a:gd name="T10" fmla="*/ 48 w 48"/>
                <a:gd name="T11" fmla="*/ 0 h 113"/>
                <a:gd name="T12" fmla="*/ 48 w 48"/>
                <a:gd name="T13" fmla="*/ 113 h 113"/>
                <a:gd name="T14" fmla="*/ 39 w 48"/>
                <a:gd name="T15" fmla="*/ 113 h 113"/>
                <a:gd name="T16" fmla="*/ 8 w 48"/>
                <a:gd name="T17" fmla="*/ 26 h 113"/>
                <a:gd name="T18" fmla="*/ 8 w 48"/>
                <a:gd name="T19" fmla="*/ 113 h 113"/>
                <a:gd name="T20" fmla="*/ 0 w 48"/>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13">
                  <a:moveTo>
                    <a:pt x="0" y="113"/>
                  </a:moveTo>
                  <a:lnTo>
                    <a:pt x="0" y="0"/>
                  </a:lnTo>
                  <a:lnTo>
                    <a:pt x="8" y="0"/>
                  </a:lnTo>
                  <a:lnTo>
                    <a:pt x="40" y="88"/>
                  </a:lnTo>
                  <a:lnTo>
                    <a:pt x="40" y="0"/>
                  </a:lnTo>
                  <a:lnTo>
                    <a:pt x="48" y="0"/>
                  </a:lnTo>
                  <a:lnTo>
                    <a:pt x="48" y="113"/>
                  </a:lnTo>
                  <a:lnTo>
                    <a:pt x="39" y="113"/>
                  </a:lnTo>
                  <a:lnTo>
                    <a:pt x="8" y="26"/>
                  </a:lnTo>
                  <a:lnTo>
                    <a:pt x="8"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54"/>
            <p:cNvSpPr>
              <a:spLocks noEditPoints="1"/>
            </p:cNvSpPr>
            <p:nvPr/>
          </p:nvSpPr>
          <p:spPr bwMode="auto">
            <a:xfrm>
              <a:off x="4976" y="342"/>
              <a:ext cx="20" cy="42"/>
            </a:xfrm>
            <a:custGeom>
              <a:avLst/>
              <a:gdLst>
                <a:gd name="T0" fmla="*/ 25 w 40"/>
                <a:gd name="T1" fmla="*/ 79 h 85"/>
                <a:gd name="T2" fmla="*/ 19 w 40"/>
                <a:gd name="T3" fmla="*/ 84 h 85"/>
                <a:gd name="T4" fmla="*/ 14 w 40"/>
                <a:gd name="T5" fmla="*/ 85 h 85"/>
                <a:gd name="T6" fmla="*/ 5 w 40"/>
                <a:gd name="T7" fmla="*/ 81 h 85"/>
                <a:gd name="T8" fmla="*/ 1 w 40"/>
                <a:gd name="T9" fmla="*/ 71 h 85"/>
                <a:gd name="T10" fmla="*/ 0 w 40"/>
                <a:gd name="T11" fmla="*/ 60 h 85"/>
                <a:gd name="T12" fmla="*/ 1 w 40"/>
                <a:gd name="T13" fmla="*/ 53 h 85"/>
                <a:gd name="T14" fmla="*/ 3 w 40"/>
                <a:gd name="T15" fmla="*/ 46 h 85"/>
                <a:gd name="T16" fmla="*/ 7 w 40"/>
                <a:gd name="T17" fmla="*/ 41 h 85"/>
                <a:gd name="T18" fmla="*/ 11 w 40"/>
                <a:gd name="T19" fmla="*/ 39 h 85"/>
                <a:gd name="T20" fmla="*/ 16 w 40"/>
                <a:gd name="T21" fmla="*/ 38 h 85"/>
                <a:gd name="T22" fmla="*/ 26 w 40"/>
                <a:gd name="T23" fmla="*/ 34 h 85"/>
                <a:gd name="T24" fmla="*/ 29 w 40"/>
                <a:gd name="T25" fmla="*/ 31 h 85"/>
                <a:gd name="T26" fmla="*/ 29 w 40"/>
                <a:gd name="T27" fmla="*/ 27 h 85"/>
                <a:gd name="T28" fmla="*/ 26 w 40"/>
                <a:gd name="T29" fmla="*/ 20 h 85"/>
                <a:gd name="T30" fmla="*/ 20 w 40"/>
                <a:gd name="T31" fmla="*/ 14 h 85"/>
                <a:gd name="T32" fmla="*/ 14 w 40"/>
                <a:gd name="T33" fmla="*/ 15 h 85"/>
                <a:gd name="T34" fmla="*/ 10 w 40"/>
                <a:gd name="T35" fmla="*/ 18 h 85"/>
                <a:gd name="T36" fmla="*/ 8 w 40"/>
                <a:gd name="T37" fmla="*/ 27 h 85"/>
                <a:gd name="T38" fmla="*/ 2 w 40"/>
                <a:gd name="T39" fmla="*/ 18 h 85"/>
                <a:gd name="T40" fmla="*/ 5 w 40"/>
                <a:gd name="T41" fmla="*/ 10 h 85"/>
                <a:gd name="T42" fmla="*/ 9 w 40"/>
                <a:gd name="T43" fmla="*/ 4 h 85"/>
                <a:gd name="T44" fmla="*/ 17 w 40"/>
                <a:gd name="T45" fmla="*/ 0 h 85"/>
                <a:gd name="T46" fmla="*/ 25 w 40"/>
                <a:gd name="T47" fmla="*/ 2 h 85"/>
                <a:gd name="T48" fmla="*/ 30 w 40"/>
                <a:gd name="T49" fmla="*/ 4 h 85"/>
                <a:gd name="T50" fmla="*/ 34 w 40"/>
                <a:gd name="T51" fmla="*/ 10 h 85"/>
                <a:gd name="T52" fmla="*/ 37 w 40"/>
                <a:gd name="T53" fmla="*/ 17 h 85"/>
                <a:gd name="T54" fmla="*/ 38 w 40"/>
                <a:gd name="T55" fmla="*/ 24 h 85"/>
                <a:gd name="T56" fmla="*/ 38 w 40"/>
                <a:gd name="T57" fmla="*/ 49 h 85"/>
                <a:gd name="T58" fmla="*/ 38 w 40"/>
                <a:gd name="T59" fmla="*/ 70 h 85"/>
                <a:gd name="T60" fmla="*/ 39 w 40"/>
                <a:gd name="T61" fmla="*/ 78 h 85"/>
                <a:gd name="T62" fmla="*/ 32 w 40"/>
                <a:gd name="T63" fmla="*/ 84 h 85"/>
                <a:gd name="T64" fmla="*/ 30 w 40"/>
                <a:gd name="T65" fmla="*/ 77 h 85"/>
                <a:gd name="T66" fmla="*/ 26 w 40"/>
                <a:gd name="T67" fmla="*/ 47 h 85"/>
                <a:gd name="T68" fmla="*/ 17 w 40"/>
                <a:gd name="T69" fmla="*/ 50 h 85"/>
                <a:gd name="T70" fmla="*/ 12 w 40"/>
                <a:gd name="T71" fmla="*/ 53 h 85"/>
                <a:gd name="T72" fmla="*/ 9 w 40"/>
                <a:gd name="T73" fmla="*/ 54 h 85"/>
                <a:gd name="T74" fmla="*/ 8 w 40"/>
                <a:gd name="T75" fmla="*/ 57 h 85"/>
                <a:gd name="T76" fmla="*/ 7 w 40"/>
                <a:gd name="T77" fmla="*/ 61 h 85"/>
                <a:gd name="T78" fmla="*/ 8 w 40"/>
                <a:gd name="T79" fmla="*/ 67 h 85"/>
                <a:gd name="T80" fmla="*/ 11 w 40"/>
                <a:gd name="T81" fmla="*/ 70 h 85"/>
                <a:gd name="T82" fmla="*/ 17 w 40"/>
                <a:gd name="T83" fmla="*/ 71 h 85"/>
                <a:gd name="T84" fmla="*/ 22 w 40"/>
                <a:gd name="T85" fmla="*/ 68 h 85"/>
                <a:gd name="T86" fmla="*/ 26 w 40"/>
                <a:gd name="T87" fmla="*/ 63 h 85"/>
                <a:gd name="T88" fmla="*/ 28 w 40"/>
                <a:gd name="T89" fmla="*/ 56 h 85"/>
                <a:gd name="T90" fmla="*/ 29 w 40"/>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30" y="74"/>
                  </a:moveTo>
                  <a:lnTo>
                    <a:pt x="27" y="77"/>
                  </a:lnTo>
                  <a:lnTo>
                    <a:pt x="25" y="79"/>
                  </a:lnTo>
                  <a:lnTo>
                    <a:pt x="23"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3" y="35"/>
                  </a:lnTo>
                  <a:lnTo>
                    <a:pt x="26" y="34"/>
                  </a:lnTo>
                  <a:lnTo>
                    <a:pt x="28" y="32"/>
                  </a:lnTo>
                  <a:lnTo>
                    <a:pt x="28" y="32"/>
                  </a:lnTo>
                  <a:lnTo>
                    <a:pt x="29" y="31"/>
                  </a:lnTo>
                  <a:lnTo>
                    <a:pt x="29" y="29"/>
                  </a:lnTo>
                  <a:lnTo>
                    <a:pt x="29" y="29"/>
                  </a:lnTo>
                  <a:lnTo>
                    <a:pt x="29" y="27"/>
                  </a:lnTo>
                  <a:lnTo>
                    <a:pt x="28" y="24"/>
                  </a:lnTo>
                  <a:lnTo>
                    <a:pt x="27" y="21"/>
                  </a:lnTo>
                  <a:lnTo>
                    <a:pt x="26" y="20"/>
                  </a:lnTo>
                  <a:lnTo>
                    <a:pt x="25" y="18"/>
                  </a:lnTo>
                  <a:lnTo>
                    <a:pt x="23"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2" y="0"/>
                  </a:lnTo>
                  <a:lnTo>
                    <a:pt x="25" y="2"/>
                  </a:lnTo>
                  <a:lnTo>
                    <a:pt x="27" y="2"/>
                  </a:lnTo>
                  <a:lnTo>
                    <a:pt x="29" y="3"/>
                  </a:lnTo>
                  <a:lnTo>
                    <a:pt x="30" y="4"/>
                  </a:lnTo>
                  <a:lnTo>
                    <a:pt x="32" y="6"/>
                  </a:lnTo>
                  <a:lnTo>
                    <a:pt x="33" y="9"/>
                  </a:lnTo>
                  <a:lnTo>
                    <a:pt x="34" y="10"/>
                  </a:lnTo>
                  <a:lnTo>
                    <a:pt x="34" y="13"/>
                  </a:lnTo>
                  <a:lnTo>
                    <a:pt x="36" y="14"/>
                  </a:lnTo>
                  <a:lnTo>
                    <a:pt x="37" y="17"/>
                  </a:lnTo>
                  <a:lnTo>
                    <a:pt x="37" y="20"/>
                  </a:lnTo>
                  <a:lnTo>
                    <a:pt x="37" y="21"/>
                  </a:lnTo>
                  <a:lnTo>
                    <a:pt x="38" y="24"/>
                  </a:lnTo>
                  <a:lnTo>
                    <a:pt x="38" y="28"/>
                  </a:lnTo>
                  <a:lnTo>
                    <a:pt x="38" y="32"/>
                  </a:lnTo>
                  <a:lnTo>
                    <a:pt x="38" y="49"/>
                  </a:lnTo>
                  <a:lnTo>
                    <a:pt x="38" y="57"/>
                  </a:lnTo>
                  <a:lnTo>
                    <a:pt x="38" y="64"/>
                  </a:lnTo>
                  <a:lnTo>
                    <a:pt x="38" y="70"/>
                  </a:lnTo>
                  <a:lnTo>
                    <a:pt x="38" y="72"/>
                  </a:lnTo>
                  <a:lnTo>
                    <a:pt x="38" y="75"/>
                  </a:lnTo>
                  <a:lnTo>
                    <a:pt x="39" y="78"/>
                  </a:lnTo>
                  <a:lnTo>
                    <a:pt x="39" y="81"/>
                  </a:lnTo>
                  <a:lnTo>
                    <a:pt x="40" y="84"/>
                  </a:lnTo>
                  <a:lnTo>
                    <a:pt x="32" y="84"/>
                  </a:lnTo>
                  <a:lnTo>
                    <a:pt x="31" y="81"/>
                  </a:lnTo>
                  <a:lnTo>
                    <a:pt x="30" y="78"/>
                  </a:lnTo>
                  <a:lnTo>
                    <a:pt x="30" y="77"/>
                  </a:lnTo>
                  <a:lnTo>
                    <a:pt x="30" y="74"/>
                  </a:lnTo>
                  <a:close/>
                  <a:moveTo>
                    <a:pt x="29" y="46"/>
                  </a:moveTo>
                  <a:lnTo>
                    <a:pt x="26" y="47"/>
                  </a:lnTo>
                  <a:lnTo>
                    <a:pt x="23"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2" y="68"/>
                  </a:lnTo>
                  <a:lnTo>
                    <a:pt x="23" y="67"/>
                  </a:lnTo>
                  <a:lnTo>
                    <a:pt x="25" y="66"/>
                  </a:lnTo>
                  <a:lnTo>
                    <a:pt x="26" y="63"/>
                  </a:lnTo>
                  <a:lnTo>
                    <a:pt x="27" y="61"/>
                  </a:lnTo>
                  <a:lnTo>
                    <a:pt x="27" y="59"/>
                  </a:lnTo>
                  <a:lnTo>
                    <a:pt x="28" y="56"/>
                  </a:lnTo>
                  <a:lnTo>
                    <a:pt x="28" y="53"/>
                  </a:lnTo>
                  <a:lnTo>
                    <a:pt x="28" y="50"/>
                  </a:lnTo>
                  <a:lnTo>
                    <a:pt x="29"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55"/>
            <p:cNvSpPr>
              <a:spLocks/>
            </p:cNvSpPr>
            <p:nvPr/>
          </p:nvSpPr>
          <p:spPr bwMode="auto">
            <a:xfrm>
              <a:off x="4999" y="328"/>
              <a:ext cx="10" cy="56"/>
            </a:xfrm>
            <a:custGeom>
              <a:avLst/>
              <a:gdLst>
                <a:gd name="T0" fmla="*/ 19 w 20"/>
                <a:gd name="T1" fmla="*/ 97 h 111"/>
                <a:gd name="T2" fmla="*/ 20 w 20"/>
                <a:gd name="T3" fmla="*/ 111 h 111"/>
                <a:gd name="T4" fmla="*/ 19 w 20"/>
                <a:gd name="T5" fmla="*/ 111 h 111"/>
                <a:gd name="T6" fmla="*/ 17 w 20"/>
                <a:gd name="T7" fmla="*/ 111 h 111"/>
                <a:gd name="T8" fmla="*/ 16 w 20"/>
                <a:gd name="T9" fmla="*/ 111 h 111"/>
                <a:gd name="T10" fmla="*/ 14 w 20"/>
                <a:gd name="T11" fmla="*/ 111 h 111"/>
                <a:gd name="T12" fmla="*/ 13 w 20"/>
                <a:gd name="T13" fmla="*/ 111 h 111"/>
                <a:gd name="T14" fmla="*/ 11 w 20"/>
                <a:gd name="T15" fmla="*/ 110 h 111"/>
                <a:gd name="T16" fmla="*/ 10 w 20"/>
                <a:gd name="T17" fmla="*/ 110 h 111"/>
                <a:gd name="T18" fmla="*/ 9 w 20"/>
                <a:gd name="T19" fmla="*/ 110 h 111"/>
                <a:gd name="T20" fmla="*/ 8 w 20"/>
                <a:gd name="T21" fmla="*/ 108 h 111"/>
                <a:gd name="T22" fmla="*/ 6 w 20"/>
                <a:gd name="T23" fmla="*/ 107 h 111"/>
                <a:gd name="T24" fmla="*/ 5 w 20"/>
                <a:gd name="T25" fmla="*/ 105 h 111"/>
                <a:gd name="T26" fmla="*/ 5 w 20"/>
                <a:gd name="T27" fmla="*/ 104 h 111"/>
                <a:gd name="T28" fmla="*/ 5 w 20"/>
                <a:gd name="T29" fmla="*/ 101 h 111"/>
                <a:gd name="T30" fmla="*/ 5 w 20"/>
                <a:gd name="T31" fmla="*/ 97 h 111"/>
                <a:gd name="T32" fmla="*/ 5 w 20"/>
                <a:gd name="T33" fmla="*/ 93 h 111"/>
                <a:gd name="T34" fmla="*/ 5 w 20"/>
                <a:gd name="T35" fmla="*/ 87 h 111"/>
                <a:gd name="T36" fmla="*/ 5 w 20"/>
                <a:gd name="T37" fmla="*/ 41 h 111"/>
                <a:gd name="T38" fmla="*/ 0 w 20"/>
                <a:gd name="T39" fmla="*/ 41 h 111"/>
                <a:gd name="T40" fmla="*/ 0 w 20"/>
                <a:gd name="T41" fmla="*/ 28 h 111"/>
                <a:gd name="T42" fmla="*/ 5 w 20"/>
                <a:gd name="T43" fmla="*/ 28 h 111"/>
                <a:gd name="T44" fmla="*/ 5 w 20"/>
                <a:gd name="T45" fmla="*/ 8 h 111"/>
                <a:gd name="T46" fmla="*/ 12 w 20"/>
                <a:gd name="T47" fmla="*/ 0 h 111"/>
                <a:gd name="T48" fmla="*/ 12 w 20"/>
                <a:gd name="T49" fmla="*/ 28 h 111"/>
                <a:gd name="T50" fmla="*/ 19 w 20"/>
                <a:gd name="T51" fmla="*/ 28 h 111"/>
                <a:gd name="T52" fmla="*/ 19 w 20"/>
                <a:gd name="T53" fmla="*/ 41 h 111"/>
                <a:gd name="T54" fmla="*/ 12 w 20"/>
                <a:gd name="T55" fmla="*/ 41 h 111"/>
                <a:gd name="T56" fmla="*/ 12 w 20"/>
                <a:gd name="T57" fmla="*/ 87 h 111"/>
                <a:gd name="T58" fmla="*/ 12 w 20"/>
                <a:gd name="T59" fmla="*/ 90 h 111"/>
                <a:gd name="T60" fmla="*/ 12 w 20"/>
                <a:gd name="T61" fmla="*/ 92 h 111"/>
                <a:gd name="T62" fmla="*/ 12 w 20"/>
                <a:gd name="T63" fmla="*/ 93 h 111"/>
                <a:gd name="T64" fmla="*/ 12 w 20"/>
                <a:gd name="T65" fmla="*/ 94 h 111"/>
                <a:gd name="T66" fmla="*/ 12 w 20"/>
                <a:gd name="T67" fmla="*/ 94 h 111"/>
                <a:gd name="T68" fmla="*/ 13 w 20"/>
                <a:gd name="T69" fmla="*/ 94 h 111"/>
                <a:gd name="T70" fmla="*/ 14 w 20"/>
                <a:gd name="T71" fmla="*/ 96 h 111"/>
                <a:gd name="T72" fmla="*/ 14 w 20"/>
                <a:gd name="T73" fmla="*/ 96 h 111"/>
                <a:gd name="T74" fmla="*/ 14 w 20"/>
                <a:gd name="T75" fmla="*/ 96 h 111"/>
                <a:gd name="T76" fmla="*/ 15 w 20"/>
                <a:gd name="T77" fmla="*/ 96 h 111"/>
                <a:gd name="T78" fmla="*/ 15 w 20"/>
                <a:gd name="T79" fmla="*/ 97 h 111"/>
                <a:gd name="T80" fmla="*/ 16 w 20"/>
                <a:gd name="T81" fmla="*/ 97 h 111"/>
                <a:gd name="T82" fmla="*/ 17 w 20"/>
                <a:gd name="T83" fmla="*/ 97 h 111"/>
                <a:gd name="T84" fmla="*/ 18 w 20"/>
                <a:gd name="T85" fmla="*/ 97 h 111"/>
                <a:gd name="T86" fmla="*/ 18 w 20"/>
                <a:gd name="T87" fmla="*/ 98 h 111"/>
                <a:gd name="T88" fmla="*/ 19 w 20"/>
                <a:gd name="T89" fmla="*/ 98 h 111"/>
                <a:gd name="T90" fmla="*/ 19 w 20"/>
                <a:gd name="T91"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111">
                  <a:moveTo>
                    <a:pt x="19" y="97"/>
                  </a:moveTo>
                  <a:lnTo>
                    <a:pt x="20" y="111"/>
                  </a:lnTo>
                  <a:lnTo>
                    <a:pt x="19" y="111"/>
                  </a:lnTo>
                  <a:lnTo>
                    <a:pt x="17" y="111"/>
                  </a:lnTo>
                  <a:lnTo>
                    <a:pt x="16" y="111"/>
                  </a:lnTo>
                  <a:lnTo>
                    <a:pt x="14" y="111"/>
                  </a:lnTo>
                  <a:lnTo>
                    <a:pt x="13" y="111"/>
                  </a:lnTo>
                  <a:lnTo>
                    <a:pt x="11" y="110"/>
                  </a:lnTo>
                  <a:lnTo>
                    <a:pt x="10" y="110"/>
                  </a:lnTo>
                  <a:lnTo>
                    <a:pt x="9" y="110"/>
                  </a:lnTo>
                  <a:lnTo>
                    <a:pt x="8" y="108"/>
                  </a:lnTo>
                  <a:lnTo>
                    <a:pt x="6" y="107"/>
                  </a:lnTo>
                  <a:lnTo>
                    <a:pt x="5" y="105"/>
                  </a:lnTo>
                  <a:lnTo>
                    <a:pt x="5" y="104"/>
                  </a:lnTo>
                  <a:lnTo>
                    <a:pt x="5" y="101"/>
                  </a:lnTo>
                  <a:lnTo>
                    <a:pt x="5" y="97"/>
                  </a:lnTo>
                  <a:lnTo>
                    <a:pt x="5" y="93"/>
                  </a:lnTo>
                  <a:lnTo>
                    <a:pt x="5" y="87"/>
                  </a:lnTo>
                  <a:lnTo>
                    <a:pt x="5" y="41"/>
                  </a:lnTo>
                  <a:lnTo>
                    <a:pt x="0" y="41"/>
                  </a:lnTo>
                  <a:lnTo>
                    <a:pt x="0" y="28"/>
                  </a:lnTo>
                  <a:lnTo>
                    <a:pt x="5" y="28"/>
                  </a:lnTo>
                  <a:lnTo>
                    <a:pt x="5" y="8"/>
                  </a:lnTo>
                  <a:lnTo>
                    <a:pt x="12" y="0"/>
                  </a:lnTo>
                  <a:lnTo>
                    <a:pt x="12" y="28"/>
                  </a:lnTo>
                  <a:lnTo>
                    <a:pt x="19" y="28"/>
                  </a:lnTo>
                  <a:lnTo>
                    <a:pt x="19" y="41"/>
                  </a:lnTo>
                  <a:lnTo>
                    <a:pt x="12" y="41"/>
                  </a:lnTo>
                  <a:lnTo>
                    <a:pt x="12" y="87"/>
                  </a:lnTo>
                  <a:lnTo>
                    <a:pt x="12" y="90"/>
                  </a:lnTo>
                  <a:lnTo>
                    <a:pt x="12" y="92"/>
                  </a:lnTo>
                  <a:lnTo>
                    <a:pt x="12" y="93"/>
                  </a:lnTo>
                  <a:lnTo>
                    <a:pt x="12" y="94"/>
                  </a:lnTo>
                  <a:lnTo>
                    <a:pt x="12" y="94"/>
                  </a:lnTo>
                  <a:lnTo>
                    <a:pt x="13" y="94"/>
                  </a:lnTo>
                  <a:lnTo>
                    <a:pt x="14" y="96"/>
                  </a:lnTo>
                  <a:lnTo>
                    <a:pt x="14" y="96"/>
                  </a:lnTo>
                  <a:lnTo>
                    <a:pt x="14" y="96"/>
                  </a:lnTo>
                  <a:lnTo>
                    <a:pt x="15" y="96"/>
                  </a:lnTo>
                  <a:lnTo>
                    <a:pt x="15" y="97"/>
                  </a:lnTo>
                  <a:lnTo>
                    <a:pt x="16" y="97"/>
                  </a:lnTo>
                  <a:lnTo>
                    <a:pt x="17" y="97"/>
                  </a:lnTo>
                  <a:lnTo>
                    <a:pt x="18" y="97"/>
                  </a:lnTo>
                  <a:lnTo>
                    <a:pt x="18" y="98"/>
                  </a:lnTo>
                  <a:lnTo>
                    <a:pt x="19" y="98"/>
                  </a:lnTo>
                  <a:lnTo>
                    <a:pt x="19" y="97"/>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56"/>
            <p:cNvSpPr>
              <a:spLocks/>
            </p:cNvSpPr>
            <p:nvPr/>
          </p:nvSpPr>
          <p:spPr bwMode="auto">
            <a:xfrm>
              <a:off x="5014" y="342"/>
              <a:ext cx="17" cy="42"/>
            </a:xfrm>
            <a:custGeom>
              <a:avLst/>
              <a:gdLst>
                <a:gd name="T0" fmla="*/ 29 w 36"/>
                <a:gd name="T1" fmla="*/ 82 h 83"/>
                <a:gd name="T2" fmla="*/ 29 w 36"/>
                <a:gd name="T3" fmla="*/ 68 h 83"/>
                <a:gd name="T4" fmla="*/ 25 w 36"/>
                <a:gd name="T5" fmla="*/ 75 h 83"/>
                <a:gd name="T6" fmla="*/ 21 w 36"/>
                <a:gd name="T7" fmla="*/ 79 h 83"/>
                <a:gd name="T8" fmla="*/ 18 w 36"/>
                <a:gd name="T9" fmla="*/ 82 h 83"/>
                <a:gd name="T10" fmla="*/ 14 w 36"/>
                <a:gd name="T11" fmla="*/ 83 h 83"/>
                <a:gd name="T12" fmla="*/ 12 w 36"/>
                <a:gd name="T13" fmla="*/ 83 h 83"/>
                <a:gd name="T14" fmla="*/ 11 w 36"/>
                <a:gd name="T15" fmla="*/ 82 h 83"/>
                <a:gd name="T16" fmla="*/ 9 w 36"/>
                <a:gd name="T17" fmla="*/ 82 h 83"/>
                <a:gd name="T18" fmla="*/ 7 w 36"/>
                <a:gd name="T19" fmla="*/ 82 h 83"/>
                <a:gd name="T20" fmla="*/ 6 w 36"/>
                <a:gd name="T21" fmla="*/ 80 h 83"/>
                <a:gd name="T22" fmla="*/ 4 w 36"/>
                <a:gd name="T23" fmla="*/ 79 h 83"/>
                <a:gd name="T24" fmla="*/ 3 w 36"/>
                <a:gd name="T25" fmla="*/ 76 h 83"/>
                <a:gd name="T26" fmla="*/ 2 w 36"/>
                <a:gd name="T27" fmla="*/ 75 h 83"/>
                <a:gd name="T28" fmla="*/ 1 w 36"/>
                <a:gd name="T29" fmla="*/ 72 h 83"/>
                <a:gd name="T30" fmla="*/ 1 w 36"/>
                <a:gd name="T31" fmla="*/ 69 h 83"/>
                <a:gd name="T32" fmla="*/ 0 w 36"/>
                <a:gd name="T33" fmla="*/ 66 h 83"/>
                <a:gd name="T34" fmla="*/ 0 w 36"/>
                <a:gd name="T35" fmla="*/ 64 h 83"/>
                <a:gd name="T36" fmla="*/ 0 w 36"/>
                <a:gd name="T37" fmla="*/ 61 h 83"/>
                <a:gd name="T38" fmla="*/ 0 w 36"/>
                <a:gd name="T39" fmla="*/ 58 h 83"/>
                <a:gd name="T40" fmla="*/ 0 w 36"/>
                <a:gd name="T41" fmla="*/ 55 h 83"/>
                <a:gd name="T42" fmla="*/ 0 w 36"/>
                <a:gd name="T43" fmla="*/ 51 h 83"/>
                <a:gd name="T44" fmla="*/ 0 w 36"/>
                <a:gd name="T45" fmla="*/ 0 h 83"/>
                <a:gd name="T46" fmla="*/ 7 w 36"/>
                <a:gd name="T47" fmla="*/ 0 h 83"/>
                <a:gd name="T48" fmla="*/ 7 w 36"/>
                <a:gd name="T49" fmla="*/ 44 h 83"/>
                <a:gd name="T50" fmla="*/ 7 w 36"/>
                <a:gd name="T51" fmla="*/ 50 h 83"/>
                <a:gd name="T52" fmla="*/ 7 w 36"/>
                <a:gd name="T53" fmla="*/ 52 h 83"/>
                <a:gd name="T54" fmla="*/ 7 w 36"/>
                <a:gd name="T55" fmla="*/ 57 h 83"/>
                <a:gd name="T56" fmla="*/ 7 w 36"/>
                <a:gd name="T57" fmla="*/ 58 h 83"/>
                <a:gd name="T58" fmla="*/ 7 w 36"/>
                <a:gd name="T59" fmla="*/ 61 h 83"/>
                <a:gd name="T60" fmla="*/ 8 w 36"/>
                <a:gd name="T61" fmla="*/ 62 h 83"/>
                <a:gd name="T62" fmla="*/ 9 w 36"/>
                <a:gd name="T63" fmla="*/ 65 h 83"/>
                <a:gd name="T64" fmla="*/ 10 w 36"/>
                <a:gd name="T65" fmla="*/ 66 h 83"/>
                <a:gd name="T66" fmla="*/ 11 w 36"/>
                <a:gd name="T67" fmla="*/ 68 h 83"/>
                <a:gd name="T68" fmla="*/ 13 w 36"/>
                <a:gd name="T69" fmla="*/ 68 h 83"/>
                <a:gd name="T70" fmla="*/ 14 w 36"/>
                <a:gd name="T71" fmla="*/ 69 h 83"/>
                <a:gd name="T72" fmla="*/ 15 w 36"/>
                <a:gd name="T73" fmla="*/ 69 h 83"/>
                <a:gd name="T74" fmla="*/ 17 w 36"/>
                <a:gd name="T75" fmla="*/ 69 h 83"/>
                <a:gd name="T76" fmla="*/ 19 w 36"/>
                <a:gd name="T77" fmla="*/ 68 h 83"/>
                <a:gd name="T78" fmla="*/ 20 w 36"/>
                <a:gd name="T79" fmla="*/ 68 h 83"/>
                <a:gd name="T80" fmla="*/ 22 w 36"/>
                <a:gd name="T81" fmla="*/ 66 h 83"/>
                <a:gd name="T82" fmla="*/ 23 w 36"/>
                <a:gd name="T83" fmla="*/ 65 h 83"/>
                <a:gd name="T84" fmla="*/ 24 w 36"/>
                <a:gd name="T85" fmla="*/ 62 h 83"/>
                <a:gd name="T86" fmla="*/ 25 w 36"/>
                <a:gd name="T87" fmla="*/ 61 h 83"/>
                <a:gd name="T88" fmla="*/ 26 w 36"/>
                <a:gd name="T89" fmla="*/ 58 h 83"/>
                <a:gd name="T90" fmla="*/ 27 w 36"/>
                <a:gd name="T91" fmla="*/ 55 h 83"/>
                <a:gd name="T92" fmla="*/ 27 w 36"/>
                <a:gd name="T93" fmla="*/ 51 h 83"/>
                <a:gd name="T94" fmla="*/ 29 w 36"/>
                <a:gd name="T95" fmla="*/ 47 h 83"/>
                <a:gd name="T96" fmla="*/ 29 w 36"/>
                <a:gd name="T97" fmla="*/ 43 h 83"/>
                <a:gd name="T98" fmla="*/ 29 w 36"/>
                <a:gd name="T99" fmla="*/ 0 h 83"/>
                <a:gd name="T100" fmla="*/ 36 w 36"/>
                <a:gd name="T101" fmla="*/ 0 h 83"/>
                <a:gd name="T102" fmla="*/ 36 w 36"/>
                <a:gd name="T103" fmla="*/ 82 h 83"/>
                <a:gd name="T104" fmla="*/ 29 w 36"/>
                <a:gd name="T10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83">
                  <a:moveTo>
                    <a:pt x="29" y="82"/>
                  </a:moveTo>
                  <a:lnTo>
                    <a:pt x="29" y="68"/>
                  </a:lnTo>
                  <a:lnTo>
                    <a:pt x="25" y="75"/>
                  </a:lnTo>
                  <a:lnTo>
                    <a:pt x="21" y="79"/>
                  </a:lnTo>
                  <a:lnTo>
                    <a:pt x="18" y="82"/>
                  </a:lnTo>
                  <a:lnTo>
                    <a:pt x="14" y="83"/>
                  </a:lnTo>
                  <a:lnTo>
                    <a:pt x="12" y="83"/>
                  </a:lnTo>
                  <a:lnTo>
                    <a:pt x="11" y="82"/>
                  </a:lnTo>
                  <a:lnTo>
                    <a:pt x="9" y="82"/>
                  </a:lnTo>
                  <a:lnTo>
                    <a:pt x="7" y="82"/>
                  </a:lnTo>
                  <a:lnTo>
                    <a:pt x="6" y="80"/>
                  </a:lnTo>
                  <a:lnTo>
                    <a:pt x="4" y="79"/>
                  </a:lnTo>
                  <a:lnTo>
                    <a:pt x="3" y="76"/>
                  </a:lnTo>
                  <a:lnTo>
                    <a:pt x="2" y="75"/>
                  </a:lnTo>
                  <a:lnTo>
                    <a:pt x="1" y="72"/>
                  </a:lnTo>
                  <a:lnTo>
                    <a:pt x="1" y="69"/>
                  </a:lnTo>
                  <a:lnTo>
                    <a:pt x="0" y="66"/>
                  </a:lnTo>
                  <a:lnTo>
                    <a:pt x="0" y="64"/>
                  </a:lnTo>
                  <a:lnTo>
                    <a:pt x="0" y="61"/>
                  </a:lnTo>
                  <a:lnTo>
                    <a:pt x="0" y="58"/>
                  </a:lnTo>
                  <a:lnTo>
                    <a:pt x="0" y="55"/>
                  </a:lnTo>
                  <a:lnTo>
                    <a:pt x="0" y="51"/>
                  </a:lnTo>
                  <a:lnTo>
                    <a:pt x="0" y="0"/>
                  </a:lnTo>
                  <a:lnTo>
                    <a:pt x="7" y="0"/>
                  </a:lnTo>
                  <a:lnTo>
                    <a:pt x="7" y="44"/>
                  </a:lnTo>
                  <a:lnTo>
                    <a:pt x="7" y="50"/>
                  </a:lnTo>
                  <a:lnTo>
                    <a:pt x="7" y="52"/>
                  </a:lnTo>
                  <a:lnTo>
                    <a:pt x="7" y="57"/>
                  </a:lnTo>
                  <a:lnTo>
                    <a:pt x="7" y="58"/>
                  </a:lnTo>
                  <a:lnTo>
                    <a:pt x="7" y="61"/>
                  </a:lnTo>
                  <a:lnTo>
                    <a:pt x="8" y="62"/>
                  </a:lnTo>
                  <a:lnTo>
                    <a:pt x="9" y="65"/>
                  </a:lnTo>
                  <a:lnTo>
                    <a:pt x="10" y="66"/>
                  </a:lnTo>
                  <a:lnTo>
                    <a:pt x="11" y="68"/>
                  </a:lnTo>
                  <a:lnTo>
                    <a:pt x="13" y="68"/>
                  </a:lnTo>
                  <a:lnTo>
                    <a:pt x="14" y="69"/>
                  </a:lnTo>
                  <a:lnTo>
                    <a:pt x="15" y="69"/>
                  </a:lnTo>
                  <a:lnTo>
                    <a:pt x="17" y="69"/>
                  </a:lnTo>
                  <a:lnTo>
                    <a:pt x="19" y="68"/>
                  </a:lnTo>
                  <a:lnTo>
                    <a:pt x="20" y="68"/>
                  </a:lnTo>
                  <a:lnTo>
                    <a:pt x="22" y="66"/>
                  </a:lnTo>
                  <a:lnTo>
                    <a:pt x="23" y="65"/>
                  </a:lnTo>
                  <a:lnTo>
                    <a:pt x="24" y="62"/>
                  </a:lnTo>
                  <a:lnTo>
                    <a:pt x="25" y="61"/>
                  </a:lnTo>
                  <a:lnTo>
                    <a:pt x="26" y="58"/>
                  </a:lnTo>
                  <a:lnTo>
                    <a:pt x="27" y="55"/>
                  </a:lnTo>
                  <a:lnTo>
                    <a:pt x="27" y="51"/>
                  </a:lnTo>
                  <a:lnTo>
                    <a:pt x="29" y="47"/>
                  </a:lnTo>
                  <a:lnTo>
                    <a:pt x="29" y="43"/>
                  </a:lnTo>
                  <a:lnTo>
                    <a:pt x="29" y="0"/>
                  </a:lnTo>
                  <a:lnTo>
                    <a:pt x="36" y="0"/>
                  </a:lnTo>
                  <a:lnTo>
                    <a:pt x="36" y="82"/>
                  </a:lnTo>
                  <a:lnTo>
                    <a:pt x="29"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57"/>
            <p:cNvSpPr>
              <a:spLocks/>
            </p:cNvSpPr>
            <p:nvPr/>
          </p:nvSpPr>
          <p:spPr bwMode="auto">
            <a:xfrm>
              <a:off x="5037" y="342"/>
              <a:ext cx="12" cy="41"/>
            </a:xfrm>
            <a:custGeom>
              <a:avLst/>
              <a:gdLst>
                <a:gd name="T0" fmla="*/ 0 w 23"/>
                <a:gd name="T1" fmla="*/ 84 h 84"/>
                <a:gd name="T2" fmla="*/ 0 w 23"/>
                <a:gd name="T3" fmla="*/ 2 h 84"/>
                <a:gd name="T4" fmla="*/ 7 w 23"/>
                <a:gd name="T5" fmla="*/ 2 h 84"/>
                <a:gd name="T6" fmla="*/ 7 w 23"/>
                <a:gd name="T7" fmla="*/ 14 h 84"/>
                <a:gd name="T8" fmla="*/ 8 w 23"/>
                <a:gd name="T9" fmla="*/ 10 h 84"/>
                <a:gd name="T10" fmla="*/ 9 w 23"/>
                <a:gd name="T11" fmla="*/ 7 h 84"/>
                <a:gd name="T12" fmla="*/ 10 w 23"/>
                <a:gd name="T13" fmla="*/ 4 h 84"/>
                <a:gd name="T14" fmla="*/ 10 w 23"/>
                <a:gd name="T15" fmla="*/ 3 h 84"/>
                <a:gd name="T16" fmla="*/ 11 w 23"/>
                <a:gd name="T17" fmla="*/ 2 h 84"/>
                <a:gd name="T18" fmla="*/ 13 w 23"/>
                <a:gd name="T19" fmla="*/ 2 h 84"/>
                <a:gd name="T20" fmla="*/ 14 w 23"/>
                <a:gd name="T21" fmla="*/ 0 h 84"/>
                <a:gd name="T22" fmla="*/ 15 w 23"/>
                <a:gd name="T23" fmla="*/ 0 h 84"/>
                <a:gd name="T24" fmla="*/ 17 w 23"/>
                <a:gd name="T25" fmla="*/ 0 h 84"/>
                <a:gd name="T26" fmla="*/ 19 w 23"/>
                <a:gd name="T27" fmla="*/ 2 h 84"/>
                <a:gd name="T28" fmla="*/ 21 w 23"/>
                <a:gd name="T29" fmla="*/ 3 h 84"/>
                <a:gd name="T30" fmla="*/ 23 w 23"/>
                <a:gd name="T31" fmla="*/ 4 h 84"/>
                <a:gd name="T32" fmla="*/ 20 w 23"/>
                <a:gd name="T33" fmla="*/ 17 h 84"/>
                <a:gd name="T34" fmla="*/ 19 w 23"/>
                <a:gd name="T35" fmla="*/ 15 h 84"/>
                <a:gd name="T36" fmla="*/ 18 w 23"/>
                <a:gd name="T37" fmla="*/ 15 h 84"/>
                <a:gd name="T38" fmla="*/ 16 w 23"/>
                <a:gd name="T39" fmla="*/ 14 h 84"/>
                <a:gd name="T40" fmla="*/ 15 w 23"/>
                <a:gd name="T41" fmla="*/ 14 h 84"/>
                <a:gd name="T42" fmla="*/ 14 w 23"/>
                <a:gd name="T43" fmla="*/ 14 h 84"/>
                <a:gd name="T44" fmla="*/ 13 w 23"/>
                <a:gd name="T45" fmla="*/ 15 h 84"/>
                <a:gd name="T46" fmla="*/ 12 w 23"/>
                <a:gd name="T47" fmla="*/ 15 h 84"/>
                <a:gd name="T48" fmla="*/ 11 w 23"/>
                <a:gd name="T49" fmla="*/ 17 h 84"/>
                <a:gd name="T50" fmla="*/ 10 w 23"/>
                <a:gd name="T51" fmla="*/ 18 h 84"/>
                <a:gd name="T52" fmla="*/ 9 w 23"/>
                <a:gd name="T53" fmla="*/ 21 h 84"/>
                <a:gd name="T54" fmla="*/ 8 w 23"/>
                <a:gd name="T55" fmla="*/ 22 h 84"/>
                <a:gd name="T56" fmla="*/ 8 w 23"/>
                <a:gd name="T57" fmla="*/ 25 h 84"/>
                <a:gd name="T58" fmla="*/ 8 w 23"/>
                <a:gd name="T59" fmla="*/ 29 h 84"/>
                <a:gd name="T60" fmla="*/ 8 w 23"/>
                <a:gd name="T61" fmla="*/ 34 h 84"/>
                <a:gd name="T62" fmla="*/ 7 w 23"/>
                <a:gd name="T63" fmla="*/ 38 h 84"/>
                <a:gd name="T64" fmla="*/ 7 w 23"/>
                <a:gd name="T65" fmla="*/ 42 h 84"/>
                <a:gd name="T66" fmla="*/ 7 w 23"/>
                <a:gd name="T67" fmla="*/ 84 h 84"/>
                <a:gd name="T68" fmla="*/ 0 w 23"/>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7" y="0"/>
                  </a:lnTo>
                  <a:lnTo>
                    <a:pt x="19" y="2"/>
                  </a:lnTo>
                  <a:lnTo>
                    <a:pt x="21" y="3"/>
                  </a:lnTo>
                  <a:lnTo>
                    <a:pt x="23" y="4"/>
                  </a:lnTo>
                  <a:lnTo>
                    <a:pt x="20" y="17"/>
                  </a:lnTo>
                  <a:lnTo>
                    <a:pt x="19" y="15"/>
                  </a:lnTo>
                  <a:lnTo>
                    <a:pt x="18"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58"/>
            <p:cNvSpPr>
              <a:spLocks noEditPoints="1"/>
            </p:cNvSpPr>
            <p:nvPr/>
          </p:nvSpPr>
          <p:spPr bwMode="auto">
            <a:xfrm>
              <a:off x="5050" y="342"/>
              <a:ext cx="20" cy="42"/>
            </a:xfrm>
            <a:custGeom>
              <a:avLst/>
              <a:gdLst>
                <a:gd name="T0" fmla="*/ 26 w 40"/>
                <a:gd name="T1" fmla="*/ 79 h 85"/>
                <a:gd name="T2" fmla="*/ 19 w 40"/>
                <a:gd name="T3" fmla="*/ 84 h 85"/>
                <a:gd name="T4" fmla="*/ 14 w 40"/>
                <a:gd name="T5" fmla="*/ 85 h 85"/>
                <a:gd name="T6" fmla="*/ 5 w 40"/>
                <a:gd name="T7" fmla="*/ 81 h 85"/>
                <a:gd name="T8" fmla="*/ 1 w 40"/>
                <a:gd name="T9" fmla="*/ 71 h 85"/>
                <a:gd name="T10" fmla="*/ 0 w 40"/>
                <a:gd name="T11" fmla="*/ 60 h 85"/>
                <a:gd name="T12" fmla="*/ 1 w 40"/>
                <a:gd name="T13" fmla="*/ 53 h 85"/>
                <a:gd name="T14" fmla="*/ 3 w 40"/>
                <a:gd name="T15" fmla="*/ 46 h 85"/>
                <a:gd name="T16" fmla="*/ 7 w 40"/>
                <a:gd name="T17" fmla="*/ 41 h 85"/>
                <a:gd name="T18" fmla="*/ 11 w 40"/>
                <a:gd name="T19" fmla="*/ 39 h 85"/>
                <a:gd name="T20" fmla="*/ 16 w 40"/>
                <a:gd name="T21" fmla="*/ 38 h 85"/>
                <a:gd name="T22" fmla="*/ 27 w 40"/>
                <a:gd name="T23" fmla="*/ 34 h 85"/>
                <a:gd name="T24" fmla="*/ 30 w 40"/>
                <a:gd name="T25" fmla="*/ 31 h 85"/>
                <a:gd name="T26" fmla="*/ 30 w 40"/>
                <a:gd name="T27" fmla="*/ 27 h 85"/>
                <a:gd name="T28" fmla="*/ 27 w 40"/>
                <a:gd name="T29" fmla="*/ 20 h 85"/>
                <a:gd name="T30" fmla="*/ 20 w 40"/>
                <a:gd name="T31" fmla="*/ 14 h 85"/>
                <a:gd name="T32" fmla="*/ 14 w 40"/>
                <a:gd name="T33" fmla="*/ 15 h 85"/>
                <a:gd name="T34" fmla="*/ 10 w 40"/>
                <a:gd name="T35" fmla="*/ 18 h 85"/>
                <a:gd name="T36" fmla="*/ 8 w 40"/>
                <a:gd name="T37" fmla="*/ 27 h 85"/>
                <a:gd name="T38" fmla="*/ 2 w 40"/>
                <a:gd name="T39" fmla="*/ 18 h 85"/>
                <a:gd name="T40" fmla="*/ 5 w 40"/>
                <a:gd name="T41" fmla="*/ 10 h 85"/>
                <a:gd name="T42" fmla="*/ 9 w 40"/>
                <a:gd name="T43" fmla="*/ 4 h 85"/>
                <a:gd name="T44" fmla="*/ 17 w 40"/>
                <a:gd name="T45" fmla="*/ 0 h 85"/>
                <a:gd name="T46" fmla="*/ 26 w 40"/>
                <a:gd name="T47" fmla="*/ 2 h 85"/>
                <a:gd name="T48" fmla="*/ 31 w 40"/>
                <a:gd name="T49" fmla="*/ 4 h 85"/>
                <a:gd name="T50" fmla="*/ 35 w 40"/>
                <a:gd name="T51" fmla="*/ 10 h 85"/>
                <a:gd name="T52" fmla="*/ 37 w 40"/>
                <a:gd name="T53" fmla="*/ 17 h 85"/>
                <a:gd name="T54" fmla="*/ 38 w 40"/>
                <a:gd name="T55" fmla="*/ 24 h 85"/>
                <a:gd name="T56" fmla="*/ 38 w 40"/>
                <a:gd name="T57" fmla="*/ 49 h 85"/>
                <a:gd name="T58" fmla="*/ 38 w 40"/>
                <a:gd name="T59" fmla="*/ 70 h 85"/>
                <a:gd name="T60" fmla="*/ 39 w 40"/>
                <a:gd name="T61" fmla="*/ 78 h 85"/>
                <a:gd name="T62" fmla="*/ 33 w 40"/>
                <a:gd name="T63" fmla="*/ 84 h 85"/>
                <a:gd name="T64" fmla="*/ 31 w 40"/>
                <a:gd name="T65" fmla="*/ 77 h 85"/>
                <a:gd name="T66" fmla="*/ 27 w 40"/>
                <a:gd name="T67" fmla="*/ 47 h 85"/>
                <a:gd name="T68" fmla="*/ 17 w 40"/>
                <a:gd name="T69" fmla="*/ 50 h 85"/>
                <a:gd name="T70" fmla="*/ 12 w 40"/>
                <a:gd name="T71" fmla="*/ 53 h 85"/>
                <a:gd name="T72" fmla="*/ 9 w 40"/>
                <a:gd name="T73" fmla="*/ 54 h 85"/>
                <a:gd name="T74" fmla="*/ 8 w 40"/>
                <a:gd name="T75" fmla="*/ 57 h 85"/>
                <a:gd name="T76" fmla="*/ 7 w 40"/>
                <a:gd name="T77" fmla="*/ 61 h 85"/>
                <a:gd name="T78" fmla="*/ 8 w 40"/>
                <a:gd name="T79" fmla="*/ 67 h 85"/>
                <a:gd name="T80" fmla="*/ 11 w 40"/>
                <a:gd name="T81" fmla="*/ 70 h 85"/>
                <a:gd name="T82" fmla="*/ 17 w 40"/>
                <a:gd name="T83" fmla="*/ 71 h 85"/>
                <a:gd name="T84" fmla="*/ 23 w 40"/>
                <a:gd name="T85" fmla="*/ 68 h 85"/>
                <a:gd name="T86" fmla="*/ 27 w 40"/>
                <a:gd name="T87" fmla="*/ 63 h 85"/>
                <a:gd name="T88" fmla="*/ 29 w 40"/>
                <a:gd name="T89" fmla="*/ 56 h 85"/>
                <a:gd name="T90" fmla="*/ 30 w 40"/>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31" y="74"/>
                  </a:moveTo>
                  <a:lnTo>
                    <a:pt x="28" y="77"/>
                  </a:lnTo>
                  <a:lnTo>
                    <a:pt x="26" y="79"/>
                  </a:lnTo>
                  <a:lnTo>
                    <a:pt x="24"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4" y="35"/>
                  </a:lnTo>
                  <a:lnTo>
                    <a:pt x="27" y="34"/>
                  </a:lnTo>
                  <a:lnTo>
                    <a:pt x="29" y="32"/>
                  </a:lnTo>
                  <a:lnTo>
                    <a:pt x="29" y="32"/>
                  </a:lnTo>
                  <a:lnTo>
                    <a:pt x="30" y="31"/>
                  </a:lnTo>
                  <a:lnTo>
                    <a:pt x="30" y="29"/>
                  </a:lnTo>
                  <a:lnTo>
                    <a:pt x="30" y="29"/>
                  </a:lnTo>
                  <a:lnTo>
                    <a:pt x="30" y="27"/>
                  </a:lnTo>
                  <a:lnTo>
                    <a:pt x="29" y="24"/>
                  </a:lnTo>
                  <a:lnTo>
                    <a:pt x="28" y="21"/>
                  </a:lnTo>
                  <a:lnTo>
                    <a:pt x="27" y="20"/>
                  </a:lnTo>
                  <a:lnTo>
                    <a:pt x="26" y="18"/>
                  </a:lnTo>
                  <a:lnTo>
                    <a:pt x="24"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3" y="0"/>
                  </a:lnTo>
                  <a:lnTo>
                    <a:pt x="26" y="2"/>
                  </a:lnTo>
                  <a:lnTo>
                    <a:pt x="28" y="2"/>
                  </a:lnTo>
                  <a:lnTo>
                    <a:pt x="30" y="3"/>
                  </a:lnTo>
                  <a:lnTo>
                    <a:pt x="31" y="4"/>
                  </a:lnTo>
                  <a:lnTo>
                    <a:pt x="33" y="6"/>
                  </a:lnTo>
                  <a:lnTo>
                    <a:pt x="34" y="9"/>
                  </a:lnTo>
                  <a:lnTo>
                    <a:pt x="35" y="10"/>
                  </a:lnTo>
                  <a:lnTo>
                    <a:pt x="35" y="13"/>
                  </a:lnTo>
                  <a:lnTo>
                    <a:pt x="36" y="14"/>
                  </a:lnTo>
                  <a:lnTo>
                    <a:pt x="37" y="17"/>
                  </a:lnTo>
                  <a:lnTo>
                    <a:pt x="37" y="20"/>
                  </a:lnTo>
                  <a:lnTo>
                    <a:pt x="37" y="21"/>
                  </a:lnTo>
                  <a:lnTo>
                    <a:pt x="38" y="24"/>
                  </a:lnTo>
                  <a:lnTo>
                    <a:pt x="38" y="28"/>
                  </a:lnTo>
                  <a:lnTo>
                    <a:pt x="38" y="32"/>
                  </a:lnTo>
                  <a:lnTo>
                    <a:pt x="38" y="49"/>
                  </a:lnTo>
                  <a:lnTo>
                    <a:pt x="38" y="57"/>
                  </a:lnTo>
                  <a:lnTo>
                    <a:pt x="38" y="64"/>
                  </a:lnTo>
                  <a:lnTo>
                    <a:pt x="38" y="70"/>
                  </a:lnTo>
                  <a:lnTo>
                    <a:pt x="38" y="72"/>
                  </a:lnTo>
                  <a:lnTo>
                    <a:pt x="38" y="75"/>
                  </a:lnTo>
                  <a:lnTo>
                    <a:pt x="39" y="78"/>
                  </a:lnTo>
                  <a:lnTo>
                    <a:pt x="39" y="81"/>
                  </a:lnTo>
                  <a:lnTo>
                    <a:pt x="40" y="84"/>
                  </a:lnTo>
                  <a:lnTo>
                    <a:pt x="33" y="84"/>
                  </a:lnTo>
                  <a:lnTo>
                    <a:pt x="32" y="81"/>
                  </a:lnTo>
                  <a:lnTo>
                    <a:pt x="31" y="78"/>
                  </a:lnTo>
                  <a:lnTo>
                    <a:pt x="31" y="77"/>
                  </a:lnTo>
                  <a:lnTo>
                    <a:pt x="31" y="74"/>
                  </a:lnTo>
                  <a:close/>
                  <a:moveTo>
                    <a:pt x="30" y="46"/>
                  </a:moveTo>
                  <a:lnTo>
                    <a:pt x="27" y="47"/>
                  </a:lnTo>
                  <a:lnTo>
                    <a:pt x="24"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3" y="68"/>
                  </a:lnTo>
                  <a:lnTo>
                    <a:pt x="24" y="67"/>
                  </a:lnTo>
                  <a:lnTo>
                    <a:pt x="26" y="66"/>
                  </a:lnTo>
                  <a:lnTo>
                    <a:pt x="27" y="63"/>
                  </a:lnTo>
                  <a:lnTo>
                    <a:pt x="28" y="61"/>
                  </a:lnTo>
                  <a:lnTo>
                    <a:pt x="28" y="59"/>
                  </a:lnTo>
                  <a:lnTo>
                    <a:pt x="29" y="56"/>
                  </a:lnTo>
                  <a:lnTo>
                    <a:pt x="29" y="53"/>
                  </a:lnTo>
                  <a:lnTo>
                    <a:pt x="29" y="50"/>
                  </a:lnTo>
                  <a:lnTo>
                    <a:pt x="30"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5075" y="327"/>
              <a:ext cx="4" cy="56"/>
            </a:xfrm>
            <a:prstGeom prst="rect">
              <a:avLst/>
            </a:prstGeom>
            <a:solidFill>
              <a:srgbClr val="009E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60"/>
            <p:cNvSpPr>
              <a:spLocks noEditPoints="1"/>
            </p:cNvSpPr>
            <p:nvPr/>
          </p:nvSpPr>
          <p:spPr bwMode="auto">
            <a:xfrm>
              <a:off x="5097" y="327"/>
              <a:ext cx="26" cy="56"/>
            </a:xfrm>
            <a:custGeom>
              <a:avLst/>
              <a:gdLst>
                <a:gd name="T0" fmla="*/ 0 w 52"/>
                <a:gd name="T1" fmla="*/ 0 h 113"/>
                <a:gd name="T2" fmla="*/ 30 w 52"/>
                <a:gd name="T3" fmla="*/ 0 h 113"/>
                <a:gd name="T4" fmla="*/ 35 w 52"/>
                <a:gd name="T5" fmla="*/ 1 h 113"/>
                <a:gd name="T6" fmla="*/ 39 w 52"/>
                <a:gd name="T7" fmla="*/ 6 h 113"/>
                <a:gd name="T8" fmla="*/ 43 w 52"/>
                <a:gd name="T9" fmla="*/ 11 h 113"/>
                <a:gd name="T10" fmla="*/ 45 w 52"/>
                <a:gd name="T11" fmla="*/ 18 h 113"/>
                <a:gd name="T12" fmla="*/ 47 w 52"/>
                <a:gd name="T13" fmla="*/ 28 h 113"/>
                <a:gd name="T14" fmla="*/ 47 w 52"/>
                <a:gd name="T15" fmla="*/ 38 h 113"/>
                <a:gd name="T16" fmla="*/ 45 w 52"/>
                <a:gd name="T17" fmla="*/ 47 h 113"/>
                <a:gd name="T18" fmla="*/ 41 w 52"/>
                <a:gd name="T19" fmla="*/ 56 h 113"/>
                <a:gd name="T20" fmla="*/ 34 w 52"/>
                <a:gd name="T21" fmla="*/ 60 h 113"/>
                <a:gd name="T22" fmla="*/ 31 w 52"/>
                <a:gd name="T23" fmla="*/ 63 h 113"/>
                <a:gd name="T24" fmla="*/ 34 w 52"/>
                <a:gd name="T25" fmla="*/ 67 h 113"/>
                <a:gd name="T26" fmla="*/ 37 w 52"/>
                <a:gd name="T27" fmla="*/ 71 h 113"/>
                <a:gd name="T28" fmla="*/ 40 w 52"/>
                <a:gd name="T29" fmla="*/ 78 h 113"/>
                <a:gd name="T30" fmla="*/ 52 w 52"/>
                <a:gd name="T31" fmla="*/ 113 h 113"/>
                <a:gd name="T32" fmla="*/ 34 w 52"/>
                <a:gd name="T33" fmla="*/ 90 h 113"/>
                <a:gd name="T34" fmla="*/ 31 w 52"/>
                <a:gd name="T35" fmla="*/ 81 h 113"/>
                <a:gd name="T36" fmla="*/ 29 w 52"/>
                <a:gd name="T37" fmla="*/ 74 h 113"/>
                <a:gd name="T38" fmla="*/ 27 w 52"/>
                <a:gd name="T39" fmla="*/ 70 h 113"/>
                <a:gd name="T40" fmla="*/ 25 w 52"/>
                <a:gd name="T41" fmla="*/ 67 h 113"/>
                <a:gd name="T42" fmla="*/ 23 w 52"/>
                <a:gd name="T43" fmla="*/ 65 h 113"/>
                <a:gd name="T44" fmla="*/ 21 w 52"/>
                <a:gd name="T45" fmla="*/ 64 h 113"/>
                <a:gd name="T46" fmla="*/ 19 w 52"/>
                <a:gd name="T47" fmla="*/ 63 h 113"/>
                <a:gd name="T48" fmla="*/ 17 w 52"/>
                <a:gd name="T49" fmla="*/ 63 h 113"/>
                <a:gd name="T50" fmla="*/ 8 w 52"/>
                <a:gd name="T51" fmla="*/ 113 h 113"/>
                <a:gd name="T52" fmla="*/ 8 w 52"/>
                <a:gd name="T53" fmla="*/ 49 h 113"/>
                <a:gd name="T54" fmla="*/ 26 w 52"/>
                <a:gd name="T55" fmla="*/ 49 h 113"/>
                <a:gd name="T56" fmla="*/ 31 w 52"/>
                <a:gd name="T57" fmla="*/ 47 h 113"/>
                <a:gd name="T58" fmla="*/ 33 w 52"/>
                <a:gd name="T59" fmla="*/ 47 h 113"/>
                <a:gd name="T60" fmla="*/ 36 w 52"/>
                <a:gd name="T61" fmla="*/ 43 h 113"/>
                <a:gd name="T62" fmla="*/ 38 w 52"/>
                <a:gd name="T63" fmla="*/ 39 h 113"/>
                <a:gd name="T64" fmla="*/ 39 w 52"/>
                <a:gd name="T65" fmla="*/ 35 h 113"/>
                <a:gd name="T66" fmla="*/ 39 w 52"/>
                <a:gd name="T67" fmla="*/ 28 h 113"/>
                <a:gd name="T68" fmla="*/ 37 w 52"/>
                <a:gd name="T69" fmla="*/ 22 h 113"/>
                <a:gd name="T70" fmla="*/ 34 w 52"/>
                <a:gd name="T71" fmla="*/ 18 h 113"/>
                <a:gd name="T72" fmla="*/ 29 w 52"/>
                <a:gd name="T73" fmla="*/ 14 h 113"/>
                <a:gd name="T74" fmla="*/ 8 w 52"/>
                <a:gd name="T75" fmla="*/ 1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113">
                  <a:moveTo>
                    <a:pt x="0" y="113"/>
                  </a:moveTo>
                  <a:lnTo>
                    <a:pt x="0" y="0"/>
                  </a:lnTo>
                  <a:lnTo>
                    <a:pt x="26" y="0"/>
                  </a:lnTo>
                  <a:lnTo>
                    <a:pt x="30" y="0"/>
                  </a:lnTo>
                  <a:lnTo>
                    <a:pt x="33" y="1"/>
                  </a:lnTo>
                  <a:lnTo>
                    <a:pt x="35" y="1"/>
                  </a:lnTo>
                  <a:lnTo>
                    <a:pt x="37" y="3"/>
                  </a:lnTo>
                  <a:lnTo>
                    <a:pt x="39" y="6"/>
                  </a:lnTo>
                  <a:lnTo>
                    <a:pt x="41" y="8"/>
                  </a:lnTo>
                  <a:lnTo>
                    <a:pt x="43" y="11"/>
                  </a:lnTo>
                  <a:lnTo>
                    <a:pt x="44" y="14"/>
                  </a:lnTo>
                  <a:lnTo>
                    <a:pt x="45" y="18"/>
                  </a:lnTo>
                  <a:lnTo>
                    <a:pt x="46" y="22"/>
                  </a:lnTo>
                  <a:lnTo>
                    <a:pt x="47" y="28"/>
                  </a:lnTo>
                  <a:lnTo>
                    <a:pt x="47" y="32"/>
                  </a:lnTo>
                  <a:lnTo>
                    <a:pt x="47" y="38"/>
                  </a:lnTo>
                  <a:lnTo>
                    <a:pt x="46" y="42"/>
                  </a:lnTo>
                  <a:lnTo>
                    <a:pt x="45" y="47"/>
                  </a:lnTo>
                  <a:lnTo>
                    <a:pt x="44" y="51"/>
                  </a:lnTo>
                  <a:lnTo>
                    <a:pt x="41" y="56"/>
                  </a:lnTo>
                  <a:lnTo>
                    <a:pt x="38" y="58"/>
                  </a:lnTo>
                  <a:lnTo>
                    <a:pt x="34" y="60"/>
                  </a:lnTo>
                  <a:lnTo>
                    <a:pt x="30" y="61"/>
                  </a:lnTo>
                  <a:lnTo>
                    <a:pt x="31" y="63"/>
                  </a:lnTo>
                  <a:lnTo>
                    <a:pt x="33" y="65"/>
                  </a:lnTo>
                  <a:lnTo>
                    <a:pt x="34" y="67"/>
                  </a:lnTo>
                  <a:lnTo>
                    <a:pt x="35" y="68"/>
                  </a:lnTo>
                  <a:lnTo>
                    <a:pt x="37" y="71"/>
                  </a:lnTo>
                  <a:lnTo>
                    <a:pt x="38" y="74"/>
                  </a:lnTo>
                  <a:lnTo>
                    <a:pt x="40" y="78"/>
                  </a:lnTo>
                  <a:lnTo>
                    <a:pt x="41" y="82"/>
                  </a:lnTo>
                  <a:lnTo>
                    <a:pt x="52" y="113"/>
                  </a:lnTo>
                  <a:lnTo>
                    <a:pt x="42" y="113"/>
                  </a:lnTo>
                  <a:lnTo>
                    <a:pt x="34" y="90"/>
                  </a:lnTo>
                  <a:lnTo>
                    <a:pt x="33" y="85"/>
                  </a:lnTo>
                  <a:lnTo>
                    <a:pt x="31" y="81"/>
                  </a:lnTo>
                  <a:lnTo>
                    <a:pt x="30" y="76"/>
                  </a:lnTo>
                  <a:lnTo>
                    <a:pt x="29" y="74"/>
                  </a:lnTo>
                  <a:lnTo>
                    <a:pt x="28" y="71"/>
                  </a:lnTo>
                  <a:lnTo>
                    <a:pt x="27" y="70"/>
                  </a:lnTo>
                  <a:lnTo>
                    <a:pt x="26" y="67"/>
                  </a:lnTo>
                  <a:lnTo>
                    <a:pt x="25" y="67"/>
                  </a:lnTo>
                  <a:lnTo>
                    <a:pt x="24" y="65"/>
                  </a:lnTo>
                  <a:lnTo>
                    <a:pt x="23" y="65"/>
                  </a:lnTo>
                  <a:lnTo>
                    <a:pt x="22" y="64"/>
                  </a:lnTo>
                  <a:lnTo>
                    <a:pt x="21" y="64"/>
                  </a:lnTo>
                  <a:lnTo>
                    <a:pt x="21" y="64"/>
                  </a:lnTo>
                  <a:lnTo>
                    <a:pt x="19" y="63"/>
                  </a:lnTo>
                  <a:lnTo>
                    <a:pt x="18" y="63"/>
                  </a:lnTo>
                  <a:lnTo>
                    <a:pt x="17" y="63"/>
                  </a:lnTo>
                  <a:lnTo>
                    <a:pt x="8" y="63"/>
                  </a:lnTo>
                  <a:lnTo>
                    <a:pt x="8" y="113"/>
                  </a:lnTo>
                  <a:lnTo>
                    <a:pt x="0" y="113"/>
                  </a:lnTo>
                  <a:close/>
                  <a:moveTo>
                    <a:pt x="8" y="49"/>
                  </a:moveTo>
                  <a:lnTo>
                    <a:pt x="24" y="49"/>
                  </a:lnTo>
                  <a:lnTo>
                    <a:pt x="26" y="49"/>
                  </a:lnTo>
                  <a:lnTo>
                    <a:pt x="29" y="47"/>
                  </a:lnTo>
                  <a:lnTo>
                    <a:pt x="31" y="47"/>
                  </a:lnTo>
                  <a:lnTo>
                    <a:pt x="32" y="47"/>
                  </a:lnTo>
                  <a:lnTo>
                    <a:pt x="33" y="47"/>
                  </a:lnTo>
                  <a:lnTo>
                    <a:pt x="35" y="46"/>
                  </a:lnTo>
                  <a:lnTo>
                    <a:pt x="36" y="43"/>
                  </a:lnTo>
                  <a:lnTo>
                    <a:pt x="37" y="42"/>
                  </a:lnTo>
                  <a:lnTo>
                    <a:pt x="38" y="39"/>
                  </a:lnTo>
                  <a:lnTo>
                    <a:pt x="38" y="36"/>
                  </a:lnTo>
                  <a:lnTo>
                    <a:pt x="39" y="35"/>
                  </a:lnTo>
                  <a:lnTo>
                    <a:pt x="39" y="32"/>
                  </a:lnTo>
                  <a:lnTo>
                    <a:pt x="39" y="28"/>
                  </a:lnTo>
                  <a:lnTo>
                    <a:pt x="38" y="25"/>
                  </a:lnTo>
                  <a:lnTo>
                    <a:pt x="37" y="22"/>
                  </a:lnTo>
                  <a:lnTo>
                    <a:pt x="36" y="19"/>
                  </a:lnTo>
                  <a:lnTo>
                    <a:pt x="34" y="18"/>
                  </a:lnTo>
                  <a:lnTo>
                    <a:pt x="32" y="15"/>
                  </a:lnTo>
                  <a:lnTo>
                    <a:pt x="29" y="14"/>
                  </a:lnTo>
                  <a:lnTo>
                    <a:pt x="27" y="14"/>
                  </a:lnTo>
                  <a:lnTo>
                    <a:pt x="8" y="14"/>
                  </a:lnTo>
                  <a:lnTo>
                    <a:pt x="8" y="4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61"/>
            <p:cNvSpPr>
              <a:spLocks noEditPoints="1"/>
            </p:cNvSpPr>
            <p:nvPr/>
          </p:nvSpPr>
          <p:spPr bwMode="auto">
            <a:xfrm>
              <a:off x="5125"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3 w 42"/>
                <a:gd name="T11" fmla="*/ 82 h 85"/>
                <a:gd name="T12" fmla="*/ 7 w 42"/>
                <a:gd name="T13" fmla="*/ 75 h 85"/>
                <a:gd name="T14" fmla="*/ 2 w 42"/>
                <a:gd name="T15" fmla="*/ 61 h 85"/>
                <a:gd name="T16" fmla="*/ 0 w 42"/>
                <a:gd name="T17" fmla="*/ 43 h 85"/>
                <a:gd name="T18" fmla="*/ 1 w 42"/>
                <a:gd name="T19" fmla="*/ 25 h 85"/>
                <a:gd name="T20" fmla="*/ 6 w 42"/>
                <a:gd name="T21" fmla="*/ 13 h 85"/>
                <a:gd name="T22" fmla="*/ 13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9 w 42"/>
                <a:gd name="T39" fmla="*/ 52 h 85"/>
                <a:gd name="T40" fmla="*/ 11 w 42"/>
                <a:gd name="T41" fmla="*/ 61 h 85"/>
                <a:gd name="T42" fmla="*/ 14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6 w 42"/>
                <a:gd name="T67" fmla="*/ 15 h 85"/>
                <a:gd name="T68" fmla="*/ 12 w 42"/>
                <a:gd name="T69" fmla="*/ 20 h 85"/>
                <a:gd name="T70" fmla="*/ 10 w 42"/>
                <a:gd name="T71" fmla="*/ 25 h 85"/>
                <a:gd name="T72" fmla="*/ 9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3" y="82"/>
                  </a:lnTo>
                  <a:lnTo>
                    <a:pt x="10" y="79"/>
                  </a:lnTo>
                  <a:lnTo>
                    <a:pt x="7" y="75"/>
                  </a:lnTo>
                  <a:lnTo>
                    <a:pt x="3" y="70"/>
                  </a:lnTo>
                  <a:lnTo>
                    <a:pt x="2" y="61"/>
                  </a:lnTo>
                  <a:lnTo>
                    <a:pt x="0" y="53"/>
                  </a:lnTo>
                  <a:lnTo>
                    <a:pt x="0" y="43"/>
                  </a:lnTo>
                  <a:lnTo>
                    <a:pt x="0" y="34"/>
                  </a:lnTo>
                  <a:lnTo>
                    <a:pt x="1" y="25"/>
                  </a:lnTo>
                  <a:lnTo>
                    <a:pt x="3" y="18"/>
                  </a:lnTo>
                  <a:lnTo>
                    <a:pt x="6" y="13"/>
                  </a:lnTo>
                  <a:lnTo>
                    <a:pt x="9" y="7"/>
                  </a:lnTo>
                  <a:lnTo>
                    <a:pt x="13"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9" y="46"/>
                  </a:lnTo>
                  <a:lnTo>
                    <a:pt x="9" y="52"/>
                  </a:lnTo>
                  <a:lnTo>
                    <a:pt x="10" y="57"/>
                  </a:lnTo>
                  <a:lnTo>
                    <a:pt x="11" y="61"/>
                  </a:lnTo>
                  <a:lnTo>
                    <a:pt x="12" y="64"/>
                  </a:lnTo>
                  <a:lnTo>
                    <a:pt x="14" y="67"/>
                  </a:lnTo>
                  <a:lnTo>
                    <a:pt x="16"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9" y="32"/>
                  </a:moveTo>
                  <a:lnTo>
                    <a:pt x="34" y="32"/>
                  </a:lnTo>
                  <a:lnTo>
                    <a:pt x="34" y="29"/>
                  </a:lnTo>
                  <a:lnTo>
                    <a:pt x="33" y="27"/>
                  </a:lnTo>
                  <a:lnTo>
                    <a:pt x="32" y="24"/>
                  </a:lnTo>
                  <a:lnTo>
                    <a:pt x="31" y="21"/>
                  </a:lnTo>
                  <a:lnTo>
                    <a:pt x="29" y="18"/>
                  </a:lnTo>
                  <a:lnTo>
                    <a:pt x="26" y="15"/>
                  </a:lnTo>
                  <a:lnTo>
                    <a:pt x="24" y="14"/>
                  </a:lnTo>
                  <a:lnTo>
                    <a:pt x="21" y="14"/>
                  </a:lnTo>
                  <a:lnTo>
                    <a:pt x="19" y="14"/>
                  </a:lnTo>
                  <a:lnTo>
                    <a:pt x="16" y="15"/>
                  </a:lnTo>
                  <a:lnTo>
                    <a:pt x="14" y="18"/>
                  </a:lnTo>
                  <a:lnTo>
                    <a:pt x="12" y="20"/>
                  </a:lnTo>
                  <a:lnTo>
                    <a:pt x="11" y="22"/>
                  </a:lnTo>
                  <a:lnTo>
                    <a:pt x="10" y="25"/>
                  </a:lnTo>
                  <a:lnTo>
                    <a:pt x="9" y="29"/>
                  </a:lnTo>
                  <a:lnTo>
                    <a:pt x="9"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62"/>
            <p:cNvSpPr>
              <a:spLocks/>
            </p:cNvSpPr>
            <p:nvPr/>
          </p:nvSpPr>
          <p:spPr bwMode="auto">
            <a:xfrm>
              <a:off x="5149" y="342"/>
              <a:ext cx="18" cy="42"/>
            </a:xfrm>
            <a:custGeom>
              <a:avLst/>
              <a:gdLst>
                <a:gd name="T0" fmla="*/ 8 w 37"/>
                <a:gd name="T1" fmla="*/ 57 h 85"/>
                <a:gd name="T2" fmla="*/ 9 w 37"/>
                <a:gd name="T3" fmla="*/ 63 h 85"/>
                <a:gd name="T4" fmla="*/ 10 w 37"/>
                <a:gd name="T5" fmla="*/ 67 h 85"/>
                <a:gd name="T6" fmla="*/ 14 w 37"/>
                <a:gd name="T7" fmla="*/ 70 h 85"/>
                <a:gd name="T8" fmla="*/ 18 w 37"/>
                <a:gd name="T9" fmla="*/ 71 h 85"/>
                <a:gd name="T10" fmla="*/ 23 w 37"/>
                <a:gd name="T11" fmla="*/ 70 h 85"/>
                <a:gd name="T12" fmla="*/ 27 w 37"/>
                <a:gd name="T13" fmla="*/ 68 h 85"/>
                <a:gd name="T14" fmla="*/ 29 w 37"/>
                <a:gd name="T15" fmla="*/ 66 h 85"/>
                <a:gd name="T16" fmla="*/ 30 w 37"/>
                <a:gd name="T17" fmla="*/ 61 h 85"/>
                <a:gd name="T18" fmla="*/ 29 w 37"/>
                <a:gd name="T19" fmla="*/ 57 h 85"/>
                <a:gd name="T20" fmla="*/ 27 w 37"/>
                <a:gd name="T21" fmla="*/ 54 h 85"/>
                <a:gd name="T22" fmla="*/ 23 w 37"/>
                <a:gd name="T23" fmla="*/ 53 h 85"/>
                <a:gd name="T24" fmla="*/ 18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3 w 37"/>
                <a:gd name="T51" fmla="*/ 2 h 85"/>
                <a:gd name="T52" fmla="*/ 16 w 37"/>
                <a:gd name="T53" fmla="*/ 0 h 85"/>
                <a:gd name="T54" fmla="*/ 21 w 37"/>
                <a:gd name="T55" fmla="*/ 2 h 85"/>
                <a:gd name="T56" fmla="*/ 26 w 37"/>
                <a:gd name="T57" fmla="*/ 3 h 85"/>
                <a:gd name="T58" fmla="*/ 30 w 37"/>
                <a:gd name="T59" fmla="*/ 7 h 85"/>
                <a:gd name="T60" fmla="*/ 32 w 37"/>
                <a:gd name="T61" fmla="*/ 11 h 85"/>
                <a:gd name="T62" fmla="*/ 34 w 37"/>
                <a:gd name="T63" fmla="*/ 17 h 85"/>
                <a:gd name="T64" fmla="*/ 35 w 37"/>
                <a:gd name="T65" fmla="*/ 24 h 85"/>
                <a:gd name="T66" fmla="*/ 28 w 37"/>
                <a:gd name="T67" fmla="*/ 24 h 85"/>
                <a:gd name="T68" fmla="*/ 26 w 37"/>
                <a:gd name="T69" fmla="*/ 20 h 85"/>
                <a:gd name="T70" fmla="*/ 22 w 37"/>
                <a:gd name="T71" fmla="*/ 17 h 85"/>
                <a:gd name="T72" fmla="*/ 19 w 37"/>
                <a:gd name="T73" fmla="*/ 14 h 85"/>
                <a:gd name="T74" fmla="*/ 15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6 w 37"/>
                <a:gd name="T93" fmla="*/ 32 h 85"/>
                <a:gd name="T94" fmla="*/ 21 w 37"/>
                <a:gd name="T95" fmla="*/ 35 h 85"/>
                <a:gd name="T96" fmla="*/ 28 w 37"/>
                <a:gd name="T97" fmla="*/ 39 h 85"/>
                <a:gd name="T98" fmla="*/ 31 w 37"/>
                <a:gd name="T99" fmla="*/ 41 h 85"/>
                <a:gd name="T100" fmla="*/ 34 w 37"/>
                <a:gd name="T101" fmla="*/ 45 h 85"/>
                <a:gd name="T102" fmla="*/ 36 w 37"/>
                <a:gd name="T103" fmla="*/ 49 h 85"/>
                <a:gd name="T104" fmla="*/ 37 w 37"/>
                <a:gd name="T105" fmla="*/ 56 h 85"/>
                <a:gd name="T106" fmla="*/ 37 w 37"/>
                <a:gd name="T107" fmla="*/ 63 h 85"/>
                <a:gd name="T108" fmla="*/ 36 w 37"/>
                <a:gd name="T109" fmla="*/ 70 h 85"/>
                <a:gd name="T110" fmla="*/ 34 w 37"/>
                <a:gd name="T111" fmla="*/ 75 h 85"/>
                <a:gd name="T112" fmla="*/ 31 w 37"/>
                <a:gd name="T113" fmla="*/ 81 h 85"/>
                <a:gd name="T114" fmla="*/ 27 w 37"/>
                <a:gd name="T115" fmla="*/ 84 h 85"/>
                <a:gd name="T116" fmla="*/ 21 w 37"/>
                <a:gd name="T117" fmla="*/ 85 h 85"/>
                <a:gd name="T118" fmla="*/ 14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4" y="70"/>
                  </a:lnTo>
                  <a:lnTo>
                    <a:pt x="16" y="71"/>
                  </a:lnTo>
                  <a:lnTo>
                    <a:pt x="18" y="71"/>
                  </a:lnTo>
                  <a:lnTo>
                    <a:pt x="21" y="71"/>
                  </a:lnTo>
                  <a:lnTo>
                    <a:pt x="23" y="70"/>
                  </a:lnTo>
                  <a:lnTo>
                    <a:pt x="26" y="70"/>
                  </a:lnTo>
                  <a:lnTo>
                    <a:pt x="27" y="68"/>
                  </a:lnTo>
                  <a:lnTo>
                    <a:pt x="28" y="67"/>
                  </a:lnTo>
                  <a:lnTo>
                    <a:pt x="29" y="66"/>
                  </a:lnTo>
                  <a:lnTo>
                    <a:pt x="30" y="63"/>
                  </a:lnTo>
                  <a:lnTo>
                    <a:pt x="30" y="61"/>
                  </a:lnTo>
                  <a:lnTo>
                    <a:pt x="30" y="60"/>
                  </a:lnTo>
                  <a:lnTo>
                    <a:pt x="29" y="57"/>
                  </a:lnTo>
                  <a:lnTo>
                    <a:pt x="28" y="56"/>
                  </a:lnTo>
                  <a:lnTo>
                    <a:pt x="27" y="54"/>
                  </a:lnTo>
                  <a:lnTo>
                    <a:pt x="26" y="54"/>
                  </a:lnTo>
                  <a:lnTo>
                    <a:pt x="23" y="53"/>
                  </a:lnTo>
                  <a:lnTo>
                    <a:pt x="21" y="52"/>
                  </a:lnTo>
                  <a:lnTo>
                    <a:pt x="18" y="50"/>
                  </a:lnTo>
                  <a:lnTo>
                    <a:pt x="14"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3" y="2"/>
                  </a:lnTo>
                  <a:lnTo>
                    <a:pt x="15" y="0"/>
                  </a:lnTo>
                  <a:lnTo>
                    <a:pt x="16" y="0"/>
                  </a:lnTo>
                  <a:lnTo>
                    <a:pt x="18" y="0"/>
                  </a:lnTo>
                  <a:lnTo>
                    <a:pt x="21" y="2"/>
                  </a:lnTo>
                  <a:lnTo>
                    <a:pt x="23" y="2"/>
                  </a:lnTo>
                  <a:lnTo>
                    <a:pt x="26" y="3"/>
                  </a:lnTo>
                  <a:lnTo>
                    <a:pt x="28" y="4"/>
                  </a:lnTo>
                  <a:lnTo>
                    <a:pt x="30" y="7"/>
                  </a:lnTo>
                  <a:lnTo>
                    <a:pt x="31" y="9"/>
                  </a:lnTo>
                  <a:lnTo>
                    <a:pt x="32" y="11"/>
                  </a:lnTo>
                  <a:lnTo>
                    <a:pt x="33" y="14"/>
                  </a:lnTo>
                  <a:lnTo>
                    <a:pt x="34" y="17"/>
                  </a:lnTo>
                  <a:lnTo>
                    <a:pt x="35" y="21"/>
                  </a:lnTo>
                  <a:lnTo>
                    <a:pt x="35" y="24"/>
                  </a:lnTo>
                  <a:lnTo>
                    <a:pt x="28" y="25"/>
                  </a:lnTo>
                  <a:lnTo>
                    <a:pt x="28" y="24"/>
                  </a:lnTo>
                  <a:lnTo>
                    <a:pt x="27" y="21"/>
                  </a:lnTo>
                  <a:lnTo>
                    <a:pt x="26" y="20"/>
                  </a:lnTo>
                  <a:lnTo>
                    <a:pt x="25" y="18"/>
                  </a:lnTo>
                  <a:lnTo>
                    <a:pt x="22" y="17"/>
                  </a:lnTo>
                  <a:lnTo>
                    <a:pt x="21" y="15"/>
                  </a:lnTo>
                  <a:lnTo>
                    <a:pt x="19" y="14"/>
                  </a:lnTo>
                  <a:lnTo>
                    <a:pt x="17" y="14"/>
                  </a:lnTo>
                  <a:lnTo>
                    <a:pt x="15" y="14"/>
                  </a:lnTo>
                  <a:lnTo>
                    <a:pt x="13"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4" y="32"/>
                  </a:lnTo>
                  <a:lnTo>
                    <a:pt x="16" y="32"/>
                  </a:lnTo>
                  <a:lnTo>
                    <a:pt x="18" y="34"/>
                  </a:lnTo>
                  <a:lnTo>
                    <a:pt x="21" y="35"/>
                  </a:lnTo>
                  <a:lnTo>
                    <a:pt x="25" y="38"/>
                  </a:lnTo>
                  <a:lnTo>
                    <a:pt x="28" y="39"/>
                  </a:lnTo>
                  <a:lnTo>
                    <a:pt x="29" y="39"/>
                  </a:lnTo>
                  <a:lnTo>
                    <a:pt x="31" y="41"/>
                  </a:lnTo>
                  <a:lnTo>
                    <a:pt x="33" y="42"/>
                  </a:lnTo>
                  <a:lnTo>
                    <a:pt x="34" y="45"/>
                  </a:lnTo>
                  <a:lnTo>
                    <a:pt x="35" y="46"/>
                  </a:lnTo>
                  <a:lnTo>
                    <a:pt x="36" y="49"/>
                  </a:lnTo>
                  <a:lnTo>
                    <a:pt x="36" y="52"/>
                  </a:lnTo>
                  <a:lnTo>
                    <a:pt x="37" y="56"/>
                  </a:lnTo>
                  <a:lnTo>
                    <a:pt x="37" y="60"/>
                  </a:lnTo>
                  <a:lnTo>
                    <a:pt x="37" y="63"/>
                  </a:lnTo>
                  <a:lnTo>
                    <a:pt x="36" y="67"/>
                  </a:lnTo>
                  <a:lnTo>
                    <a:pt x="36" y="70"/>
                  </a:lnTo>
                  <a:lnTo>
                    <a:pt x="35" y="72"/>
                  </a:lnTo>
                  <a:lnTo>
                    <a:pt x="34" y="75"/>
                  </a:lnTo>
                  <a:lnTo>
                    <a:pt x="33" y="78"/>
                  </a:lnTo>
                  <a:lnTo>
                    <a:pt x="31" y="81"/>
                  </a:lnTo>
                  <a:lnTo>
                    <a:pt x="29" y="82"/>
                  </a:lnTo>
                  <a:lnTo>
                    <a:pt x="27" y="84"/>
                  </a:lnTo>
                  <a:lnTo>
                    <a:pt x="23" y="84"/>
                  </a:lnTo>
                  <a:lnTo>
                    <a:pt x="21" y="85"/>
                  </a:lnTo>
                  <a:lnTo>
                    <a:pt x="18" y="85"/>
                  </a:lnTo>
                  <a:lnTo>
                    <a:pt x="14"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63"/>
            <p:cNvSpPr>
              <a:spLocks noEditPoints="1"/>
            </p:cNvSpPr>
            <p:nvPr/>
          </p:nvSpPr>
          <p:spPr bwMode="auto">
            <a:xfrm>
              <a:off x="5171" y="342"/>
              <a:ext cx="20" cy="42"/>
            </a:xfrm>
            <a:custGeom>
              <a:avLst/>
              <a:gdLst>
                <a:gd name="T0" fmla="*/ 0 w 39"/>
                <a:gd name="T1" fmla="*/ 34 h 85"/>
                <a:gd name="T2" fmla="*/ 3 w 39"/>
                <a:gd name="T3" fmla="*/ 15 h 85"/>
                <a:gd name="T4" fmla="*/ 9 w 39"/>
                <a:gd name="T5" fmla="*/ 6 h 85"/>
                <a:gd name="T6" fmla="*/ 16 w 39"/>
                <a:gd name="T7" fmla="*/ 2 h 85"/>
                <a:gd name="T8" fmla="*/ 23 w 39"/>
                <a:gd name="T9" fmla="*/ 2 h 85"/>
                <a:gd name="T10" fmla="*/ 30 w 39"/>
                <a:gd name="T11" fmla="*/ 7 h 85"/>
                <a:gd name="T12" fmla="*/ 36 w 39"/>
                <a:gd name="T13" fmla="*/ 17 h 85"/>
                <a:gd name="T14" fmla="*/ 39 w 39"/>
                <a:gd name="T15" fmla="*/ 32 h 85"/>
                <a:gd name="T16" fmla="*/ 39 w 39"/>
                <a:gd name="T17" fmla="*/ 49 h 85"/>
                <a:gd name="T18" fmla="*/ 38 w 39"/>
                <a:gd name="T19" fmla="*/ 61 h 85"/>
                <a:gd name="T20" fmla="*/ 35 w 39"/>
                <a:gd name="T21" fmla="*/ 70 h 85"/>
                <a:gd name="T22" fmla="*/ 32 w 39"/>
                <a:gd name="T23" fmla="*/ 77 h 85"/>
                <a:gd name="T24" fmla="*/ 27 w 39"/>
                <a:gd name="T25" fmla="*/ 81 h 85"/>
                <a:gd name="T26" fmla="*/ 21 w 39"/>
                <a:gd name="T27" fmla="*/ 85 h 85"/>
                <a:gd name="T28" fmla="*/ 15 w 39"/>
                <a:gd name="T29" fmla="*/ 84 h 85"/>
                <a:gd name="T30" fmla="*/ 8 w 39"/>
                <a:gd name="T31" fmla="*/ 79 h 85"/>
                <a:gd name="T32" fmla="*/ 3 w 39"/>
                <a:gd name="T33" fmla="*/ 70 h 85"/>
                <a:gd name="T34" fmla="*/ 0 w 39"/>
                <a:gd name="T35" fmla="*/ 53 h 85"/>
                <a:gd name="T36" fmla="*/ 7 w 39"/>
                <a:gd name="T37" fmla="*/ 42 h 85"/>
                <a:gd name="T38" fmla="*/ 8 w 39"/>
                <a:gd name="T39" fmla="*/ 54 h 85"/>
                <a:gd name="T40" fmla="*/ 10 w 39"/>
                <a:gd name="T41" fmla="*/ 64 h 85"/>
                <a:gd name="T42" fmla="*/ 14 w 39"/>
                <a:gd name="T43" fmla="*/ 70 h 85"/>
                <a:gd name="T44" fmla="*/ 19 w 39"/>
                <a:gd name="T45" fmla="*/ 71 h 85"/>
                <a:gd name="T46" fmla="*/ 24 w 39"/>
                <a:gd name="T47" fmla="*/ 70 h 85"/>
                <a:gd name="T48" fmla="*/ 28 w 39"/>
                <a:gd name="T49" fmla="*/ 64 h 85"/>
                <a:gd name="T50" fmla="*/ 31 w 39"/>
                <a:gd name="T51" fmla="*/ 56 h 85"/>
                <a:gd name="T52" fmla="*/ 32 w 39"/>
                <a:gd name="T53" fmla="*/ 43 h 85"/>
                <a:gd name="T54" fmla="*/ 31 w 39"/>
                <a:gd name="T55" fmla="*/ 31 h 85"/>
                <a:gd name="T56" fmla="*/ 28 w 39"/>
                <a:gd name="T57" fmla="*/ 22 h 85"/>
                <a:gd name="T58" fmla="*/ 24 w 39"/>
                <a:gd name="T59" fmla="*/ 15 h 85"/>
                <a:gd name="T60" fmla="*/ 19 w 39"/>
                <a:gd name="T61" fmla="*/ 14 h 85"/>
                <a:gd name="T62" fmla="*/ 14 w 39"/>
                <a:gd name="T63" fmla="*/ 15 h 85"/>
                <a:gd name="T64" fmla="*/ 11 w 39"/>
                <a:gd name="T65" fmla="*/ 21 h 85"/>
                <a:gd name="T66" fmla="*/ 8 w 39"/>
                <a:gd name="T67" fmla="*/ 31 h 85"/>
                <a:gd name="T68" fmla="*/ 7 w 39"/>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85">
                  <a:moveTo>
                    <a:pt x="0" y="43"/>
                  </a:moveTo>
                  <a:lnTo>
                    <a:pt x="0" y="34"/>
                  </a:lnTo>
                  <a:lnTo>
                    <a:pt x="2" y="24"/>
                  </a:lnTo>
                  <a:lnTo>
                    <a:pt x="3" y="15"/>
                  </a:lnTo>
                  <a:lnTo>
                    <a:pt x="6" y="10"/>
                  </a:lnTo>
                  <a:lnTo>
                    <a:pt x="9" y="6"/>
                  </a:lnTo>
                  <a:lnTo>
                    <a:pt x="12" y="3"/>
                  </a:lnTo>
                  <a:lnTo>
                    <a:pt x="16" y="2"/>
                  </a:lnTo>
                  <a:lnTo>
                    <a:pt x="19" y="0"/>
                  </a:lnTo>
                  <a:lnTo>
                    <a:pt x="23" y="2"/>
                  </a:lnTo>
                  <a:lnTo>
                    <a:pt x="27" y="3"/>
                  </a:lnTo>
                  <a:lnTo>
                    <a:pt x="30" y="7"/>
                  </a:lnTo>
                  <a:lnTo>
                    <a:pt x="33" y="11"/>
                  </a:lnTo>
                  <a:lnTo>
                    <a:pt x="36" y="17"/>
                  </a:lnTo>
                  <a:lnTo>
                    <a:pt x="38" y="24"/>
                  </a:lnTo>
                  <a:lnTo>
                    <a:pt x="39" y="32"/>
                  </a:lnTo>
                  <a:lnTo>
                    <a:pt x="39" y="42"/>
                  </a:lnTo>
                  <a:lnTo>
                    <a:pt x="39" y="49"/>
                  </a:lnTo>
                  <a:lnTo>
                    <a:pt x="38" y="56"/>
                  </a:lnTo>
                  <a:lnTo>
                    <a:pt x="38" y="61"/>
                  </a:lnTo>
                  <a:lnTo>
                    <a:pt x="37" y="66"/>
                  </a:lnTo>
                  <a:lnTo>
                    <a:pt x="35" y="70"/>
                  </a:lnTo>
                  <a:lnTo>
                    <a:pt x="34" y="74"/>
                  </a:lnTo>
                  <a:lnTo>
                    <a:pt x="32" y="77"/>
                  </a:lnTo>
                  <a:lnTo>
                    <a:pt x="30"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8" y="64"/>
                  </a:lnTo>
                  <a:lnTo>
                    <a:pt x="29" y="60"/>
                  </a:lnTo>
                  <a:lnTo>
                    <a:pt x="31" y="56"/>
                  </a:lnTo>
                  <a:lnTo>
                    <a:pt x="32" y="49"/>
                  </a:lnTo>
                  <a:lnTo>
                    <a:pt x="32" y="43"/>
                  </a:lnTo>
                  <a:lnTo>
                    <a:pt x="32" y="38"/>
                  </a:lnTo>
                  <a:lnTo>
                    <a:pt x="31" y="31"/>
                  </a:lnTo>
                  <a:lnTo>
                    <a:pt x="29" y="27"/>
                  </a:lnTo>
                  <a:lnTo>
                    <a:pt x="28"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64"/>
            <p:cNvSpPr>
              <a:spLocks/>
            </p:cNvSpPr>
            <p:nvPr/>
          </p:nvSpPr>
          <p:spPr bwMode="auto">
            <a:xfrm>
              <a:off x="5196" y="342"/>
              <a:ext cx="18" cy="42"/>
            </a:xfrm>
            <a:custGeom>
              <a:avLst/>
              <a:gdLst>
                <a:gd name="T0" fmla="*/ 28 w 35"/>
                <a:gd name="T1" fmla="*/ 82 h 83"/>
                <a:gd name="T2" fmla="*/ 28 w 35"/>
                <a:gd name="T3" fmla="*/ 68 h 83"/>
                <a:gd name="T4" fmla="*/ 25 w 35"/>
                <a:gd name="T5" fmla="*/ 75 h 83"/>
                <a:gd name="T6" fmla="*/ 21 w 35"/>
                <a:gd name="T7" fmla="*/ 79 h 83"/>
                <a:gd name="T8" fmla="*/ 18 w 35"/>
                <a:gd name="T9" fmla="*/ 82 h 83"/>
                <a:gd name="T10" fmla="*/ 14 w 35"/>
                <a:gd name="T11" fmla="*/ 83 h 83"/>
                <a:gd name="T12" fmla="*/ 12 w 35"/>
                <a:gd name="T13" fmla="*/ 83 h 83"/>
                <a:gd name="T14" fmla="*/ 11 w 35"/>
                <a:gd name="T15" fmla="*/ 82 h 83"/>
                <a:gd name="T16" fmla="*/ 9 w 35"/>
                <a:gd name="T17" fmla="*/ 82 h 83"/>
                <a:gd name="T18" fmla="*/ 7 w 35"/>
                <a:gd name="T19" fmla="*/ 82 h 83"/>
                <a:gd name="T20" fmla="*/ 6 w 35"/>
                <a:gd name="T21" fmla="*/ 80 h 83"/>
                <a:gd name="T22" fmla="*/ 4 w 35"/>
                <a:gd name="T23" fmla="*/ 79 h 83"/>
                <a:gd name="T24" fmla="*/ 3 w 35"/>
                <a:gd name="T25" fmla="*/ 76 h 83"/>
                <a:gd name="T26" fmla="*/ 2 w 35"/>
                <a:gd name="T27" fmla="*/ 75 h 83"/>
                <a:gd name="T28" fmla="*/ 1 w 35"/>
                <a:gd name="T29" fmla="*/ 72 h 83"/>
                <a:gd name="T30" fmla="*/ 1 w 35"/>
                <a:gd name="T31" fmla="*/ 69 h 83"/>
                <a:gd name="T32" fmla="*/ 0 w 35"/>
                <a:gd name="T33" fmla="*/ 66 h 83"/>
                <a:gd name="T34" fmla="*/ 0 w 35"/>
                <a:gd name="T35" fmla="*/ 64 h 83"/>
                <a:gd name="T36" fmla="*/ 0 w 35"/>
                <a:gd name="T37" fmla="*/ 61 h 83"/>
                <a:gd name="T38" fmla="*/ 0 w 35"/>
                <a:gd name="T39" fmla="*/ 58 h 83"/>
                <a:gd name="T40" fmla="*/ 0 w 35"/>
                <a:gd name="T41" fmla="*/ 55 h 83"/>
                <a:gd name="T42" fmla="*/ 0 w 35"/>
                <a:gd name="T43" fmla="*/ 51 h 83"/>
                <a:gd name="T44" fmla="*/ 0 w 35"/>
                <a:gd name="T45" fmla="*/ 0 h 83"/>
                <a:gd name="T46" fmla="*/ 7 w 35"/>
                <a:gd name="T47" fmla="*/ 0 h 83"/>
                <a:gd name="T48" fmla="*/ 7 w 35"/>
                <a:gd name="T49" fmla="*/ 44 h 83"/>
                <a:gd name="T50" fmla="*/ 7 w 35"/>
                <a:gd name="T51" fmla="*/ 50 h 83"/>
                <a:gd name="T52" fmla="*/ 7 w 35"/>
                <a:gd name="T53" fmla="*/ 52 h 83"/>
                <a:gd name="T54" fmla="*/ 7 w 35"/>
                <a:gd name="T55" fmla="*/ 57 h 83"/>
                <a:gd name="T56" fmla="*/ 7 w 35"/>
                <a:gd name="T57" fmla="*/ 58 h 83"/>
                <a:gd name="T58" fmla="*/ 7 w 35"/>
                <a:gd name="T59" fmla="*/ 61 h 83"/>
                <a:gd name="T60" fmla="*/ 8 w 35"/>
                <a:gd name="T61" fmla="*/ 62 h 83"/>
                <a:gd name="T62" fmla="*/ 9 w 35"/>
                <a:gd name="T63" fmla="*/ 65 h 83"/>
                <a:gd name="T64" fmla="*/ 10 w 35"/>
                <a:gd name="T65" fmla="*/ 66 h 83"/>
                <a:gd name="T66" fmla="*/ 11 w 35"/>
                <a:gd name="T67" fmla="*/ 68 h 83"/>
                <a:gd name="T68" fmla="*/ 13 w 35"/>
                <a:gd name="T69" fmla="*/ 68 h 83"/>
                <a:gd name="T70" fmla="*/ 14 w 35"/>
                <a:gd name="T71" fmla="*/ 69 h 83"/>
                <a:gd name="T72" fmla="*/ 15 w 35"/>
                <a:gd name="T73" fmla="*/ 69 h 83"/>
                <a:gd name="T74" fmla="*/ 17 w 35"/>
                <a:gd name="T75" fmla="*/ 69 h 83"/>
                <a:gd name="T76" fmla="*/ 19 w 35"/>
                <a:gd name="T77" fmla="*/ 68 h 83"/>
                <a:gd name="T78" fmla="*/ 20 w 35"/>
                <a:gd name="T79" fmla="*/ 68 h 83"/>
                <a:gd name="T80" fmla="*/ 22 w 35"/>
                <a:gd name="T81" fmla="*/ 66 h 83"/>
                <a:gd name="T82" fmla="*/ 23 w 35"/>
                <a:gd name="T83" fmla="*/ 65 h 83"/>
                <a:gd name="T84" fmla="*/ 24 w 35"/>
                <a:gd name="T85" fmla="*/ 62 h 83"/>
                <a:gd name="T86" fmla="*/ 25 w 35"/>
                <a:gd name="T87" fmla="*/ 61 h 83"/>
                <a:gd name="T88" fmla="*/ 26 w 35"/>
                <a:gd name="T89" fmla="*/ 58 h 83"/>
                <a:gd name="T90" fmla="*/ 27 w 35"/>
                <a:gd name="T91" fmla="*/ 55 h 83"/>
                <a:gd name="T92" fmla="*/ 27 w 35"/>
                <a:gd name="T93" fmla="*/ 51 h 83"/>
                <a:gd name="T94" fmla="*/ 28 w 35"/>
                <a:gd name="T95" fmla="*/ 47 h 83"/>
                <a:gd name="T96" fmla="*/ 28 w 35"/>
                <a:gd name="T97" fmla="*/ 43 h 83"/>
                <a:gd name="T98" fmla="*/ 28 w 35"/>
                <a:gd name="T99" fmla="*/ 0 h 83"/>
                <a:gd name="T100" fmla="*/ 35 w 35"/>
                <a:gd name="T101" fmla="*/ 0 h 83"/>
                <a:gd name="T102" fmla="*/ 35 w 35"/>
                <a:gd name="T103" fmla="*/ 82 h 83"/>
                <a:gd name="T104" fmla="*/ 28 w 35"/>
                <a:gd name="T10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 h="83">
                  <a:moveTo>
                    <a:pt x="28" y="82"/>
                  </a:moveTo>
                  <a:lnTo>
                    <a:pt x="28" y="68"/>
                  </a:lnTo>
                  <a:lnTo>
                    <a:pt x="25" y="75"/>
                  </a:lnTo>
                  <a:lnTo>
                    <a:pt x="21" y="79"/>
                  </a:lnTo>
                  <a:lnTo>
                    <a:pt x="18" y="82"/>
                  </a:lnTo>
                  <a:lnTo>
                    <a:pt x="14" y="83"/>
                  </a:lnTo>
                  <a:lnTo>
                    <a:pt x="12" y="83"/>
                  </a:lnTo>
                  <a:lnTo>
                    <a:pt x="11" y="82"/>
                  </a:lnTo>
                  <a:lnTo>
                    <a:pt x="9" y="82"/>
                  </a:lnTo>
                  <a:lnTo>
                    <a:pt x="7" y="82"/>
                  </a:lnTo>
                  <a:lnTo>
                    <a:pt x="6" y="80"/>
                  </a:lnTo>
                  <a:lnTo>
                    <a:pt x="4" y="79"/>
                  </a:lnTo>
                  <a:lnTo>
                    <a:pt x="3" y="76"/>
                  </a:lnTo>
                  <a:lnTo>
                    <a:pt x="2" y="75"/>
                  </a:lnTo>
                  <a:lnTo>
                    <a:pt x="1" y="72"/>
                  </a:lnTo>
                  <a:lnTo>
                    <a:pt x="1" y="69"/>
                  </a:lnTo>
                  <a:lnTo>
                    <a:pt x="0" y="66"/>
                  </a:lnTo>
                  <a:lnTo>
                    <a:pt x="0" y="64"/>
                  </a:lnTo>
                  <a:lnTo>
                    <a:pt x="0" y="61"/>
                  </a:lnTo>
                  <a:lnTo>
                    <a:pt x="0" y="58"/>
                  </a:lnTo>
                  <a:lnTo>
                    <a:pt x="0" y="55"/>
                  </a:lnTo>
                  <a:lnTo>
                    <a:pt x="0" y="51"/>
                  </a:lnTo>
                  <a:lnTo>
                    <a:pt x="0" y="0"/>
                  </a:lnTo>
                  <a:lnTo>
                    <a:pt x="7" y="0"/>
                  </a:lnTo>
                  <a:lnTo>
                    <a:pt x="7" y="44"/>
                  </a:lnTo>
                  <a:lnTo>
                    <a:pt x="7" y="50"/>
                  </a:lnTo>
                  <a:lnTo>
                    <a:pt x="7" y="52"/>
                  </a:lnTo>
                  <a:lnTo>
                    <a:pt x="7" y="57"/>
                  </a:lnTo>
                  <a:lnTo>
                    <a:pt x="7" y="58"/>
                  </a:lnTo>
                  <a:lnTo>
                    <a:pt x="7" y="61"/>
                  </a:lnTo>
                  <a:lnTo>
                    <a:pt x="8" y="62"/>
                  </a:lnTo>
                  <a:lnTo>
                    <a:pt x="9" y="65"/>
                  </a:lnTo>
                  <a:lnTo>
                    <a:pt x="10" y="66"/>
                  </a:lnTo>
                  <a:lnTo>
                    <a:pt x="11" y="68"/>
                  </a:lnTo>
                  <a:lnTo>
                    <a:pt x="13" y="68"/>
                  </a:lnTo>
                  <a:lnTo>
                    <a:pt x="14" y="69"/>
                  </a:lnTo>
                  <a:lnTo>
                    <a:pt x="15" y="69"/>
                  </a:lnTo>
                  <a:lnTo>
                    <a:pt x="17" y="69"/>
                  </a:lnTo>
                  <a:lnTo>
                    <a:pt x="19" y="68"/>
                  </a:lnTo>
                  <a:lnTo>
                    <a:pt x="20" y="68"/>
                  </a:lnTo>
                  <a:lnTo>
                    <a:pt x="22" y="66"/>
                  </a:lnTo>
                  <a:lnTo>
                    <a:pt x="23" y="65"/>
                  </a:lnTo>
                  <a:lnTo>
                    <a:pt x="24" y="62"/>
                  </a:lnTo>
                  <a:lnTo>
                    <a:pt x="25" y="61"/>
                  </a:lnTo>
                  <a:lnTo>
                    <a:pt x="26" y="58"/>
                  </a:lnTo>
                  <a:lnTo>
                    <a:pt x="27" y="55"/>
                  </a:lnTo>
                  <a:lnTo>
                    <a:pt x="27" y="51"/>
                  </a:lnTo>
                  <a:lnTo>
                    <a:pt x="28" y="47"/>
                  </a:lnTo>
                  <a:lnTo>
                    <a:pt x="28" y="43"/>
                  </a:lnTo>
                  <a:lnTo>
                    <a:pt x="28" y="0"/>
                  </a:lnTo>
                  <a:lnTo>
                    <a:pt x="35" y="0"/>
                  </a:lnTo>
                  <a:lnTo>
                    <a:pt x="35" y="82"/>
                  </a:lnTo>
                  <a:lnTo>
                    <a:pt x="28"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65"/>
            <p:cNvSpPr>
              <a:spLocks/>
            </p:cNvSpPr>
            <p:nvPr/>
          </p:nvSpPr>
          <p:spPr bwMode="auto">
            <a:xfrm>
              <a:off x="5220" y="342"/>
              <a:ext cx="11" cy="41"/>
            </a:xfrm>
            <a:custGeom>
              <a:avLst/>
              <a:gdLst>
                <a:gd name="T0" fmla="*/ 0 w 24"/>
                <a:gd name="T1" fmla="*/ 84 h 84"/>
                <a:gd name="T2" fmla="*/ 0 w 24"/>
                <a:gd name="T3" fmla="*/ 2 h 84"/>
                <a:gd name="T4" fmla="*/ 7 w 24"/>
                <a:gd name="T5" fmla="*/ 2 h 84"/>
                <a:gd name="T6" fmla="*/ 7 w 24"/>
                <a:gd name="T7" fmla="*/ 14 h 84"/>
                <a:gd name="T8" fmla="*/ 8 w 24"/>
                <a:gd name="T9" fmla="*/ 10 h 84"/>
                <a:gd name="T10" fmla="*/ 9 w 24"/>
                <a:gd name="T11" fmla="*/ 7 h 84"/>
                <a:gd name="T12" fmla="*/ 10 w 24"/>
                <a:gd name="T13" fmla="*/ 4 h 84"/>
                <a:gd name="T14" fmla="*/ 10 w 24"/>
                <a:gd name="T15" fmla="*/ 3 h 84"/>
                <a:gd name="T16" fmla="*/ 11 w 24"/>
                <a:gd name="T17" fmla="*/ 2 h 84"/>
                <a:gd name="T18" fmla="*/ 13 w 24"/>
                <a:gd name="T19" fmla="*/ 2 h 84"/>
                <a:gd name="T20" fmla="*/ 14 w 24"/>
                <a:gd name="T21" fmla="*/ 0 h 84"/>
                <a:gd name="T22" fmla="*/ 15 w 24"/>
                <a:gd name="T23" fmla="*/ 0 h 84"/>
                <a:gd name="T24" fmla="*/ 18 w 24"/>
                <a:gd name="T25" fmla="*/ 0 h 84"/>
                <a:gd name="T26" fmla="*/ 20 w 24"/>
                <a:gd name="T27" fmla="*/ 2 h 84"/>
                <a:gd name="T28" fmla="*/ 22 w 24"/>
                <a:gd name="T29" fmla="*/ 3 h 84"/>
                <a:gd name="T30" fmla="*/ 24 w 24"/>
                <a:gd name="T31" fmla="*/ 4 h 84"/>
                <a:gd name="T32" fmla="*/ 21 w 24"/>
                <a:gd name="T33" fmla="*/ 17 h 84"/>
                <a:gd name="T34" fmla="*/ 20 w 24"/>
                <a:gd name="T35" fmla="*/ 15 h 84"/>
                <a:gd name="T36" fmla="*/ 19 w 24"/>
                <a:gd name="T37" fmla="*/ 15 h 84"/>
                <a:gd name="T38" fmla="*/ 16 w 24"/>
                <a:gd name="T39" fmla="*/ 14 h 84"/>
                <a:gd name="T40" fmla="*/ 15 w 24"/>
                <a:gd name="T41" fmla="*/ 14 h 84"/>
                <a:gd name="T42" fmla="*/ 14 w 24"/>
                <a:gd name="T43" fmla="*/ 14 h 84"/>
                <a:gd name="T44" fmla="*/ 13 w 24"/>
                <a:gd name="T45" fmla="*/ 15 h 84"/>
                <a:gd name="T46" fmla="*/ 12 w 24"/>
                <a:gd name="T47" fmla="*/ 15 h 84"/>
                <a:gd name="T48" fmla="*/ 11 w 24"/>
                <a:gd name="T49" fmla="*/ 17 h 84"/>
                <a:gd name="T50" fmla="*/ 10 w 24"/>
                <a:gd name="T51" fmla="*/ 18 h 84"/>
                <a:gd name="T52" fmla="*/ 9 w 24"/>
                <a:gd name="T53" fmla="*/ 21 h 84"/>
                <a:gd name="T54" fmla="*/ 8 w 24"/>
                <a:gd name="T55" fmla="*/ 22 h 84"/>
                <a:gd name="T56" fmla="*/ 8 w 24"/>
                <a:gd name="T57" fmla="*/ 25 h 84"/>
                <a:gd name="T58" fmla="*/ 8 w 24"/>
                <a:gd name="T59" fmla="*/ 29 h 84"/>
                <a:gd name="T60" fmla="*/ 8 w 24"/>
                <a:gd name="T61" fmla="*/ 34 h 84"/>
                <a:gd name="T62" fmla="*/ 7 w 24"/>
                <a:gd name="T63" fmla="*/ 38 h 84"/>
                <a:gd name="T64" fmla="*/ 7 w 24"/>
                <a:gd name="T65" fmla="*/ 42 h 84"/>
                <a:gd name="T66" fmla="*/ 7 w 24"/>
                <a:gd name="T67" fmla="*/ 84 h 84"/>
                <a:gd name="T68" fmla="*/ 0 w 24"/>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8" y="0"/>
                  </a:lnTo>
                  <a:lnTo>
                    <a:pt x="20" y="2"/>
                  </a:lnTo>
                  <a:lnTo>
                    <a:pt x="22" y="3"/>
                  </a:lnTo>
                  <a:lnTo>
                    <a:pt x="24" y="4"/>
                  </a:lnTo>
                  <a:lnTo>
                    <a:pt x="21" y="17"/>
                  </a:lnTo>
                  <a:lnTo>
                    <a:pt x="20" y="15"/>
                  </a:lnTo>
                  <a:lnTo>
                    <a:pt x="19"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66"/>
            <p:cNvSpPr>
              <a:spLocks/>
            </p:cNvSpPr>
            <p:nvPr/>
          </p:nvSpPr>
          <p:spPr bwMode="auto">
            <a:xfrm>
              <a:off x="5232" y="342"/>
              <a:ext cx="20" cy="42"/>
            </a:xfrm>
            <a:custGeom>
              <a:avLst/>
              <a:gdLst>
                <a:gd name="T0" fmla="*/ 38 w 38"/>
                <a:gd name="T1" fmla="*/ 54 h 85"/>
                <a:gd name="T2" fmla="*/ 35 w 38"/>
                <a:gd name="T3" fmla="*/ 67 h 85"/>
                <a:gd name="T4" fmla="*/ 32 w 38"/>
                <a:gd name="T5" fmla="*/ 77 h 85"/>
                <a:gd name="T6" fmla="*/ 26 w 38"/>
                <a:gd name="T7" fmla="*/ 82 h 85"/>
                <a:gd name="T8" fmla="*/ 19 w 38"/>
                <a:gd name="T9" fmla="*/ 85 h 85"/>
                <a:gd name="T10" fmla="*/ 11 w 38"/>
                <a:gd name="T11" fmla="*/ 82 h 85"/>
                <a:gd name="T12" fmla="*/ 5 w 38"/>
                <a:gd name="T13" fmla="*/ 75 h 85"/>
                <a:gd name="T14" fmla="*/ 1 w 38"/>
                <a:gd name="T15" fmla="*/ 61 h 85"/>
                <a:gd name="T16" fmla="*/ 0 w 38"/>
                <a:gd name="T17" fmla="*/ 43 h 85"/>
                <a:gd name="T18" fmla="*/ 1 w 38"/>
                <a:gd name="T19" fmla="*/ 31 h 85"/>
                <a:gd name="T20" fmla="*/ 2 w 38"/>
                <a:gd name="T21" fmla="*/ 21 h 85"/>
                <a:gd name="T22" fmla="*/ 5 w 38"/>
                <a:gd name="T23" fmla="*/ 13 h 85"/>
                <a:gd name="T24" fmla="*/ 9 w 38"/>
                <a:gd name="T25" fmla="*/ 6 h 85"/>
                <a:gd name="T26" fmla="*/ 14 w 38"/>
                <a:gd name="T27" fmla="*/ 2 h 85"/>
                <a:gd name="T28" fmla="*/ 19 w 38"/>
                <a:gd name="T29" fmla="*/ 0 h 85"/>
                <a:gd name="T30" fmla="*/ 26 w 38"/>
                <a:gd name="T31" fmla="*/ 2 h 85"/>
                <a:gd name="T32" fmla="*/ 31 w 38"/>
                <a:gd name="T33" fmla="*/ 7 h 85"/>
                <a:gd name="T34" fmla="*/ 35 w 38"/>
                <a:gd name="T35" fmla="*/ 15 h 85"/>
                <a:gd name="T36" fmla="*/ 37 w 38"/>
                <a:gd name="T37" fmla="*/ 27 h 85"/>
                <a:gd name="T38" fmla="*/ 29 w 38"/>
                <a:gd name="T39" fmla="*/ 25 h 85"/>
                <a:gd name="T40" fmla="*/ 27 w 38"/>
                <a:gd name="T41" fmla="*/ 21 h 85"/>
                <a:gd name="T42" fmla="*/ 24 w 38"/>
                <a:gd name="T43" fmla="*/ 17 h 85"/>
                <a:gd name="T44" fmla="*/ 21 w 38"/>
                <a:gd name="T45" fmla="*/ 14 h 85"/>
                <a:gd name="T46" fmla="*/ 17 w 38"/>
                <a:gd name="T47" fmla="*/ 14 h 85"/>
                <a:gd name="T48" fmla="*/ 12 w 38"/>
                <a:gd name="T49" fmla="*/ 18 h 85"/>
                <a:gd name="T50" fmla="*/ 10 w 38"/>
                <a:gd name="T51" fmla="*/ 25 h 85"/>
                <a:gd name="T52" fmla="*/ 7 w 38"/>
                <a:gd name="T53" fmla="*/ 36 h 85"/>
                <a:gd name="T54" fmla="*/ 7 w 38"/>
                <a:gd name="T55" fmla="*/ 50 h 85"/>
                <a:gd name="T56" fmla="*/ 9 w 38"/>
                <a:gd name="T57" fmla="*/ 61 h 85"/>
                <a:gd name="T58" fmla="*/ 12 w 38"/>
                <a:gd name="T59" fmla="*/ 67 h 85"/>
                <a:gd name="T60" fmla="*/ 17 w 38"/>
                <a:gd name="T61" fmla="*/ 71 h 85"/>
                <a:gd name="T62" fmla="*/ 21 w 38"/>
                <a:gd name="T63" fmla="*/ 71 h 85"/>
                <a:gd name="T64" fmla="*/ 24 w 38"/>
                <a:gd name="T65" fmla="*/ 68 h 85"/>
                <a:gd name="T66" fmla="*/ 27 w 38"/>
                <a:gd name="T67" fmla="*/ 64 h 85"/>
                <a:gd name="T68" fmla="*/ 30 w 38"/>
                <a:gd name="T69"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5">
                  <a:moveTo>
                    <a:pt x="30" y="53"/>
                  </a:moveTo>
                  <a:lnTo>
                    <a:pt x="38" y="54"/>
                  </a:lnTo>
                  <a:lnTo>
                    <a:pt x="37" y="61"/>
                  </a:lnTo>
                  <a:lnTo>
                    <a:pt x="35" y="67"/>
                  </a:lnTo>
                  <a:lnTo>
                    <a:pt x="34" y="72"/>
                  </a:lnTo>
                  <a:lnTo>
                    <a:pt x="32" y="77"/>
                  </a:lnTo>
                  <a:lnTo>
                    <a:pt x="29" y="81"/>
                  </a:lnTo>
                  <a:lnTo>
                    <a:pt x="26" y="82"/>
                  </a:lnTo>
                  <a:lnTo>
                    <a:pt x="23" y="85"/>
                  </a:lnTo>
                  <a:lnTo>
                    <a:pt x="19" y="85"/>
                  </a:lnTo>
                  <a:lnTo>
                    <a:pt x="15" y="84"/>
                  </a:lnTo>
                  <a:lnTo>
                    <a:pt x="11" y="82"/>
                  </a:lnTo>
                  <a:lnTo>
                    <a:pt x="8" y="79"/>
                  </a:lnTo>
                  <a:lnTo>
                    <a:pt x="5" y="75"/>
                  </a:lnTo>
                  <a:lnTo>
                    <a:pt x="3" y="70"/>
                  </a:lnTo>
                  <a:lnTo>
                    <a:pt x="1" y="61"/>
                  </a:lnTo>
                  <a:lnTo>
                    <a:pt x="0" y="53"/>
                  </a:lnTo>
                  <a:lnTo>
                    <a:pt x="0" y="43"/>
                  </a:lnTo>
                  <a:lnTo>
                    <a:pt x="0" y="38"/>
                  </a:lnTo>
                  <a:lnTo>
                    <a:pt x="1" y="31"/>
                  </a:lnTo>
                  <a:lnTo>
                    <a:pt x="1" y="25"/>
                  </a:lnTo>
                  <a:lnTo>
                    <a:pt x="2" y="21"/>
                  </a:lnTo>
                  <a:lnTo>
                    <a:pt x="3" y="17"/>
                  </a:lnTo>
                  <a:lnTo>
                    <a:pt x="5" y="13"/>
                  </a:lnTo>
                  <a:lnTo>
                    <a:pt x="7" y="9"/>
                  </a:lnTo>
                  <a:lnTo>
                    <a:pt x="9" y="6"/>
                  </a:lnTo>
                  <a:lnTo>
                    <a:pt x="11" y="4"/>
                  </a:lnTo>
                  <a:lnTo>
                    <a:pt x="14" y="2"/>
                  </a:lnTo>
                  <a:lnTo>
                    <a:pt x="17" y="0"/>
                  </a:lnTo>
                  <a:lnTo>
                    <a:pt x="19" y="0"/>
                  </a:lnTo>
                  <a:lnTo>
                    <a:pt x="23" y="0"/>
                  </a:lnTo>
                  <a:lnTo>
                    <a:pt x="26" y="2"/>
                  </a:lnTo>
                  <a:lnTo>
                    <a:pt x="29" y="4"/>
                  </a:lnTo>
                  <a:lnTo>
                    <a:pt x="31" y="7"/>
                  </a:lnTo>
                  <a:lnTo>
                    <a:pt x="33" y="11"/>
                  </a:lnTo>
                  <a:lnTo>
                    <a:pt x="35" y="15"/>
                  </a:lnTo>
                  <a:lnTo>
                    <a:pt x="36" y="21"/>
                  </a:lnTo>
                  <a:lnTo>
                    <a:pt x="37" y="27"/>
                  </a:lnTo>
                  <a:lnTo>
                    <a:pt x="30" y="28"/>
                  </a:lnTo>
                  <a:lnTo>
                    <a:pt x="29" y="25"/>
                  </a:lnTo>
                  <a:lnTo>
                    <a:pt x="28" y="22"/>
                  </a:lnTo>
                  <a:lnTo>
                    <a:pt x="27" y="21"/>
                  </a:lnTo>
                  <a:lnTo>
                    <a:pt x="26" y="18"/>
                  </a:lnTo>
                  <a:lnTo>
                    <a:pt x="24" y="17"/>
                  </a:lnTo>
                  <a:lnTo>
                    <a:pt x="23" y="15"/>
                  </a:lnTo>
                  <a:lnTo>
                    <a:pt x="21" y="14"/>
                  </a:lnTo>
                  <a:lnTo>
                    <a:pt x="19" y="14"/>
                  </a:lnTo>
                  <a:lnTo>
                    <a:pt x="17" y="14"/>
                  </a:lnTo>
                  <a:lnTo>
                    <a:pt x="14" y="15"/>
                  </a:lnTo>
                  <a:lnTo>
                    <a:pt x="12" y="18"/>
                  </a:lnTo>
                  <a:lnTo>
                    <a:pt x="11" y="21"/>
                  </a:lnTo>
                  <a:lnTo>
                    <a:pt x="10" y="25"/>
                  </a:lnTo>
                  <a:lnTo>
                    <a:pt x="8" y="29"/>
                  </a:lnTo>
                  <a:lnTo>
                    <a:pt x="7" y="36"/>
                  </a:lnTo>
                  <a:lnTo>
                    <a:pt x="7" y="43"/>
                  </a:lnTo>
                  <a:lnTo>
                    <a:pt x="7" y="50"/>
                  </a:lnTo>
                  <a:lnTo>
                    <a:pt x="8" y="56"/>
                  </a:lnTo>
                  <a:lnTo>
                    <a:pt x="9" y="61"/>
                  </a:lnTo>
                  <a:lnTo>
                    <a:pt x="10" y="64"/>
                  </a:lnTo>
                  <a:lnTo>
                    <a:pt x="12" y="67"/>
                  </a:lnTo>
                  <a:lnTo>
                    <a:pt x="14" y="70"/>
                  </a:lnTo>
                  <a:lnTo>
                    <a:pt x="17" y="71"/>
                  </a:lnTo>
                  <a:lnTo>
                    <a:pt x="19" y="71"/>
                  </a:lnTo>
                  <a:lnTo>
                    <a:pt x="21" y="71"/>
                  </a:lnTo>
                  <a:lnTo>
                    <a:pt x="23" y="70"/>
                  </a:lnTo>
                  <a:lnTo>
                    <a:pt x="24" y="68"/>
                  </a:lnTo>
                  <a:lnTo>
                    <a:pt x="26" y="67"/>
                  </a:lnTo>
                  <a:lnTo>
                    <a:pt x="27" y="64"/>
                  </a:lnTo>
                  <a:lnTo>
                    <a:pt x="28" y="61"/>
                  </a:lnTo>
                  <a:lnTo>
                    <a:pt x="30" y="57"/>
                  </a:lnTo>
                  <a:lnTo>
                    <a:pt x="30" y="5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noEditPoints="1"/>
            </p:cNvSpPr>
            <p:nvPr/>
          </p:nvSpPr>
          <p:spPr bwMode="auto">
            <a:xfrm>
              <a:off x="5253"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2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2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8 w 42"/>
                <a:gd name="T39" fmla="*/ 52 h 85"/>
                <a:gd name="T40" fmla="*/ 10 w 42"/>
                <a:gd name="T41" fmla="*/ 61 h 85"/>
                <a:gd name="T42" fmla="*/ 13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5 w 42"/>
                <a:gd name="T67" fmla="*/ 15 h 85"/>
                <a:gd name="T68" fmla="*/ 11 w 42"/>
                <a:gd name="T69" fmla="*/ 20 h 85"/>
                <a:gd name="T70" fmla="*/ 9 w 42"/>
                <a:gd name="T71" fmla="*/ 25 h 85"/>
                <a:gd name="T72" fmla="*/ 8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8" y="46"/>
                  </a:lnTo>
                  <a:lnTo>
                    <a:pt x="8" y="52"/>
                  </a:lnTo>
                  <a:lnTo>
                    <a:pt x="9" y="57"/>
                  </a:lnTo>
                  <a:lnTo>
                    <a:pt x="10" y="61"/>
                  </a:lnTo>
                  <a:lnTo>
                    <a:pt x="11" y="64"/>
                  </a:lnTo>
                  <a:lnTo>
                    <a:pt x="13" y="67"/>
                  </a:lnTo>
                  <a:lnTo>
                    <a:pt x="15"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8" y="32"/>
                  </a:moveTo>
                  <a:lnTo>
                    <a:pt x="34" y="32"/>
                  </a:lnTo>
                  <a:lnTo>
                    <a:pt x="34" y="29"/>
                  </a:lnTo>
                  <a:lnTo>
                    <a:pt x="33" y="27"/>
                  </a:lnTo>
                  <a:lnTo>
                    <a:pt x="32" y="24"/>
                  </a:lnTo>
                  <a:lnTo>
                    <a:pt x="31" y="21"/>
                  </a:lnTo>
                  <a:lnTo>
                    <a:pt x="29" y="18"/>
                  </a:lnTo>
                  <a:lnTo>
                    <a:pt x="26" y="15"/>
                  </a:lnTo>
                  <a:lnTo>
                    <a:pt x="24" y="14"/>
                  </a:lnTo>
                  <a:lnTo>
                    <a:pt x="21" y="14"/>
                  </a:lnTo>
                  <a:lnTo>
                    <a:pt x="19"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68"/>
            <p:cNvSpPr>
              <a:spLocks/>
            </p:cNvSpPr>
            <p:nvPr/>
          </p:nvSpPr>
          <p:spPr bwMode="auto">
            <a:xfrm>
              <a:off x="5277" y="342"/>
              <a:ext cx="18" cy="42"/>
            </a:xfrm>
            <a:custGeom>
              <a:avLst/>
              <a:gdLst>
                <a:gd name="T0" fmla="*/ 8 w 37"/>
                <a:gd name="T1" fmla="*/ 57 h 85"/>
                <a:gd name="T2" fmla="*/ 9 w 37"/>
                <a:gd name="T3" fmla="*/ 63 h 85"/>
                <a:gd name="T4" fmla="*/ 10 w 37"/>
                <a:gd name="T5" fmla="*/ 67 h 85"/>
                <a:gd name="T6" fmla="*/ 14 w 37"/>
                <a:gd name="T7" fmla="*/ 70 h 85"/>
                <a:gd name="T8" fmla="*/ 18 w 37"/>
                <a:gd name="T9" fmla="*/ 71 h 85"/>
                <a:gd name="T10" fmla="*/ 23 w 37"/>
                <a:gd name="T11" fmla="*/ 70 h 85"/>
                <a:gd name="T12" fmla="*/ 26 w 37"/>
                <a:gd name="T13" fmla="*/ 68 h 85"/>
                <a:gd name="T14" fmla="*/ 28 w 37"/>
                <a:gd name="T15" fmla="*/ 66 h 85"/>
                <a:gd name="T16" fmla="*/ 29 w 37"/>
                <a:gd name="T17" fmla="*/ 61 h 85"/>
                <a:gd name="T18" fmla="*/ 28 w 37"/>
                <a:gd name="T19" fmla="*/ 57 h 85"/>
                <a:gd name="T20" fmla="*/ 26 w 37"/>
                <a:gd name="T21" fmla="*/ 54 h 85"/>
                <a:gd name="T22" fmla="*/ 23 w 37"/>
                <a:gd name="T23" fmla="*/ 53 h 85"/>
                <a:gd name="T24" fmla="*/ 18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3 w 37"/>
                <a:gd name="T51" fmla="*/ 2 h 85"/>
                <a:gd name="T52" fmla="*/ 16 w 37"/>
                <a:gd name="T53" fmla="*/ 0 h 85"/>
                <a:gd name="T54" fmla="*/ 21 w 37"/>
                <a:gd name="T55" fmla="*/ 2 h 85"/>
                <a:gd name="T56" fmla="*/ 25 w 37"/>
                <a:gd name="T57" fmla="*/ 3 h 85"/>
                <a:gd name="T58" fmla="*/ 29 w 37"/>
                <a:gd name="T59" fmla="*/ 7 h 85"/>
                <a:gd name="T60" fmla="*/ 31 w 37"/>
                <a:gd name="T61" fmla="*/ 11 h 85"/>
                <a:gd name="T62" fmla="*/ 33 w 37"/>
                <a:gd name="T63" fmla="*/ 17 h 85"/>
                <a:gd name="T64" fmla="*/ 34 w 37"/>
                <a:gd name="T65" fmla="*/ 24 h 85"/>
                <a:gd name="T66" fmla="*/ 27 w 37"/>
                <a:gd name="T67" fmla="*/ 24 h 85"/>
                <a:gd name="T68" fmla="*/ 25 w 37"/>
                <a:gd name="T69" fmla="*/ 20 h 85"/>
                <a:gd name="T70" fmla="*/ 22 w 37"/>
                <a:gd name="T71" fmla="*/ 17 h 85"/>
                <a:gd name="T72" fmla="*/ 19 w 37"/>
                <a:gd name="T73" fmla="*/ 14 h 85"/>
                <a:gd name="T74" fmla="*/ 15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6 w 37"/>
                <a:gd name="T93" fmla="*/ 32 h 85"/>
                <a:gd name="T94" fmla="*/ 21 w 37"/>
                <a:gd name="T95" fmla="*/ 35 h 85"/>
                <a:gd name="T96" fmla="*/ 27 w 37"/>
                <a:gd name="T97" fmla="*/ 39 h 85"/>
                <a:gd name="T98" fmla="*/ 30 w 37"/>
                <a:gd name="T99" fmla="*/ 41 h 85"/>
                <a:gd name="T100" fmla="*/ 33 w 37"/>
                <a:gd name="T101" fmla="*/ 45 h 85"/>
                <a:gd name="T102" fmla="*/ 36 w 37"/>
                <a:gd name="T103" fmla="*/ 49 h 85"/>
                <a:gd name="T104" fmla="*/ 37 w 37"/>
                <a:gd name="T105" fmla="*/ 56 h 85"/>
                <a:gd name="T106" fmla="*/ 37 w 37"/>
                <a:gd name="T107" fmla="*/ 63 h 85"/>
                <a:gd name="T108" fmla="*/ 36 w 37"/>
                <a:gd name="T109" fmla="*/ 70 h 85"/>
                <a:gd name="T110" fmla="*/ 33 w 37"/>
                <a:gd name="T111" fmla="*/ 75 h 85"/>
                <a:gd name="T112" fmla="*/ 30 w 37"/>
                <a:gd name="T113" fmla="*/ 81 h 85"/>
                <a:gd name="T114" fmla="*/ 26 w 37"/>
                <a:gd name="T115" fmla="*/ 84 h 85"/>
                <a:gd name="T116" fmla="*/ 21 w 37"/>
                <a:gd name="T117" fmla="*/ 85 h 85"/>
                <a:gd name="T118" fmla="*/ 14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4" y="70"/>
                  </a:lnTo>
                  <a:lnTo>
                    <a:pt x="16" y="71"/>
                  </a:lnTo>
                  <a:lnTo>
                    <a:pt x="18" y="71"/>
                  </a:lnTo>
                  <a:lnTo>
                    <a:pt x="21" y="71"/>
                  </a:lnTo>
                  <a:lnTo>
                    <a:pt x="23" y="70"/>
                  </a:lnTo>
                  <a:lnTo>
                    <a:pt x="25" y="70"/>
                  </a:lnTo>
                  <a:lnTo>
                    <a:pt x="26" y="68"/>
                  </a:lnTo>
                  <a:lnTo>
                    <a:pt x="27" y="67"/>
                  </a:lnTo>
                  <a:lnTo>
                    <a:pt x="28" y="66"/>
                  </a:lnTo>
                  <a:lnTo>
                    <a:pt x="29" y="63"/>
                  </a:lnTo>
                  <a:lnTo>
                    <a:pt x="29" y="61"/>
                  </a:lnTo>
                  <a:lnTo>
                    <a:pt x="29" y="60"/>
                  </a:lnTo>
                  <a:lnTo>
                    <a:pt x="28" y="57"/>
                  </a:lnTo>
                  <a:lnTo>
                    <a:pt x="27" y="56"/>
                  </a:lnTo>
                  <a:lnTo>
                    <a:pt x="26" y="54"/>
                  </a:lnTo>
                  <a:lnTo>
                    <a:pt x="25" y="54"/>
                  </a:lnTo>
                  <a:lnTo>
                    <a:pt x="23" y="53"/>
                  </a:lnTo>
                  <a:lnTo>
                    <a:pt x="21" y="52"/>
                  </a:lnTo>
                  <a:lnTo>
                    <a:pt x="18" y="50"/>
                  </a:lnTo>
                  <a:lnTo>
                    <a:pt x="14"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3" y="2"/>
                  </a:lnTo>
                  <a:lnTo>
                    <a:pt x="15" y="0"/>
                  </a:lnTo>
                  <a:lnTo>
                    <a:pt x="16" y="0"/>
                  </a:lnTo>
                  <a:lnTo>
                    <a:pt x="18" y="0"/>
                  </a:lnTo>
                  <a:lnTo>
                    <a:pt x="21" y="2"/>
                  </a:lnTo>
                  <a:lnTo>
                    <a:pt x="23" y="2"/>
                  </a:lnTo>
                  <a:lnTo>
                    <a:pt x="25" y="3"/>
                  </a:lnTo>
                  <a:lnTo>
                    <a:pt x="27" y="4"/>
                  </a:lnTo>
                  <a:lnTo>
                    <a:pt x="29" y="7"/>
                  </a:lnTo>
                  <a:lnTo>
                    <a:pt x="30" y="9"/>
                  </a:lnTo>
                  <a:lnTo>
                    <a:pt x="31" y="11"/>
                  </a:lnTo>
                  <a:lnTo>
                    <a:pt x="32" y="14"/>
                  </a:lnTo>
                  <a:lnTo>
                    <a:pt x="33" y="17"/>
                  </a:lnTo>
                  <a:lnTo>
                    <a:pt x="34" y="21"/>
                  </a:lnTo>
                  <a:lnTo>
                    <a:pt x="34" y="24"/>
                  </a:lnTo>
                  <a:lnTo>
                    <a:pt x="27" y="25"/>
                  </a:lnTo>
                  <a:lnTo>
                    <a:pt x="27" y="24"/>
                  </a:lnTo>
                  <a:lnTo>
                    <a:pt x="26" y="21"/>
                  </a:lnTo>
                  <a:lnTo>
                    <a:pt x="25" y="20"/>
                  </a:lnTo>
                  <a:lnTo>
                    <a:pt x="24" y="18"/>
                  </a:lnTo>
                  <a:lnTo>
                    <a:pt x="22" y="17"/>
                  </a:lnTo>
                  <a:lnTo>
                    <a:pt x="21" y="15"/>
                  </a:lnTo>
                  <a:lnTo>
                    <a:pt x="19" y="14"/>
                  </a:lnTo>
                  <a:lnTo>
                    <a:pt x="17" y="14"/>
                  </a:lnTo>
                  <a:lnTo>
                    <a:pt x="15" y="14"/>
                  </a:lnTo>
                  <a:lnTo>
                    <a:pt x="13"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4" y="32"/>
                  </a:lnTo>
                  <a:lnTo>
                    <a:pt x="16" y="32"/>
                  </a:lnTo>
                  <a:lnTo>
                    <a:pt x="18" y="34"/>
                  </a:lnTo>
                  <a:lnTo>
                    <a:pt x="21" y="35"/>
                  </a:lnTo>
                  <a:lnTo>
                    <a:pt x="24" y="38"/>
                  </a:lnTo>
                  <a:lnTo>
                    <a:pt x="27" y="39"/>
                  </a:lnTo>
                  <a:lnTo>
                    <a:pt x="28" y="39"/>
                  </a:lnTo>
                  <a:lnTo>
                    <a:pt x="30" y="41"/>
                  </a:lnTo>
                  <a:lnTo>
                    <a:pt x="32" y="42"/>
                  </a:lnTo>
                  <a:lnTo>
                    <a:pt x="33" y="45"/>
                  </a:lnTo>
                  <a:lnTo>
                    <a:pt x="34" y="46"/>
                  </a:lnTo>
                  <a:lnTo>
                    <a:pt x="36" y="49"/>
                  </a:lnTo>
                  <a:lnTo>
                    <a:pt x="36" y="52"/>
                  </a:lnTo>
                  <a:lnTo>
                    <a:pt x="37" y="56"/>
                  </a:lnTo>
                  <a:lnTo>
                    <a:pt x="37" y="60"/>
                  </a:lnTo>
                  <a:lnTo>
                    <a:pt x="37" y="63"/>
                  </a:lnTo>
                  <a:lnTo>
                    <a:pt x="36" y="67"/>
                  </a:lnTo>
                  <a:lnTo>
                    <a:pt x="36" y="70"/>
                  </a:lnTo>
                  <a:lnTo>
                    <a:pt x="34" y="72"/>
                  </a:lnTo>
                  <a:lnTo>
                    <a:pt x="33" y="75"/>
                  </a:lnTo>
                  <a:lnTo>
                    <a:pt x="32" y="78"/>
                  </a:lnTo>
                  <a:lnTo>
                    <a:pt x="30" y="81"/>
                  </a:lnTo>
                  <a:lnTo>
                    <a:pt x="28" y="82"/>
                  </a:lnTo>
                  <a:lnTo>
                    <a:pt x="26" y="84"/>
                  </a:lnTo>
                  <a:lnTo>
                    <a:pt x="23" y="84"/>
                  </a:lnTo>
                  <a:lnTo>
                    <a:pt x="21" y="85"/>
                  </a:lnTo>
                  <a:lnTo>
                    <a:pt x="18" y="85"/>
                  </a:lnTo>
                  <a:lnTo>
                    <a:pt x="14"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69"/>
            <p:cNvSpPr>
              <a:spLocks/>
            </p:cNvSpPr>
            <p:nvPr/>
          </p:nvSpPr>
          <p:spPr bwMode="auto">
            <a:xfrm>
              <a:off x="5310" y="326"/>
              <a:ext cx="27" cy="58"/>
            </a:xfrm>
            <a:custGeom>
              <a:avLst/>
              <a:gdLst>
                <a:gd name="T0" fmla="*/ 53 w 53"/>
                <a:gd name="T1" fmla="*/ 77 h 115"/>
                <a:gd name="T2" fmla="*/ 50 w 53"/>
                <a:gd name="T3" fmla="*/ 94 h 115"/>
                <a:gd name="T4" fmla="*/ 44 w 53"/>
                <a:gd name="T5" fmla="*/ 105 h 115"/>
                <a:gd name="T6" fmla="*/ 37 w 53"/>
                <a:gd name="T7" fmla="*/ 112 h 115"/>
                <a:gd name="T8" fmla="*/ 27 w 53"/>
                <a:gd name="T9" fmla="*/ 115 h 115"/>
                <a:gd name="T10" fmla="*/ 18 w 53"/>
                <a:gd name="T11" fmla="*/ 114 h 115"/>
                <a:gd name="T12" fmla="*/ 12 w 53"/>
                <a:gd name="T13" fmla="*/ 108 h 115"/>
                <a:gd name="T14" fmla="*/ 6 w 53"/>
                <a:gd name="T15" fmla="*/ 100 h 115"/>
                <a:gd name="T16" fmla="*/ 3 w 53"/>
                <a:gd name="T17" fmla="*/ 87 h 115"/>
                <a:gd name="T18" fmla="*/ 1 w 53"/>
                <a:gd name="T19" fmla="*/ 73 h 115"/>
                <a:gd name="T20" fmla="*/ 0 w 53"/>
                <a:gd name="T21" fmla="*/ 57 h 115"/>
                <a:gd name="T22" fmla="*/ 1 w 53"/>
                <a:gd name="T23" fmla="*/ 41 h 115"/>
                <a:gd name="T24" fmla="*/ 3 w 53"/>
                <a:gd name="T25" fmla="*/ 27 h 115"/>
                <a:gd name="T26" fmla="*/ 7 w 53"/>
                <a:gd name="T27" fmla="*/ 15 h 115"/>
                <a:gd name="T28" fmla="*/ 13 w 53"/>
                <a:gd name="T29" fmla="*/ 7 h 115"/>
                <a:gd name="T30" fmla="*/ 20 w 53"/>
                <a:gd name="T31" fmla="*/ 1 h 115"/>
                <a:gd name="T32" fmla="*/ 27 w 53"/>
                <a:gd name="T33" fmla="*/ 0 h 115"/>
                <a:gd name="T34" fmla="*/ 36 w 53"/>
                <a:gd name="T35" fmla="*/ 1 h 115"/>
                <a:gd name="T36" fmla="*/ 43 w 53"/>
                <a:gd name="T37" fmla="*/ 8 h 115"/>
                <a:gd name="T38" fmla="*/ 48 w 53"/>
                <a:gd name="T39" fmla="*/ 19 h 115"/>
                <a:gd name="T40" fmla="*/ 52 w 53"/>
                <a:gd name="T41" fmla="*/ 33 h 115"/>
                <a:gd name="T42" fmla="*/ 43 w 53"/>
                <a:gd name="T43" fmla="*/ 32 h 115"/>
                <a:gd name="T44" fmla="*/ 40 w 53"/>
                <a:gd name="T45" fmla="*/ 22 h 115"/>
                <a:gd name="T46" fmla="*/ 36 w 53"/>
                <a:gd name="T47" fmla="*/ 18 h 115"/>
                <a:gd name="T48" fmla="*/ 29 w 53"/>
                <a:gd name="T49" fmla="*/ 13 h 115"/>
                <a:gd name="T50" fmla="*/ 24 w 53"/>
                <a:gd name="T51" fmla="*/ 13 h 115"/>
                <a:gd name="T52" fmla="*/ 18 w 53"/>
                <a:gd name="T53" fmla="*/ 18 h 115"/>
                <a:gd name="T54" fmla="*/ 14 w 53"/>
                <a:gd name="T55" fmla="*/ 23 h 115"/>
                <a:gd name="T56" fmla="*/ 10 w 53"/>
                <a:gd name="T57" fmla="*/ 32 h 115"/>
                <a:gd name="T58" fmla="*/ 9 w 53"/>
                <a:gd name="T59" fmla="*/ 41 h 115"/>
                <a:gd name="T60" fmla="*/ 8 w 53"/>
                <a:gd name="T61" fmla="*/ 52 h 115"/>
                <a:gd name="T62" fmla="*/ 8 w 53"/>
                <a:gd name="T63" fmla="*/ 64 h 115"/>
                <a:gd name="T64" fmla="*/ 9 w 53"/>
                <a:gd name="T65" fmla="*/ 75 h 115"/>
                <a:gd name="T66" fmla="*/ 11 w 53"/>
                <a:gd name="T67" fmla="*/ 86 h 115"/>
                <a:gd name="T68" fmla="*/ 14 w 53"/>
                <a:gd name="T69" fmla="*/ 93 h 115"/>
                <a:gd name="T70" fmla="*/ 19 w 53"/>
                <a:gd name="T71" fmla="*/ 97 h 115"/>
                <a:gd name="T72" fmla="*/ 24 w 53"/>
                <a:gd name="T73" fmla="*/ 101 h 115"/>
                <a:gd name="T74" fmla="*/ 29 w 53"/>
                <a:gd name="T75" fmla="*/ 101 h 115"/>
                <a:gd name="T76" fmla="*/ 36 w 53"/>
                <a:gd name="T77" fmla="*/ 97 h 115"/>
                <a:gd name="T78" fmla="*/ 41 w 53"/>
                <a:gd name="T79" fmla="*/ 90 h 115"/>
                <a:gd name="T80" fmla="*/ 44 w 53"/>
                <a:gd name="T81" fmla="*/ 80 h 115"/>
                <a:gd name="T82" fmla="*/ 45 w 53"/>
                <a:gd name="T83" fmla="*/ 7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115">
                  <a:moveTo>
                    <a:pt x="45" y="73"/>
                  </a:moveTo>
                  <a:lnTo>
                    <a:pt x="53" y="77"/>
                  </a:lnTo>
                  <a:lnTo>
                    <a:pt x="52" y="86"/>
                  </a:lnTo>
                  <a:lnTo>
                    <a:pt x="50" y="94"/>
                  </a:lnTo>
                  <a:lnTo>
                    <a:pt x="47" y="100"/>
                  </a:lnTo>
                  <a:lnTo>
                    <a:pt x="44" y="105"/>
                  </a:lnTo>
                  <a:lnTo>
                    <a:pt x="41" y="109"/>
                  </a:lnTo>
                  <a:lnTo>
                    <a:pt x="37" y="112"/>
                  </a:lnTo>
                  <a:lnTo>
                    <a:pt x="31" y="114"/>
                  </a:lnTo>
                  <a:lnTo>
                    <a:pt x="27" y="115"/>
                  </a:lnTo>
                  <a:lnTo>
                    <a:pt x="23" y="115"/>
                  </a:lnTo>
                  <a:lnTo>
                    <a:pt x="18" y="114"/>
                  </a:lnTo>
                  <a:lnTo>
                    <a:pt x="15" y="111"/>
                  </a:lnTo>
                  <a:lnTo>
                    <a:pt x="12" y="108"/>
                  </a:lnTo>
                  <a:lnTo>
                    <a:pt x="9" y="104"/>
                  </a:lnTo>
                  <a:lnTo>
                    <a:pt x="6" y="100"/>
                  </a:lnTo>
                  <a:lnTo>
                    <a:pt x="4" y="93"/>
                  </a:lnTo>
                  <a:lnTo>
                    <a:pt x="3" y="87"/>
                  </a:lnTo>
                  <a:lnTo>
                    <a:pt x="2" y="80"/>
                  </a:lnTo>
                  <a:lnTo>
                    <a:pt x="1" y="73"/>
                  </a:lnTo>
                  <a:lnTo>
                    <a:pt x="0" y="65"/>
                  </a:lnTo>
                  <a:lnTo>
                    <a:pt x="0" y="57"/>
                  </a:lnTo>
                  <a:lnTo>
                    <a:pt x="0" y="48"/>
                  </a:lnTo>
                  <a:lnTo>
                    <a:pt x="1" y="41"/>
                  </a:lnTo>
                  <a:lnTo>
                    <a:pt x="2" y="34"/>
                  </a:lnTo>
                  <a:lnTo>
                    <a:pt x="3" y="27"/>
                  </a:lnTo>
                  <a:lnTo>
                    <a:pt x="5" y="22"/>
                  </a:lnTo>
                  <a:lnTo>
                    <a:pt x="7" y="15"/>
                  </a:lnTo>
                  <a:lnTo>
                    <a:pt x="10" y="11"/>
                  </a:lnTo>
                  <a:lnTo>
                    <a:pt x="13" y="7"/>
                  </a:lnTo>
                  <a:lnTo>
                    <a:pt x="16" y="4"/>
                  </a:lnTo>
                  <a:lnTo>
                    <a:pt x="20" y="1"/>
                  </a:lnTo>
                  <a:lnTo>
                    <a:pt x="24" y="0"/>
                  </a:lnTo>
                  <a:lnTo>
                    <a:pt x="27" y="0"/>
                  </a:lnTo>
                  <a:lnTo>
                    <a:pt x="31" y="0"/>
                  </a:lnTo>
                  <a:lnTo>
                    <a:pt x="36" y="1"/>
                  </a:lnTo>
                  <a:lnTo>
                    <a:pt x="40" y="4"/>
                  </a:lnTo>
                  <a:lnTo>
                    <a:pt x="43" y="8"/>
                  </a:lnTo>
                  <a:lnTo>
                    <a:pt x="46" y="13"/>
                  </a:lnTo>
                  <a:lnTo>
                    <a:pt x="48" y="19"/>
                  </a:lnTo>
                  <a:lnTo>
                    <a:pt x="50" y="26"/>
                  </a:lnTo>
                  <a:lnTo>
                    <a:pt x="52" y="33"/>
                  </a:lnTo>
                  <a:lnTo>
                    <a:pt x="44" y="37"/>
                  </a:lnTo>
                  <a:lnTo>
                    <a:pt x="43" y="32"/>
                  </a:lnTo>
                  <a:lnTo>
                    <a:pt x="41" y="26"/>
                  </a:lnTo>
                  <a:lnTo>
                    <a:pt x="40" y="22"/>
                  </a:lnTo>
                  <a:lnTo>
                    <a:pt x="38" y="19"/>
                  </a:lnTo>
                  <a:lnTo>
                    <a:pt x="36" y="18"/>
                  </a:lnTo>
                  <a:lnTo>
                    <a:pt x="32" y="15"/>
                  </a:lnTo>
                  <a:lnTo>
                    <a:pt x="29" y="13"/>
                  </a:lnTo>
                  <a:lnTo>
                    <a:pt x="27" y="13"/>
                  </a:lnTo>
                  <a:lnTo>
                    <a:pt x="24" y="13"/>
                  </a:lnTo>
                  <a:lnTo>
                    <a:pt x="21" y="15"/>
                  </a:lnTo>
                  <a:lnTo>
                    <a:pt x="18" y="18"/>
                  </a:lnTo>
                  <a:lnTo>
                    <a:pt x="16" y="19"/>
                  </a:lnTo>
                  <a:lnTo>
                    <a:pt x="14" y="23"/>
                  </a:lnTo>
                  <a:lnTo>
                    <a:pt x="12" y="27"/>
                  </a:lnTo>
                  <a:lnTo>
                    <a:pt x="10" y="32"/>
                  </a:lnTo>
                  <a:lnTo>
                    <a:pt x="9" y="36"/>
                  </a:lnTo>
                  <a:lnTo>
                    <a:pt x="9" y="41"/>
                  </a:lnTo>
                  <a:lnTo>
                    <a:pt x="9" y="47"/>
                  </a:lnTo>
                  <a:lnTo>
                    <a:pt x="8" y="52"/>
                  </a:lnTo>
                  <a:lnTo>
                    <a:pt x="8" y="57"/>
                  </a:lnTo>
                  <a:lnTo>
                    <a:pt x="8" y="64"/>
                  </a:lnTo>
                  <a:lnTo>
                    <a:pt x="9" y="69"/>
                  </a:lnTo>
                  <a:lnTo>
                    <a:pt x="9" y="75"/>
                  </a:lnTo>
                  <a:lnTo>
                    <a:pt x="9" y="80"/>
                  </a:lnTo>
                  <a:lnTo>
                    <a:pt x="11" y="86"/>
                  </a:lnTo>
                  <a:lnTo>
                    <a:pt x="12" y="90"/>
                  </a:lnTo>
                  <a:lnTo>
                    <a:pt x="14" y="93"/>
                  </a:lnTo>
                  <a:lnTo>
                    <a:pt x="16" y="96"/>
                  </a:lnTo>
                  <a:lnTo>
                    <a:pt x="19" y="97"/>
                  </a:lnTo>
                  <a:lnTo>
                    <a:pt x="21" y="100"/>
                  </a:lnTo>
                  <a:lnTo>
                    <a:pt x="24" y="101"/>
                  </a:lnTo>
                  <a:lnTo>
                    <a:pt x="26" y="101"/>
                  </a:lnTo>
                  <a:lnTo>
                    <a:pt x="29" y="101"/>
                  </a:lnTo>
                  <a:lnTo>
                    <a:pt x="32" y="100"/>
                  </a:lnTo>
                  <a:lnTo>
                    <a:pt x="36" y="97"/>
                  </a:lnTo>
                  <a:lnTo>
                    <a:pt x="39" y="94"/>
                  </a:lnTo>
                  <a:lnTo>
                    <a:pt x="41" y="90"/>
                  </a:lnTo>
                  <a:lnTo>
                    <a:pt x="42" y="86"/>
                  </a:lnTo>
                  <a:lnTo>
                    <a:pt x="44" y="80"/>
                  </a:lnTo>
                  <a:lnTo>
                    <a:pt x="45" y="75"/>
                  </a:lnTo>
                  <a:lnTo>
                    <a:pt x="45" y="7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70"/>
            <p:cNvSpPr>
              <a:spLocks noEditPoints="1"/>
            </p:cNvSpPr>
            <p:nvPr/>
          </p:nvSpPr>
          <p:spPr bwMode="auto">
            <a:xfrm>
              <a:off x="5341" y="342"/>
              <a:ext cx="20" cy="42"/>
            </a:xfrm>
            <a:custGeom>
              <a:avLst/>
              <a:gdLst>
                <a:gd name="T0" fmla="*/ 0 w 39"/>
                <a:gd name="T1" fmla="*/ 34 h 85"/>
                <a:gd name="T2" fmla="*/ 3 w 39"/>
                <a:gd name="T3" fmla="*/ 15 h 85"/>
                <a:gd name="T4" fmla="*/ 9 w 39"/>
                <a:gd name="T5" fmla="*/ 6 h 85"/>
                <a:gd name="T6" fmla="*/ 16 w 39"/>
                <a:gd name="T7" fmla="*/ 2 h 85"/>
                <a:gd name="T8" fmla="*/ 23 w 39"/>
                <a:gd name="T9" fmla="*/ 2 h 85"/>
                <a:gd name="T10" fmla="*/ 30 w 39"/>
                <a:gd name="T11" fmla="*/ 7 h 85"/>
                <a:gd name="T12" fmla="*/ 36 w 39"/>
                <a:gd name="T13" fmla="*/ 17 h 85"/>
                <a:gd name="T14" fmla="*/ 39 w 39"/>
                <a:gd name="T15" fmla="*/ 32 h 85"/>
                <a:gd name="T16" fmla="*/ 39 w 39"/>
                <a:gd name="T17" fmla="*/ 49 h 85"/>
                <a:gd name="T18" fmla="*/ 38 w 39"/>
                <a:gd name="T19" fmla="*/ 61 h 85"/>
                <a:gd name="T20" fmla="*/ 35 w 39"/>
                <a:gd name="T21" fmla="*/ 70 h 85"/>
                <a:gd name="T22" fmla="*/ 32 w 39"/>
                <a:gd name="T23" fmla="*/ 77 h 85"/>
                <a:gd name="T24" fmla="*/ 27 w 39"/>
                <a:gd name="T25" fmla="*/ 81 h 85"/>
                <a:gd name="T26" fmla="*/ 21 w 39"/>
                <a:gd name="T27" fmla="*/ 85 h 85"/>
                <a:gd name="T28" fmla="*/ 15 w 39"/>
                <a:gd name="T29" fmla="*/ 84 h 85"/>
                <a:gd name="T30" fmla="*/ 8 w 39"/>
                <a:gd name="T31" fmla="*/ 79 h 85"/>
                <a:gd name="T32" fmla="*/ 3 w 39"/>
                <a:gd name="T33" fmla="*/ 70 h 85"/>
                <a:gd name="T34" fmla="*/ 0 w 39"/>
                <a:gd name="T35" fmla="*/ 53 h 85"/>
                <a:gd name="T36" fmla="*/ 7 w 39"/>
                <a:gd name="T37" fmla="*/ 42 h 85"/>
                <a:gd name="T38" fmla="*/ 8 w 39"/>
                <a:gd name="T39" fmla="*/ 54 h 85"/>
                <a:gd name="T40" fmla="*/ 10 w 39"/>
                <a:gd name="T41" fmla="*/ 64 h 85"/>
                <a:gd name="T42" fmla="*/ 14 w 39"/>
                <a:gd name="T43" fmla="*/ 70 h 85"/>
                <a:gd name="T44" fmla="*/ 19 w 39"/>
                <a:gd name="T45" fmla="*/ 71 h 85"/>
                <a:gd name="T46" fmla="*/ 24 w 39"/>
                <a:gd name="T47" fmla="*/ 70 h 85"/>
                <a:gd name="T48" fmla="*/ 28 w 39"/>
                <a:gd name="T49" fmla="*/ 64 h 85"/>
                <a:gd name="T50" fmla="*/ 31 w 39"/>
                <a:gd name="T51" fmla="*/ 56 h 85"/>
                <a:gd name="T52" fmla="*/ 32 w 39"/>
                <a:gd name="T53" fmla="*/ 43 h 85"/>
                <a:gd name="T54" fmla="*/ 31 w 39"/>
                <a:gd name="T55" fmla="*/ 31 h 85"/>
                <a:gd name="T56" fmla="*/ 28 w 39"/>
                <a:gd name="T57" fmla="*/ 22 h 85"/>
                <a:gd name="T58" fmla="*/ 24 w 39"/>
                <a:gd name="T59" fmla="*/ 15 h 85"/>
                <a:gd name="T60" fmla="*/ 19 w 39"/>
                <a:gd name="T61" fmla="*/ 14 h 85"/>
                <a:gd name="T62" fmla="*/ 14 w 39"/>
                <a:gd name="T63" fmla="*/ 15 h 85"/>
                <a:gd name="T64" fmla="*/ 11 w 39"/>
                <a:gd name="T65" fmla="*/ 21 h 85"/>
                <a:gd name="T66" fmla="*/ 8 w 39"/>
                <a:gd name="T67" fmla="*/ 31 h 85"/>
                <a:gd name="T68" fmla="*/ 7 w 39"/>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85">
                  <a:moveTo>
                    <a:pt x="0" y="43"/>
                  </a:moveTo>
                  <a:lnTo>
                    <a:pt x="0" y="34"/>
                  </a:lnTo>
                  <a:lnTo>
                    <a:pt x="2" y="24"/>
                  </a:lnTo>
                  <a:lnTo>
                    <a:pt x="3" y="15"/>
                  </a:lnTo>
                  <a:lnTo>
                    <a:pt x="6" y="10"/>
                  </a:lnTo>
                  <a:lnTo>
                    <a:pt x="9" y="6"/>
                  </a:lnTo>
                  <a:lnTo>
                    <a:pt x="12" y="3"/>
                  </a:lnTo>
                  <a:lnTo>
                    <a:pt x="16" y="2"/>
                  </a:lnTo>
                  <a:lnTo>
                    <a:pt x="19" y="0"/>
                  </a:lnTo>
                  <a:lnTo>
                    <a:pt x="23" y="2"/>
                  </a:lnTo>
                  <a:lnTo>
                    <a:pt x="27" y="3"/>
                  </a:lnTo>
                  <a:lnTo>
                    <a:pt x="30" y="7"/>
                  </a:lnTo>
                  <a:lnTo>
                    <a:pt x="33" y="11"/>
                  </a:lnTo>
                  <a:lnTo>
                    <a:pt x="36" y="17"/>
                  </a:lnTo>
                  <a:lnTo>
                    <a:pt x="38" y="24"/>
                  </a:lnTo>
                  <a:lnTo>
                    <a:pt x="39" y="32"/>
                  </a:lnTo>
                  <a:lnTo>
                    <a:pt x="39" y="42"/>
                  </a:lnTo>
                  <a:lnTo>
                    <a:pt x="39" y="49"/>
                  </a:lnTo>
                  <a:lnTo>
                    <a:pt x="38" y="56"/>
                  </a:lnTo>
                  <a:lnTo>
                    <a:pt x="38" y="61"/>
                  </a:lnTo>
                  <a:lnTo>
                    <a:pt x="37" y="66"/>
                  </a:lnTo>
                  <a:lnTo>
                    <a:pt x="35" y="70"/>
                  </a:lnTo>
                  <a:lnTo>
                    <a:pt x="34" y="74"/>
                  </a:lnTo>
                  <a:lnTo>
                    <a:pt x="32" y="77"/>
                  </a:lnTo>
                  <a:lnTo>
                    <a:pt x="30"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8" y="64"/>
                  </a:lnTo>
                  <a:lnTo>
                    <a:pt x="29" y="60"/>
                  </a:lnTo>
                  <a:lnTo>
                    <a:pt x="31" y="56"/>
                  </a:lnTo>
                  <a:lnTo>
                    <a:pt x="32" y="49"/>
                  </a:lnTo>
                  <a:lnTo>
                    <a:pt x="32" y="43"/>
                  </a:lnTo>
                  <a:lnTo>
                    <a:pt x="32" y="38"/>
                  </a:lnTo>
                  <a:lnTo>
                    <a:pt x="31" y="31"/>
                  </a:lnTo>
                  <a:lnTo>
                    <a:pt x="29" y="27"/>
                  </a:lnTo>
                  <a:lnTo>
                    <a:pt x="28"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71"/>
            <p:cNvSpPr>
              <a:spLocks/>
            </p:cNvSpPr>
            <p:nvPr/>
          </p:nvSpPr>
          <p:spPr bwMode="auto">
            <a:xfrm>
              <a:off x="5366" y="342"/>
              <a:ext cx="18" cy="41"/>
            </a:xfrm>
            <a:custGeom>
              <a:avLst/>
              <a:gdLst>
                <a:gd name="T0" fmla="*/ 0 w 35"/>
                <a:gd name="T1" fmla="*/ 84 h 84"/>
                <a:gd name="T2" fmla="*/ 0 w 35"/>
                <a:gd name="T3" fmla="*/ 2 h 84"/>
                <a:gd name="T4" fmla="*/ 7 w 35"/>
                <a:gd name="T5" fmla="*/ 2 h 84"/>
                <a:gd name="T6" fmla="*/ 7 w 35"/>
                <a:gd name="T7" fmla="*/ 14 h 84"/>
                <a:gd name="T8" fmla="*/ 10 w 35"/>
                <a:gd name="T9" fmla="*/ 9 h 84"/>
                <a:gd name="T10" fmla="*/ 13 w 35"/>
                <a:gd name="T11" fmla="*/ 4 h 84"/>
                <a:gd name="T12" fmla="*/ 16 w 35"/>
                <a:gd name="T13" fmla="*/ 2 h 84"/>
                <a:gd name="T14" fmla="*/ 20 w 35"/>
                <a:gd name="T15" fmla="*/ 0 h 84"/>
                <a:gd name="T16" fmla="*/ 22 w 35"/>
                <a:gd name="T17" fmla="*/ 0 h 84"/>
                <a:gd name="T18" fmla="*/ 24 w 35"/>
                <a:gd name="T19" fmla="*/ 2 h 84"/>
                <a:gd name="T20" fmla="*/ 25 w 35"/>
                <a:gd name="T21" fmla="*/ 2 h 84"/>
                <a:gd name="T22" fmla="*/ 27 w 35"/>
                <a:gd name="T23" fmla="*/ 3 h 84"/>
                <a:gd name="T24" fmla="*/ 28 w 35"/>
                <a:gd name="T25" fmla="*/ 4 h 84"/>
                <a:gd name="T26" fmla="*/ 30 w 35"/>
                <a:gd name="T27" fmla="*/ 6 h 84"/>
                <a:gd name="T28" fmla="*/ 31 w 35"/>
                <a:gd name="T29" fmla="*/ 9 h 84"/>
                <a:gd name="T30" fmla="*/ 32 w 35"/>
                <a:gd name="T31" fmla="*/ 10 h 84"/>
                <a:gd name="T32" fmla="*/ 32 w 35"/>
                <a:gd name="T33" fmla="*/ 13 h 84"/>
                <a:gd name="T34" fmla="*/ 33 w 35"/>
                <a:gd name="T35" fmla="*/ 15 h 84"/>
                <a:gd name="T36" fmla="*/ 34 w 35"/>
                <a:gd name="T37" fmla="*/ 18 h 84"/>
                <a:gd name="T38" fmla="*/ 34 w 35"/>
                <a:gd name="T39" fmla="*/ 21 h 84"/>
                <a:gd name="T40" fmla="*/ 34 w 35"/>
                <a:gd name="T41" fmla="*/ 24 h 84"/>
                <a:gd name="T42" fmla="*/ 35 w 35"/>
                <a:gd name="T43" fmla="*/ 27 h 84"/>
                <a:gd name="T44" fmla="*/ 35 w 35"/>
                <a:gd name="T45" fmla="*/ 29 h 84"/>
                <a:gd name="T46" fmla="*/ 35 w 35"/>
                <a:gd name="T47" fmla="*/ 34 h 84"/>
                <a:gd name="T48" fmla="*/ 35 w 35"/>
                <a:gd name="T49" fmla="*/ 84 h 84"/>
                <a:gd name="T50" fmla="*/ 28 w 35"/>
                <a:gd name="T51" fmla="*/ 84 h 84"/>
                <a:gd name="T52" fmla="*/ 28 w 35"/>
                <a:gd name="T53" fmla="*/ 36 h 84"/>
                <a:gd name="T54" fmla="*/ 28 w 35"/>
                <a:gd name="T55" fmla="*/ 32 h 84"/>
                <a:gd name="T56" fmla="*/ 28 w 35"/>
                <a:gd name="T57" fmla="*/ 29 h 84"/>
                <a:gd name="T58" fmla="*/ 27 w 35"/>
                <a:gd name="T59" fmla="*/ 27 h 84"/>
                <a:gd name="T60" fmla="*/ 27 w 35"/>
                <a:gd name="T61" fmla="*/ 24 h 84"/>
                <a:gd name="T62" fmla="*/ 26 w 35"/>
                <a:gd name="T63" fmla="*/ 22 h 84"/>
                <a:gd name="T64" fmla="*/ 25 w 35"/>
                <a:gd name="T65" fmla="*/ 20 h 84"/>
                <a:gd name="T66" fmla="*/ 24 w 35"/>
                <a:gd name="T67" fmla="*/ 18 h 84"/>
                <a:gd name="T68" fmla="*/ 24 w 35"/>
                <a:gd name="T69" fmla="*/ 17 h 84"/>
                <a:gd name="T70" fmla="*/ 23 w 35"/>
                <a:gd name="T71" fmla="*/ 15 h 84"/>
                <a:gd name="T72" fmla="*/ 21 w 35"/>
                <a:gd name="T73" fmla="*/ 15 h 84"/>
                <a:gd name="T74" fmla="*/ 20 w 35"/>
                <a:gd name="T75" fmla="*/ 14 h 84"/>
                <a:gd name="T76" fmla="*/ 19 w 35"/>
                <a:gd name="T77" fmla="*/ 14 h 84"/>
                <a:gd name="T78" fmla="*/ 16 w 35"/>
                <a:gd name="T79" fmla="*/ 14 h 84"/>
                <a:gd name="T80" fmla="*/ 14 w 35"/>
                <a:gd name="T81" fmla="*/ 15 h 84"/>
                <a:gd name="T82" fmla="*/ 12 w 35"/>
                <a:gd name="T83" fmla="*/ 18 h 84"/>
                <a:gd name="T84" fmla="*/ 10 w 35"/>
                <a:gd name="T85" fmla="*/ 20 h 84"/>
                <a:gd name="T86" fmla="*/ 9 w 35"/>
                <a:gd name="T87" fmla="*/ 22 h 84"/>
                <a:gd name="T88" fmla="*/ 8 w 35"/>
                <a:gd name="T89" fmla="*/ 28 h 84"/>
                <a:gd name="T90" fmla="*/ 7 w 35"/>
                <a:gd name="T91" fmla="*/ 34 h 84"/>
                <a:gd name="T92" fmla="*/ 7 w 35"/>
                <a:gd name="T93" fmla="*/ 41 h 84"/>
                <a:gd name="T94" fmla="*/ 7 w 35"/>
                <a:gd name="T95" fmla="*/ 84 h 84"/>
                <a:gd name="T96" fmla="*/ 0 w 35"/>
                <a:gd name="T9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84">
                  <a:moveTo>
                    <a:pt x="0" y="84"/>
                  </a:moveTo>
                  <a:lnTo>
                    <a:pt x="0" y="2"/>
                  </a:lnTo>
                  <a:lnTo>
                    <a:pt x="7" y="2"/>
                  </a:lnTo>
                  <a:lnTo>
                    <a:pt x="7" y="14"/>
                  </a:lnTo>
                  <a:lnTo>
                    <a:pt x="10" y="9"/>
                  </a:lnTo>
                  <a:lnTo>
                    <a:pt x="13" y="4"/>
                  </a:lnTo>
                  <a:lnTo>
                    <a:pt x="16" y="2"/>
                  </a:lnTo>
                  <a:lnTo>
                    <a:pt x="20" y="0"/>
                  </a:lnTo>
                  <a:lnTo>
                    <a:pt x="22" y="0"/>
                  </a:lnTo>
                  <a:lnTo>
                    <a:pt x="24" y="2"/>
                  </a:lnTo>
                  <a:lnTo>
                    <a:pt x="25" y="2"/>
                  </a:lnTo>
                  <a:lnTo>
                    <a:pt x="27" y="3"/>
                  </a:lnTo>
                  <a:lnTo>
                    <a:pt x="28" y="4"/>
                  </a:lnTo>
                  <a:lnTo>
                    <a:pt x="30" y="6"/>
                  </a:lnTo>
                  <a:lnTo>
                    <a:pt x="31" y="9"/>
                  </a:lnTo>
                  <a:lnTo>
                    <a:pt x="32" y="10"/>
                  </a:lnTo>
                  <a:lnTo>
                    <a:pt x="32" y="13"/>
                  </a:lnTo>
                  <a:lnTo>
                    <a:pt x="33" y="15"/>
                  </a:lnTo>
                  <a:lnTo>
                    <a:pt x="34" y="18"/>
                  </a:lnTo>
                  <a:lnTo>
                    <a:pt x="34" y="21"/>
                  </a:lnTo>
                  <a:lnTo>
                    <a:pt x="34" y="24"/>
                  </a:lnTo>
                  <a:lnTo>
                    <a:pt x="35" y="27"/>
                  </a:lnTo>
                  <a:lnTo>
                    <a:pt x="35" y="29"/>
                  </a:lnTo>
                  <a:lnTo>
                    <a:pt x="35" y="34"/>
                  </a:lnTo>
                  <a:lnTo>
                    <a:pt x="35" y="84"/>
                  </a:lnTo>
                  <a:lnTo>
                    <a:pt x="28" y="84"/>
                  </a:lnTo>
                  <a:lnTo>
                    <a:pt x="28" y="36"/>
                  </a:lnTo>
                  <a:lnTo>
                    <a:pt x="28" y="32"/>
                  </a:lnTo>
                  <a:lnTo>
                    <a:pt x="28" y="29"/>
                  </a:lnTo>
                  <a:lnTo>
                    <a:pt x="27" y="27"/>
                  </a:lnTo>
                  <a:lnTo>
                    <a:pt x="27" y="24"/>
                  </a:lnTo>
                  <a:lnTo>
                    <a:pt x="26" y="22"/>
                  </a:lnTo>
                  <a:lnTo>
                    <a:pt x="25" y="20"/>
                  </a:lnTo>
                  <a:lnTo>
                    <a:pt x="24" y="18"/>
                  </a:lnTo>
                  <a:lnTo>
                    <a:pt x="24" y="17"/>
                  </a:lnTo>
                  <a:lnTo>
                    <a:pt x="23" y="15"/>
                  </a:lnTo>
                  <a:lnTo>
                    <a:pt x="21" y="15"/>
                  </a:lnTo>
                  <a:lnTo>
                    <a:pt x="20" y="14"/>
                  </a:lnTo>
                  <a:lnTo>
                    <a:pt x="19" y="14"/>
                  </a:lnTo>
                  <a:lnTo>
                    <a:pt x="16" y="14"/>
                  </a:lnTo>
                  <a:lnTo>
                    <a:pt x="14" y="15"/>
                  </a:lnTo>
                  <a:lnTo>
                    <a:pt x="12" y="18"/>
                  </a:lnTo>
                  <a:lnTo>
                    <a:pt x="10" y="20"/>
                  </a:lnTo>
                  <a:lnTo>
                    <a:pt x="9" y="22"/>
                  </a:lnTo>
                  <a:lnTo>
                    <a:pt x="8" y="28"/>
                  </a:lnTo>
                  <a:lnTo>
                    <a:pt x="7" y="34"/>
                  </a:lnTo>
                  <a:lnTo>
                    <a:pt x="7" y="41"/>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72"/>
            <p:cNvSpPr>
              <a:spLocks/>
            </p:cNvSpPr>
            <p:nvPr/>
          </p:nvSpPr>
          <p:spPr bwMode="auto">
            <a:xfrm>
              <a:off x="5389" y="342"/>
              <a:ext cx="18" cy="42"/>
            </a:xfrm>
            <a:custGeom>
              <a:avLst/>
              <a:gdLst>
                <a:gd name="T0" fmla="*/ 8 w 37"/>
                <a:gd name="T1" fmla="*/ 57 h 85"/>
                <a:gd name="T2" fmla="*/ 9 w 37"/>
                <a:gd name="T3" fmla="*/ 63 h 85"/>
                <a:gd name="T4" fmla="*/ 10 w 37"/>
                <a:gd name="T5" fmla="*/ 67 h 85"/>
                <a:gd name="T6" fmla="*/ 15 w 37"/>
                <a:gd name="T7" fmla="*/ 70 h 85"/>
                <a:gd name="T8" fmla="*/ 19 w 37"/>
                <a:gd name="T9" fmla="*/ 71 h 85"/>
                <a:gd name="T10" fmla="*/ 24 w 37"/>
                <a:gd name="T11" fmla="*/ 70 h 85"/>
                <a:gd name="T12" fmla="*/ 27 w 37"/>
                <a:gd name="T13" fmla="*/ 68 h 85"/>
                <a:gd name="T14" fmla="*/ 29 w 37"/>
                <a:gd name="T15" fmla="*/ 66 h 85"/>
                <a:gd name="T16" fmla="*/ 30 w 37"/>
                <a:gd name="T17" fmla="*/ 61 h 85"/>
                <a:gd name="T18" fmla="*/ 29 w 37"/>
                <a:gd name="T19" fmla="*/ 57 h 85"/>
                <a:gd name="T20" fmla="*/ 27 w 37"/>
                <a:gd name="T21" fmla="*/ 54 h 85"/>
                <a:gd name="T22" fmla="*/ 24 w 37"/>
                <a:gd name="T23" fmla="*/ 53 h 85"/>
                <a:gd name="T24" fmla="*/ 19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4 w 37"/>
                <a:gd name="T51" fmla="*/ 2 h 85"/>
                <a:gd name="T52" fmla="*/ 17 w 37"/>
                <a:gd name="T53" fmla="*/ 0 h 85"/>
                <a:gd name="T54" fmla="*/ 22 w 37"/>
                <a:gd name="T55" fmla="*/ 2 h 85"/>
                <a:gd name="T56" fmla="*/ 26 w 37"/>
                <a:gd name="T57" fmla="*/ 3 h 85"/>
                <a:gd name="T58" fmla="*/ 30 w 37"/>
                <a:gd name="T59" fmla="*/ 7 h 85"/>
                <a:gd name="T60" fmla="*/ 32 w 37"/>
                <a:gd name="T61" fmla="*/ 11 h 85"/>
                <a:gd name="T62" fmla="*/ 34 w 37"/>
                <a:gd name="T63" fmla="*/ 17 h 85"/>
                <a:gd name="T64" fmla="*/ 35 w 37"/>
                <a:gd name="T65" fmla="*/ 24 h 85"/>
                <a:gd name="T66" fmla="*/ 28 w 37"/>
                <a:gd name="T67" fmla="*/ 24 h 85"/>
                <a:gd name="T68" fmla="*/ 26 w 37"/>
                <a:gd name="T69" fmla="*/ 20 h 85"/>
                <a:gd name="T70" fmla="*/ 23 w 37"/>
                <a:gd name="T71" fmla="*/ 17 h 85"/>
                <a:gd name="T72" fmla="*/ 20 w 37"/>
                <a:gd name="T73" fmla="*/ 14 h 85"/>
                <a:gd name="T74" fmla="*/ 16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7 w 37"/>
                <a:gd name="T93" fmla="*/ 32 h 85"/>
                <a:gd name="T94" fmla="*/ 22 w 37"/>
                <a:gd name="T95" fmla="*/ 35 h 85"/>
                <a:gd name="T96" fmla="*/ 28 w 37"/>
                <a:gd name="T97" fmla="*/ 39 h 85"/>
                <a:gd name="T98" fmla="*/ 31 w 37"/>
                <a:gd name="T99" fmla="*/ 41 h 85"/>
                <a:gd name="T100" fmla="*/ 34 w 37"/>
                <a:gd name="T101" fmla="*/ 45 h 85"/>
                <a:gd name="T102" fmla="*/ 36 w 37"/>
                <a:gd name="T103" fmla="*/ 49 h 85"/>
                <a:gd name="T104" fmla="*/ 37 w 37"/>
                <a:gd name="T105" fmla="*/ 56 h 85"/>
                <a:gd name="T106" fmla="*/ 37 w 37"/>
                <a:gd name="T107" fmla="*/ 63 h 85"/>
                <a:gd name="T108" fmla="*/ 36 w 37"/>
                <a:gd name="T109" fmla="*/ 70 h 85"/>
                <a:gd name="T110" fmla="*/ 34 w 37"/>
                <a:gd name="T111" fmla="*/ 75 h 85"/>
                <a:gd name="T112" fmla="*/ 31 w 37"/>
                <a:gd name="T113" fmla="*/ 81 h 85"/>
                <a:gd name="T114" fmla="*/ 27 w 37"/>
                <a:gd name="T115" fmla="*/ 84 h 85"/>
                <a:gd name="T116" fmla="*/ 22 w 37"/>
                <a:gd name="T117" fmla="*/ 85 h 85"/>
                <a:gd name="T118" fmla="*/ 15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5" y="70"/>
                  </a:lnTo>
                  <a:lnTo>
                    <a:pt x="17" y="71"/>
                  </a:lnTo>
                  <a:lnTo>
                    <a:pt x="19" y="71"/>
                  </a:lnTo>
                  <a:lnTo>
                    <a:pt x="22" y="71"/>
                  </a:lnTo>
                  <a:lnTo>
                    <a:pt x="24" y="70"/>
                  </a:lnTo>
                  <a:lnTo>
                    <a:pt x="26" y="70"/>
                  </a:lnTo>
                  <a:lnTo>
                    <a:pt x="27" y="68"/>
                  </a:lnTo>
                  <a:lnTo>
                    <a:pt x="28" y="67"/>
                  </a:lnTo>
                  <a:lnTo>
                    <a:pt x="29" y="66"/>
                  </a:lnTo>
                  <a:lnTo>
                    <a:pt x="30" y="63"/>
                  </a:lnTo>
                  <a:lnTo>
                    <a:pt x="30" y="61"/>
                  </a:lnTo>
                  <a:lnTo>
                    <a:pt x="30" y="60"/>
                  </a:lnTo>
                  <a:lnTo>
                    <a:pt x="29" y="57"/>
                  </a:lnTo>
                  <a:lnTo>
                    <a:pt x="28" y="56"/>
                  </a:lnTo>
                  <a:lnTo>
                    <a:pt x="27" y="54"/>
                  </a:lnTo>
                  <a:lnTo>
                    <a:pt x="26" y="54"/>
                  </a:lnTo>
                  <a:lnTo>
                    <a:pt x="24" y="53"/>
                  </a:lnTo>
                  <a:lnTo>
                    <a:pt x="22" y="52"/>
                  </a:lnTo>
                  <a:lnTo>
                    <a:pt x="19" y="50"/>
                  </a:lnTo>
                  <a:lnTo>
                    <a:pt x="15"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4" y="2"/>
                  </a:lnTo>
                  <a:lnTo>
                    <a:pt x="16" y="0"/>
                  </a:lnTo>
                  <a:lnTo>
                    <a:pt x="17" y="0"/>
                  </a:lnTo>
                  <a:lnTo>
                    <a:pt x="19" y="0"/>
                  </a:lnTo>
                  <a:lnTo>
                    <a:pt x="22" y="2"/>
                  </a:lnTo>
                  <a:lnTo>
                    <a:pt x="24" y="2"/>
                  </a:lnTo>
                  <a:lnTo>
                    <a:pt x="26" y="3"/>
                  </a:lnTo>
                  <a:lnTo>
                    <a:pt x="28" y="4"/>
                  </a:lnTo>
                  <a:lnTo>
                    <a:pt x="30" y="7"/>
                  </a:lnTo>
                  <a:lnTo>
                    <a:pt x="31" y="9"/>
                  </a:lnTo>
                  <a:lnTo>
                    <a:pt x="32" y="11"/>
                  </a:lnTo>
                  <a:lnTo>
                    <a:pt x="33" y="14"/>
                  </a:lnTo>
                  <a:lnTo>
                    <a:pt x="34" y="17"/>
                  </a:lnTo>
                  <a:lnTo>
                    <a:pt x="35" y="21"/>
                  </a:lnTo>
                  <a:lnTo>
                    <a:pt x="35" y="24"/>
                  </a:lnTo>
                  <a:lnTo>
                    <a:pt x="28" y="25"/>
                  </a:lnTo>
                  <a:lnTo>
                    <a:pt x="28" y="24"/>
                  </a:lnTo>
                  <a:lnTo>
                    <a:pt x="27" y="21"/>
                  </a:lnTo>
                  <a:lnTo>
                    <a:pt x="26" y="20"/>
                  </a:lnTo>
                  <a:lnTo>
                    <a:pt x="25" y="18"/>
                  </a:lnTo>
                  <a:lnTo>
                    <a:pt x="23" y="17"/>
                  </a:lnTo>
                  <a:lnTo>
                    <a:pt x="22" y="15"/>
                  </a:lnTo>
                  <a:lnTo>
                    <a:pt x="20" y="14"/>
                  </a:lnTo>
                  <a:lnTo>
                    <a:pt x="18" y="14"/>
                  </a:lnTo>
                  <a:lnTo>
                    <a:pt x="16" y="14"/>
                  </a:lnTo>
                  <a:lnTo>
                    <a:pt x="14"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5" y="32"/>
                  </a:lnTo>
                  <a:lnTo>
                    <a:pt x="17" y="32"/>
                  </a:lnTo>
                  <a:lnTo>
                    <a:pt x="19" y="34"/>
                  </a:lnTo>
                  <a:lnTo>
                    <a:pt x="22" y="35"/>
                  </a:lnTo>
                  <a:lnTo>
                    <a:pt x="25" y="38"/>
                  </a:lnTo>
                  <a:lnTo>
                    <a:pt x="28" y="39"/>
                  </a:lnTo>
                  <a:lnTo>
                    <a:pt x="29" y="39"/>
                  </a:lnTo>
                  <a:lnTo>
                    <a:pt x="31" y="41"/>
                  </a:lnTo>
                  <a:lnTo>
                    <a:pt x="33" y="42"/>
                  </a:lnTo>
                  <a:lnTo>
                    <a:pt x="34" y="45"/>
                  </a:lnTo>
                  <a:lnTo>
                    <a:pt x="35" y="46"/>
                  </a:lnTo>
                  <a:lnTo>
                    <a:pt x="36" y="49"/>
                  </a:lnTo>
                  <a:lnTo>
                    <a:pt x="36" y="52"/>
                  </a:lnTo>
                  <a:lnTo>
                    <a:pt x="37" y="56"/>
                  </a:lnTo>
                  <a:lnTo>
                    <a:pt x="37" y="60"/>
                  </a:lnTo>
                  <a:lnTo>
                    <a:pt x="37" y="63"/>
                  </a:lnTo>
                  <a:lnTo>
                    <a:pt x="36" y="67"/>
                  </a:lnTo>
                  <a:lnTo>
                    <a:pt x="36" y="70"/>
                  </a:lnTo>
                  <a:lnTo>
                    <a:pt x="35" y="72"/>
                  </a:lnTo>
                  <a:lnTo>
                    <a:pt x="34" y="75"/>
                  </a:lnTo>
                  <a:lnTo>
                    <a:pt x="33" y="78"/>
                  </a:lnTo>
                  <a:lnTo>
                    <a:pt x="31" y="81"/>
                  </a:lnTo>
                  <a:lnTo>
                    <a:pt x="29" y="82"/>
                  </a:lnTo>
                  <a:lnTo>
                    <a:pt x="27" y="84"/>
                  </a:lnTo>
                  <a:lnTo>
                    <a:pt x="24" y="84"/>
                  </a:lnTo>
                  <a:lnTo>
                    <a:pt x="22" y="85"/>
                  </a:lnTo>
                  <a:lnTo>
                    <a:pt x="19" y="85"/>
                  </a:lnTo>
                  <a:lnTo>
                    <a:pt x="15"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73"/>
            <p:cNvSpPr>
              <a:spLocks noEditPoints="1"/>
            </p:cNvSpPr>
            <p:nvPr/>
          </p:nvSpPr>
          <p:spPr bwMode="auto">
            <a:xfrm>
              <a:off x="5409" y="342"/>
              <a:ext cx="21" cy="42"/>
            </a:xfrm>
            <a:custGeom>
              <a:avLst/>
              <a:gdLst>
                <a:gd name="T0" fmla="*/ 41 w 42"/>
                <a:gd name="T1" fmla="*/ 60 h 85"/>
                <a:gd name="T2" fmla="*/ 38 w 42"/>
                <a:gd name="T3" fmla="*/ 71 h 85"/>
                <a:gd name="T4" fmla="*/ 33 w 42"/>
                <a:gd name="T5" fmla="*/ 78 h 85"/>
                <a:gd name="T6" fmla="*/ 28 w 42"/>
                <a:gd name="T7" fmla="*/ 84 h 85"/>
                <a:gd name="T8" fmla="*/ 21 w 42"/>
                <a:gd name="T9" fmla="*/ 85 h 85"/>
                <a:gd name="T10" fmla="*/ 12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2 w 42"/>
                <a:gd name="T23" fmla="*/ 3 h 85"/>
                <a:gd name="T24" fmla="*/ 20 w 42"/>
                <a:gd name="T25" fmla="*/ 0 h 85"/>
                <a:gd name="T26" fmla="*/ 28 w 42"/>
                <a:gd name="T27" fmla="*/ 3 h 85"/>
                <a:gd name="T28" fmla="*/ 35 w 42"/>
                <a:gd name="T29" fmla="*/ 11 h 85"/>
                <a:gd name="T30" fmla="*/ 41 w 42"/>
                <a:gd name="T31" fmla="*/ 25 h 85"/>
                <a:gd name="T32" fmla="*/ 42 w 42"/>
                <a:gd name="T33" fmla="*/ 43 h 85"/>
                <a:gd name="T34" fmla="*/ 42 w 42"/>
                <a:gd name="T35" fmla="*/ 45 h 85"/>
                <a:gd name="T36" fmla="*/ 41 w 42"/>
                <a:gd name="T37" fmla="*/ 46 h 85"/>
                <a:gd name="T38" fmla="*/ 8 w 42"/>
                <a:gd name="T39" fmla="*/ 52 h 85"/>
                <a:gd name="T40" fmla="*/ 10 w 42"/>
                <a:gd name="T41" fmla="*/ 61 h 85"/>
                <a:gd name="T42" fmla="*/ 13 w 42"/>
                <a:gd name="T43" fmla="*/ 67 h 85"/>
                <a:gd name="T44" fmla="*/ 18 w 42"/>
                <a:gd name="T45" fmla="*/ 71 h 85"/>
                <a:gd name="T46" fmla="*/ 23 w 42"/>
                <a:gd name="T47" fmla="*/ 71 h 85"/>
                <a:gd name="T48" fmla="*/ 27 w 42"/>
                <a:gd name="T49" fmla="*/ 70 h 85"/>
                <a:gd name="T50" fmla="*/ 29 w 42"/>
                <a:gd name="T51" fmla="*/ 67 h 85"/>
                <a:gd name="T52" fmla="*/ 32 w 42"/>
                <a:gd name="T53" fmla="*/ 61 h 85"/>
                <a:gd name="T54" fmla="*/ 33 w 42"/>
                <a:gd name="T55" fmla="*/ 59 h 85"/>
                <a:gd name="T56" fmla="*/ 33 w 42"/>
                <a:gd name="T57" fmla="*/ 32 h 85"/>
                <a:gd name="T58" fmla="*/ 32 w 42"/>
                <a:gd name="T59" fmla="*/ 27 h 85"/>
                <a:gd name="T60" fmla="*/ 30 w 42"/>
                <a:gd name="T61" fmla="*/ 21 h 85"/>
                <a:gd name="T62" fmla="*/ 25 w 42"/>
                <a:gd name="T63" fmla="*/ 15 h 85"/>
                <a:gd name="T64" fmla="*/ 20 w 42"/>
                <a:gd name="T65" fmla="*/ 14 h 85"/>
                <a:gd name="T66" fmla="*/ 15 w 42"/>
                <a:gd name="T67" fmla="*/ 15 h 85"/>
                <a:gd name="T68" fmla="*/ 11 w 42"/>
                <a:gd name="T69" fmla="*/ 20 h 85"/>
                <a:gd name="T70" fmla="*/ 9 w 42"/>
                <a:gd name="T71" fmla="*/ 25 h 85"/>
                <a:gd name="T72" fmla="*/ 8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3" y="59"/>
                  </a:moveTo>
                  <a:lnTo>
                    <a:pt x="41" y="60"/>
                  </a:lnTo>
                  <a:lnTo>
                    <a:pt x="40" y="66"/>
                  </a:lnTo>
                  <a:lnTo>
                    <a:pt x="38" y="71"/>
                  </a:lnTo>
                  <a:lnTo>
                    <a:pt x="35" y="75"/>
                  </a:lnTo>
                  <a:lnTo>
                    <a:pt x="33" y="78"/>
                  </a:lnTo>
                  <a:lnTo>
                    <a:pt x="31" y="81"/>
                  </a:lnTo>
                  <a:lnTo>
                    <a:pt x="28" y="84"/>
                  </a:lnTo>
                  <a:lnTo>
                    <a:pt x="24" y="85"/>
                  </a:lnTo>
                  <a:lnTo>
                    <a:pt x="21" y="85"/>
                  </a:lnTo>
                  <a:lnTo>
                    <a:pt x="17"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6" y="2"/>
                  </a:lnTo>
                  <a:lnTo>
                    <a:pt x="20" y="0"/>
                  </a:lnTo>
                  <a:lnTo>
                    <a:pt x="24" y="2"/>
                  </a:lnTo>
                  <a:lnTo>
                    <a:pt x="28" y="3"/>
                  </a:lnTo>
                  <a:lnTo>
                    <a:pt x="32" y="7"/>
                  </a:lnTo>
                  <a:lnTo>
                    <a:pt x="35" y="11"/>
                  </a:lnTo>
                  <a:lnTo>
                    <a:pt x="39" y="17"/>
                  </a:lnTo>
                  <a:lnTo>
                    <a:pt x="41" y="25"/>
                  </a:lnTo>
                  <a:lnTo>
                    <a:pt x="42" y="34"/>
                  </a:lnTo>
                  <a:lnTo>
                    <a:pt x="42" y="43"/>
                  </a:lnTo>
                  <a:lnTo>
                    <a:pt x="42" y="43"/>
                  </a:lnTo>
                  <a:lnTo>
                    <a:pt x="42" y="45"/>
                  </a:lnTo>
                  <a:lnTo>
                    <a:pt x="41" y="46"/>
                  </a:lnTo>
                  <a:lnTo>
                    <a:pt x="41" y="46"/>
                  </a:lnTo>
                  <a:lnTo>
                    <a:pt x="8" y="46"/>
                  </a:lnTo>
                  <a:lnTo>
                    <a:pt x="8" y="52"/>
                  </a:lnTo>
                  <a:lnTo>
                    <a:pt x="9" y="57"/>
                  </a:lnTo>
                  <a:lnTo>
                    <a:pt x="10" y="61"/>
                  </a:lnTo>
                  <a:lnTo>
                    <a:pt x="11" y="64"/>
                  </a:lnTo>
                  <a:lnTo>
                    <a:pt x="13" y="67"/>
                  </a:lnTo>
                  <a:lnTo>
                    <a:pt x="15" y="70"/>
                  </a:lnTo>
                  <a:lnTo>
                    <a:pt x="18" y="71"/>
                  </a:lnTo>
                  <a:lnTo>
                    <a:pt x="21" y="71"/>
                  </a:lnTo>
                  <a:lnTo>
                    <a:pt x="23" y="71"/>
                  </a:lnTo>
                  <a:lnTo>
                    <a:pt x="25" y="70"/>
                  </a:lnTo>
                  <a:lnTo>
                    <a:pt x="27" y="70"/>
                  </a:lnTo>
                  <a:lnTo>
                    <a:pt x="28" y="68"/>
                  </a:lnTo>
                  <a:lnTo>
                    <a:pt x="29" y="67"/>
                  </a:lnTo>
                  <a:lnTo>
                    <a:pt x="31" y="64"/>
                  </a:lnTo>
                  <a:lnTo>
                    <a:pt x="32" y="61"/>
                  </a:lnTo>
                  <a:lnTo>
                    <a:pt x="33" y="59"/>
                  </a:lnTo>
                  <a:lnTo>
                    <a:pt x="33" y="59"/>
                  </a:lnTo>
                  <a:close/>
                  <a:moveTo>
                    <a:pt x="8" y="32"/>
                  </a:moveTo>
                  <a:lnTo>
                    <a:pt x="33" y="32"/>
                  </a:lnTo>
                  <a:lnTo>
                    <a:pt x="33" y="29"/>
                  </a:lnTo>
                  <a:lnTo>
                    <a:pt x="32" y="27"/>
                  </a:lnTo>
                  <a:lnTo>
                    <a:pt x="31" y="24"/>
                  </a:lnTo>
                  <a:lnTo>
                    <a:pt x="30" y="21"/>
                  </a:lnTo>
                  <a:lnTo>
                    <a:pt x="28" y="18"/>
                  </a:lnTo>
                  <a:lnTo>
                    <a:pt x="25" y="15"/>
                  </a:lnTo>
                  <a:lnTo>
                    <a:pt x="23" y="14"/>
                  </a:lnTo>
                  <a:lnTo>
                    <a:pt x="20" y="14"/>
                  </a:lnTo>
                  <a:lnTo>
                    <a:pt x="18"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74"/>
            <p:cNvSpPr>
              <a:spLocks/>
            </p:cNvSpPr>
            <p:nvPr/>
          </p:nvSpPr>
          <p:spPr bwMode="auto">
            <a:xfrm>
              <a:off x="5435" y="342"/>
              <a:ext cx="12" cy="41"/>
            </a:xfrm>
            <a:custGeom>
              <a:avLst/>
              <a:gdLst>
                <a:gd name="T0" fmla="*/ 0 w 23"/>
                <a:gd name="T1" fmla="*/ 84 h 84"/>
                <a:gd name="T2" fmla="*/ 0 w 23"/>
                <a:gd name="T3" fmla="*/ 2 h 84"/>
                <a:gd name="T4" fmla="*/ 7 w 23"/>
                <a:gd name="T5" fmla="*/ 2 h 84"/>
                <a:gd name="T6" fmla="*/ 7 w 23"/>
                <a:gd name="T7" fmla="*/ 14 h 84"/>
                <a:gd name="T8" fmla="*/ 8 w 23"/>
                <a:gd name="T9" fmla="*/ 10 h 84"/>
                <a:gd name="T10" fmla="*/ 9 w 23"/>
                <a:gd name="T11" fmla="*/ 7 h 84"/>
                <a:gd name="T12" fmla="*/ 10 w 23"/>
                <a:gd name="T13" fmla="*/ 4 h 84"/>
                <a:gd name="T14" fmla="*/ 10 w 23"/>
                <a:gd name="T15" fmla="*/ 3 h 84"/>
                <a:gd name="T16" fmla="*/ 11 w 23"/>
                <a:gd name="T17" fmla="*/ 2 h 84"/>
                <a:gd name="T18" fmla="*/ 13 w 23"/>
                <a:gd name="T19" fmla="*/ 2 h 84"/>
                <a:gd name="T20" fmla="*/ 14 w 23"/>
                <a:gd name="T21" fmla="*/ 0 h 84"/>
                <a:gd name="T22" fmla="*/ 15 w 23"/>
                <a:gd name="T23" fmla="*/ 0 h 84"/>
                <a:gd name="T24" fmla="*/ 17 w 23"/>
                <a:gd name="T25" fmla="*/ 0 h 84"/>
                <a:gd name="T26" fmla="*/ 19 w 23"/>
                <a:gd name="T27" fmla="*/ 2 h 84"/>
                <a:gd name="T28" fmla="*/ 21 w 23"/>
                <a:gd name="T29" fmla="*/ 3 h 84"/>
                <a:gd name="T30" fmla="*/ 23 w 23"/>
                <a:gd name="T31" fmla="*/ 4 h 84"/>
                <a:gd name="T32" fmla="*/ 20 w 23"/>
                <a:gd name="T33" fmla="*/ 17 h 84"/>
                <a:gd name="T34" fmla="*/ 19 w 23"/>
                <a:gd name="T35" fmla="*/ 15 h 84"/>
                <a:gd name="T36" fmla="*/ 18 w 23"/>
                <a:gd name="T37" fmla="*/ 15 h 84"/>
                <a:gd name="T38" fmla="*/ 16 w 23"/>
                <a:gd name="T39" fmla="*/ 14 h 84"/>
                <a:gd name="T40" fmla="*/ 15 w 23"/>
                <a:gd name="T41" fmla="*/ 14 h 84"/>
                <a:gd name="T42" fmla="*/ 14 w 23"/>
                <a:gd name="T43" fmla="*/ 14 h 84"/>
                <a:gd name="T44" fmla="*/ 13 w 23"/>
                <a:gd name="T45" fmla="*/ 15 h 84"/>
                <a:gd name="T46" fmla="*/ 12 w 23"/>
                <a:gd name="T47" fmla="*/ 15 h 84"/>
                <a:gd name="T48" fmla="*/ 11 w 23"/>
                <a:gd name="T49" fmla="*/ 17 h 84"/>
                <a:gd name="T50" fmla="*/ 10 w 23"/>
                <a:gd name="T51" fmla="*/ 18 h 84"/>
                <a:gd name="T52" fmla="*/ 9 w 23"/>
                <a:gd name="T53" fmla="*/ 21 h 84"/>
                <a:gd name="T54" fmla="*/ 8 w 23"/>
                <a:gd name="T55" fmla="*/ 22 h 84"/>
                <a:gd name="T56" fmla="*/ 8 w 23"/>
                <a:gd name="T57" fmla="*/ 25 h 84"/>
                <a:gd name="T58" fmla="*/ 8 w 23"/>
                <a:gd name="T59" fmla="*/ 29 h 84"/>
                <a:gd name="T60" fmla="*/ 8 w 23"/>
                <a:gd name="T61" fmla="*/ 34 h 84"/>
                <a:gd name="T62" fmla="*/ 7 w 23"/>
                <a:gd name="T63" fmla="*/ 38 h 84"/>
                <a:gd name="T64" fmla="*/ 7 w 23"/>
                <a:gd name="T65" fmla="*/ 42 h 84"/>
                <a:gd name="T66" fmla="*/ 7 w 23"/>
                <a:gd name="T67" fmla="*/ 84 h 84"/>
                <a:gd name="T68" fmla="*/ 0 w 23"/>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7" y="0"/>
                  </a:lnTo>
                  <a:lnTo>
                    <a:pt x="19" y="2"/>
                  </a:lnTo>
                  <a:lnTo>
                    <a:pt x="21" y="3"/>
                  </a:lnTo>
                  <a:lnTo>
                    <a:pt x="23" y="4"/>
                  </a:lnTo>
                  <a:lnTo>
                    <a:pt x="20" y="17"/>
                  </a:lnTo>
                  <a:lnTo>
                    <a:pt x="19" y="15"/>
                  </a:lnTo>
                  <a:lnTo>
                    <a:pt x="18"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75"/>
            <p:cNvSpPr>
              <a:spLocks/>
            </p:cNvSpPr>
            <p:nvPr/>
          </p:nvSpPr>
          <p:spPr bwMode="auto">
            <a:xfrm>
              <a:off x="5447" y="342"/>
              <a:ext cx="19" cy="41"/>
            </a:xfrm>
            <a:custGeom>
              <a:avLst/>
              <a:gdLst>
                <a:gd name="T0" fmla="*/ 15 w 40"/>
                <a:gd name="T1" fmla="*/ 82 h 82"/>
                <a:gd name="T2" fmla="*/ 0 w 40"/>
                <a:gd name="T3" fmla="*/ 0 h 82"/>
                <a:gd name="T4" fmla="*/ 7 w 40"/>
                <a:gd name="T5" fmla="*/ 0 h 82"/>
                <a:gd name="T6" fmla="*/ 16 w 40"/>
                <a:gd name="T7" fmla="*/ 50 h 82"/>
                <a:gd name="T8" fmla="*/ 17 w 40"/>
                <a:gd name="T9" fmla="*/ 54 h 82"/>
                <a:gd name="T10" fmla="*/ 18 w 40"/>
                <a:gd name="T11" fmla="*/ 58 h 82"/>
                <a:gd name="T12" fmla="*/ 18 w 40"/>
                <a:gd name="T13" fmla="*/ 62 h 82"/>
                <a:gd name="T14" fmla="*/ 19 w 40"/>
                <a:gd name="T15" fmla="*/ 66 h 82"/>
                <a:gd name="T16" fmla="*/ 19 w 40"/>
                <a:gd name="T17" fmla="*/ 62 h 82"/>
                <a:gd name="T18" fmla="*/ 20 w 40"/>
                <a:gd name="T19" fmla="*/ 58 h 82"/>
                <a:gd name="T20" fmla="*/ 21 w 40"/>
                <a:gd name="T21" fmla="*/ 54 h 82"/>
                <a:gd name="T22" fmla="*/ 22 w 40"/>
                <a:gd name="T23" fmla="*/ 50 h 82"/>
                <a:gd name="T24" fmla="*/ 32 w 40"/>
                <a:gd name="T25" fmla="*/ 0 h 82"/>
                <a:gd name="T26" fmla="*/ 40 w 40"/>
                <a:gd name="T27" fmla="*/ 0 h 82"/>
                <a:gd name="T28" fmla="*/ 24 w 40"/>
                <a:gd name="T29" fmla="*/ 82 h 82"/>
                <a:gd name="T30" fmla="*/ 15 w 40"/>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2">
                  <a:moveTo>
                    <a:pt x="15" y="82"/>
                  </a:moveTo>
                  <a:lnTo>
                    <a:pt x="0" y="0"/>
                  </a:lnTo>
                  <a:lnTo>
                    <a:pt x="7" y="0"/>
                  </a:lnTo>
                  <a:lnTo>
                    <a:pt x="16" y="50"/>
                  </a:lnTo>
                  <a:lnTo>
                    <a:pt x="17" y="54"/>
                  </a:lnTo>
                  <a:lnTo>
                    <a:pt x="18" y="58"/>
                  </a:lnTo>
                  <a:lnTo>
                    <a:pt x="18" y="62"/>
                  </a:lnTo>
                  <a:lnTo>
                    <a:pt x="19" y="66"/>
                  </a:lnTo>
                  <a:lnTo>
                    <a:pt x="19" y="62"/>
                  </a:lnTo>
                  <a:lnTo>
                    <a:pt x="20" y="58"/>
                  </a:lnTo>
                  <a:lnTo>
                    <a:pt x="21" y="54"/>
                  </a:lnTo>
                  <a:lnTo>
                    <a:pt x="22" y="50"/>
                  </a:lnTo>
                  <a:lnTo>
                    <a:pt x="32" y="0"/>
                  </a:lnTo>
                  <a:lnTo>
                    <a:pt x="40" y="0"/>
                  </a:lnTo>
                  <a:lnTo>
                    <a:pt x="24" y="82"/>
                  </a:lnTo>
                  <a:lnTo>
                    <a:pt x="15"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76"/>
            <p:cNvSpPr>
              <a:spLocks noEditPoints="1"/>
            </p:cNvSpPr>
            <p:nvPr/>
          </p:nvSpPr>
          <p:spPr bwMode="auto">
            <a:xfrm>
              <a:off x="5469" y="342"/>
              <a:ext cx="20" cy="42"/>
            </a:xfrm>
            <a:custGeom>
              <a:avLst/>
              <a:gdLst>
                <a:gd name="T0" fmla="*/ 25 w 39"/>
                <a:gd name="T1" fmla="*/ 79 h 85"/>
                <a:gd name="T2" fmla="*/ 19 w 39"/>
                <a:gd name="T3" fmla="*/ 84 h 85"/>
                <a:gd name="T4" fmla="*/ 14 w 39"/>
                <a:gd name="T5" fmla="*/ 85 h 85"/>
                <a:gd name="T6" fmla="*/ 5 w 39"/>
                <a:gd name="T7" fmla="*/ 81 h 85"/>
                <a:gd name="T8" fmla="*/ 1 w 39"/>
                <a:gd name="T9" fmla="*/ 71 h 85"/>
                <a:gd name="T10" fmla="*/ 0 w 39"/>
                <a:gd name="T11" fmla="*/ 60 h 85"/>
                <a:gd name="T12" fmla="*/ 1 w 39"/>
                <a:gd name="T13" fmla="*/ 53 h 85"/>
                <a:gd name="T14" fmla="*/ 3 w 39"/>
                <a:gd name="T15" fmla="*/ 46 h 85"/>
                <a:gd name="T16" fmla="*/ 7 w 39"/>
                <a:gd name="T17" fmla="*/ 41 h 85"/>
                <a:gd name="T18" fmla="*/ 11 w 39"/>
                <a:gd name="T19" fmla="*/ 39 h 85"/>
                <a:gd name="T20" fmla="*/ 16 w 39"/>
                <a:gd name="T21" fmla="*/ 38 h 85"/>
                <a:gd name="T22" fmla="*/ 26 w 39"/>
                <a:gd name="T23" fmla="*/ 34 h 85"/>
                <a:gd name="T24" fmla="*/ 29 w 39"/>
                <a:gd name="T25" fmla="*/ 31 h 85"/>
                <a:gd name="T26" fmla="*/ 29 w 39"/>
                <a:gd name="T27" fmla="*/ 27 h 85"/>
                <a:gd name="T28" fmla="*/ 26 w 39"/>
                <a:gd name="T29" fmla="*/ 20 h 85"/>
                <a:gd name="T30" fmla="*/ 20 w 39"/>
                <a:gd name="T31" fmla="*/ 14 h 85"/>
                <a:gd name="T32" fmla="*/ 14 w 39"/>
                <a:gd name="T33" fmla="*/ 15 h 85"/>
                <a:gd name="T34" fmla="*/ 10 w 39"/>
                <a:gd name="T35" fmla="*/ 18 h 85"/>
                <a:gd name="T36" fmla="*/ 8 w 39"/>
                <a:gd name="T37" fmla="*/ 27 h 85"/>
                <a:gd name="T38" fmla="*/ 2 w 39"/>
                <a:gd name="T39" fmla="*/ 18 h 85"/>
                <a:gd name="T40" fmla="*/ 5 w 39"/>
                <a:gd name="T41" fmla="*/ 10 h 85"/>
                <a:gd name="T42" fmla="*/ 9 w 39"/>
                <a:gd name="T43" fmla="*/ 4 h 85"/>
                <a:gd name="T44" fmla="*/ 17 w 39"/>
                <a:gd name="T45" fmla="*/ 0 h 85"/>
                <a:gd name="T46" fmla="*/ 25 w 39"/>
                <a:gd name="T47" fmla="*/ 2 h 85"/>
                <a:gd name="T48" fmla="*/ 30 w 39"/>
                <a:gd name="T49" fmla="*/ 4 h 85"/>
                <a:gd name="T50" fmla="*/ 34 w 39"/>
                <a:gd name="T51" fmla="*/ 10 h 85"/>
                <a:gd name="T52" fmla="*/ 36 w 39"/>
                <a:gd name="T53" fmla="*/ 17 h 85"/>
                <a:gd name="T54" fmla="*/ 37 w 39"/>
                <a:gd name="T55" fmla="*/ 24 h 85"/>
                <a:gd name="T56" fmla="*/ 37 w 39"/>
                <a:gd name="T57" fmla="*/ 49 h 85"/>
                <a:gd name="T58" fmla="*/ 37 w 39"/>
                <a:gd name="T59" fmla="*/ 70 h 85"/>
                <a:gd name="T60" fmla="*/ 38 w 39"/>
                <a:gd name="T61" fmla="*/ 78 h 85"/>
                <a:gd name="T62" fmla="*/ 32 w 39"/>
                <a:gd name="T63" fmla="*/ 84 h 85"/>
                <a:gd name="T64" fmla="*/ 30 w 39"/>
                <a:gd name="T65" fmla="*/ 77 h 85"/>
                <a:gd name="T66" fmla="*/ 26 w 39"/>
                <a:gd name="T67" fmla="*/ 47 h 85"/>
                <a:gd name="T68" fmla="*/ 17 w 39"/>
                <a:gd name="T69" fmla="*/ 50 h 85"/>
                <a:gd name="T70" fmla="*/ 12 w 39"/>
                <a:gd name="T71" fmla="*/ 53 h 85"/>
                <a:gd name="T72" fmla="*/ 9 w 39"/>
                <a:gd name="T73" fmla="*/ 54 h 85"/>
                <a:gd name="T74" fmla="*/ 8 w 39"/>
                <a:gd name="T75" fmla="*/ 57 h 85"/>
                <a:gd name="T76" fmla="*/ 7 w 39"/>
                <a:gd name="T77" fmla="*/ 61 h 85"/>
                <a:gd name="T78" fmla="*/ 8 w 39"/>
                <a:gd name="T79" fmla="*/ 67 h 85"/>
                <a:gd name="T80" fmla="*/ 11 w 39"/>
                <a:gd name="T81" fmla="*/ 70 h 85"/>
                <a:gd name="T82" fmla="*/ 17 w 39"/>
                <a:gd name="T83" fmla="*/ 71 h 85"/>
                <a:gd name="T84" fmla="*/ 22 w 39"/>
                <a:gd name="T85" fmla="*/ 68 h 85"/>
                <a:gd name="T86" fmla="*/ 26 w 39"/>
                <a:gd name="T87" fmla="*/ 63 h 85"/>
                <a:gd name="T88" fmla="*/ 28 w 39"/>
                <a:gd name="T89" fmla="*/ 56 h 85"/>
                <a:gd name="T90" fmla="*/ 29 w 39"/>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30" y="74"/>
                  </a:moveTo>
                  <a:lnTo>
                    <a:pt x="27" y="77"/>
                  </a:lnTo>
                  <a:lnTo>
                    <a:pt x="25" y="79"/>
                  </a:lnTo>
                  <a:lnTo>
                    <a:pt x="23"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3" y="35"/>
                  </a:lnTo>
                  <a:lnTo>
                    <a:pt x="26" y="34"/>
                  </a:lnTo>
                  <a:lnTo>
                    <a:pt x="28" y="32"/>
                  </a:lnTo>
                  <a:lnTo>
                    <a:pt x="28" y="32"/>
                  </a:lnTo>
                  <a:lnTo>
                    <a:pt x="29" y="31"/>
                  </a:lnTo>
                  <a:lnTo>
                    <a:pt x="29" y="29"/>
                  </a:lnTo>
                  <a:lnTo>
                    <a:pt x="29" y="29"/>
                  </a:lnTo>
                  <a:lnTo>
                    <a:pt x="29" y="27"/>
                  </a:lnTo>
                  <a:lnTo>
                    <a:pt x="28" y="24"/>
                  </a:lnTo>
                  <a:lnTo>
                    <a:pt x="27" y="21"/>
                  </a:lnTo>
                  <a:lnTo>
                    <a:pt x="26" y="20"/>
                  </a:lnTo>
                  <a:lnTo>
                    <a:pt x="25" y="18"/>
                  </a:lnTo>
                  <a:lnTo>
                    <a:pt x="23"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2" y="0"/>
                  </a:lnTo>
                  <a:lnTo>
                    <a:pt x="25" y="2"/>
                  </a:lnTo>
                  <a:lnTo>
                    <a:pt x="27" y="2"/>
                  </a:lnTo>
                  <a:lnTo>
                    <a:pt x="29" y="3"/>
                  </a:lnTo>
                  <a:lnTo>
                    <a:pt x="30" y="4"/>
                  </a:lnTo>
                  <a:lnTo>
                    <a:pt x="32" y="6"/>
                  </a:lnTo>
                  <a:lnTo>
                    <a:pt x="33" y="9"/>
                  </a:lnTo>
                  <a:lnTo>
                    <a:pt x="34" y="10"/>
                  </a:lnTo>
                  <a:lnTo>
                    <a:pt x="34" y="13"/>
                  </a:lnTo>
                  <a:lnTo>
                    <a:pt x="35" y="14"/>
                  </a:lnTo>
                  <a:lnTo>
                    <a:pt x="36" y="17"/>
                  </a:lnTo>
                  <a:lnTo>
                    <a:pt x="36" y="20"/>
                  </a:lnTo>
                  <a:lnTo>
                    <a:pt x="36" y="21"/>
                  </a:lnTo>
                  <a:lnTo>
                    <a:pt x="37" y="24"/>
                  </a:lnTo>
                  <a:lnTo>
                    <a:pt x="37" y="28"/>
                  </a:lnTo>
                  <a:lnTo>
                    <a:pt x="37" y="32"/>
                  </a:lnTo>
                  <a:lnTo>
                    <a:pt x="37" y="49"/>
                  </a:lnTo>
                  <a:lnTo>
                    <a:pt x="37" y="57"/>
                  </a:lnTo>
                  <a:lnTo>
                    <a:pt x="37" y="64"/>
                  </a:lnTo>
                  <a:lnTo>
                    <a:pt x="37" y="70"/>
                  </a:lnTo>
                  <a:lnTo>
                    <a:pt x="37" y="72"/>
                  </a:lnTo>
                  <a:lnTo>
                    <a:pt x="37" y="75"/>
                  </a:lnTo>
                  <a:lnTo>
                    <a:pt x="38" y="78"/>
                  </a:lnTo>
                  <a:lnTo>
                    <a:pt x="38" y="81"/>
                  </a:lnTo>
                  <a:lnTo>
                    <a:pt x="39" y="84"/>
                  </a:lnTo>
                  <a:lnTo>
                    <a:pt x="32" y="84"/>
                  </a:lnTo>
                  <a:lnTo>
                    <a:pt x="31" y="81"/>
                  </a:lnTo>
                  <a:lnTo>
                    <a:pt x="30" y="78"/>
                  </a:lnTo>
                  <a:lnTo>
                    <a:pt x="30" y="77"/>
                  </a:lnTo>
                  <a:lnTo>
                    <a:pt x="30" y="74"/>
                  </a:lnTo>
                  <a:close/>
                  <a:moveTo>
                    <a:pt x="29" y="46"/>
                  </a:moveTo>
                  <a:lnTo>
                    <a:pt x="26" y="47"/>
                  </a:lnTo>
                  <a:lnTo>
                    <a:pt x="23"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2" y="68"/>
                  </a:lnTo>
                  <a:lnTo>
                    <a:pt x="23" y="67"/>
                  </a:lnTo>
                  <a:lnTo>
                    <a:pt x="25" y="66"/>
                  </a:lnTo>
                  <a:lnTo>
                    <a:pt x="26" y="63"/>
                  </a:lnTo>
                  <a:lnTo>
                    <a:pt x="27" y="61"/>
                  </a:lnTo>
                  <a:lnTo>
                    <a:pt x="27" y="59"/>
                  </a:lnTo>
                  <a:lnTo>
                    <a:pt x="28" y="56"/>
                  </a:lnTo>
                  <a:lnTo>
                    <a:pt x="28" y="53"/>
                  </a:lnTo>
                  <a:lnTo>
                    <a:pt x="28" y="50"/>
                  </a:lnTo>
                  <a:lnTo>
                    <a:pt x="29"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77"/>
            <p:cNvSpPr>
              <a:spLocks/>
            </p:cNvSpPr>
            <p:nvPr/>
          </p:nvSpPr>
          <p:spPr bwMode="auto">
            <a:xfrm>
              <a:off x="5492" y="328"/>
              <a:ext cx="10" cy="56"/>
            </a:xfrm>
            <a:custGeom>
              <a:avLst/>
              <a:gdLst>
                <a:gd name="T0" fmla="*/ 20 w 21"/>
                <a:gd name="T1" fmla="*/ 97 h 111"/>
                <a:gd name="T2" fmla="*/ 21 w 21"/>
                <a:gd name="T3" fmla="*/ 111 h 111"/>
                <a:gd name="T4" fmla="*/ 20 w 21"/>
                <a:gd name="T5" fmla="*/ 111 h 111"/>
                <a:gd name="T6" fmla="*/ 18 w 21"/>
                <a:gd name="T7" fmla="*/ 111 h 111"/>
                <a:gd name="T8" fmla="*/ 17 w 21"/>
                <a:gd name="T9" fmla="*/ 111 h 111"/>
                <a:gd name="T10" fmla="*/ 15 w 21"/>
                <a:gd name="T11" fmla="*/ 111 h 111"/>
                <a:gd name="T12" fmla="*/ 14 w 21"/>
                <a:gd name="T13" fmla="*/ 111 h 111"/>
                <a:gd name="T14" fmla="*/ 12 w 21"/>
                <a:gd name="T15" fmla="*/ 110 h 111"/>
                <a:gd name="T16" fmla="*/ 11 w 21"/>
                <a:gd name="T17" fmla="*/ 110 h 111"/>
                <a:gd name="T18" fmla="*/ 10 w 21"/>
                <a:gd name="T19" fmla="*/ 110 h 111"/>
                <a:gd name="T20" fmla="*/ 9 w 21"/>
                <a:gd name="T21" fmla="*/ 108 h 111"/>
                <a:gd name="T22" fmla="*/ 7 w 21"/>
                <a:gd name="T23" fmla="*/ 107 h 111"/>
                <a:gd name="T24" fmla="*/ 5 w 21"/>
                <a:gd name="T25" fmla="*/ 105 h 111"/>
                <a:gd name="T26" fmla="*/ 5 w 21"/>
                <a:gd name="T27" fmla="*/ 104 h 111"/>
                <a:gd name="T28" fmla="*/ 5 w 21"/>
                <a:gd name="T29" fmla="*/ 101 h 111"/>
                <a:gd name="T30" fmla="*/ 5 w 21"/>
                <a:gd name="T31" fmla="*/ 97 h 111"/>
                <a:gd name="T32" fmla="*/ 5 w 21"/>
                <a:gd name="T33" fmla="*/ 93 h 111"/>
                <a:gd name="T34" fmla="*/ 5 w 21"/>
                <a:gd name="T35" fmla="*/ 87 h 111"/>
                <a:gd name="T36" fmla="*/ 5 w 21"/>
                <a:gd name="T37" fmla="*/ 41 h 111"/>
                <a:gd name="T38" fmla="*/ 0 w 21"/>
                <a:gd name="T39" fmla="*/ 41 h 111"/>
                <a:gd name="T40" fmla="*/ 0 w 21"/>
                <a:gd name="T41" fmla="*/ 28 h 111"/>
                <a:gd name="T42" fmla="*/ 5 w 21"/>
                <a:gd name="T43" fmla="*/ 28 h 111"/>
                <a:gd name="T44" fmla="*/ 5 w 21"/>
                <a:gd name="T45" fmla="*/ 8 h 111"/>
                <a:gd name="T46" fmla="*/ 13 w 21"/>
                <a:gd name="T47" fmla="*/ 0 h 111"/>
                <a:gd name="T48" fmla="*/ 13 w 21"/>
                <a:gd name="T49" fmla="*/ 28 h 111"/>
                <a:gd name="T50" fmla="*/ 20 w 21"/>
                <a:gd name="T51" fmla="*/ 28 h 111"/>
                <a:gd name="T52" fmla="*/ 20 w 21"/>
                <a:gd name="T53" fmla="*/ 41 h 111"/>
                <a:gd name="T54" fmla="*/ 13 w 21"/>
                <a:gd name="T55" fmla="*/ 41 h 111"/>
                <a:gd name="T56" fmla="*/ 13 w 21"/>
                <a:gd name="T57" fmla="*/ 87 h 111"/>
                <a:gd name="T58" fmla="*/ 13 w 21"/>
                <a:gd name="T59" fmla="*/ 90 h 111"/>
                <a:gd name="T60" fmla="*/ 13 w 21"/>
                <a:gd name="T61" fmla="*/ 92 h 111"/>
                <a:gd name="T62" fmla="*/ 13 w 21"/>
                <a:gd name="T63" fmla="*/ 93 h 111"/>
                <a:gd name="T64" fmla="*/ 13 w 21"/>
                <a:gd name="T65" fmla="*/ 94 h 111"/>
                <a:gd name="T66" fmla="*/ 13 w 21"/>
                <a:gd name="T67" fmla="*/ 94 h 111"/>
                <a:gd name="T68" fmla="*/ 14 w 21"/>
                <a:gd name="T69" fmla="*/ 94 h 111"/>
                <a:gd name="T70" fmla="*/ 15 w 21"/>
                <a:gd name="T71" fmla="*/ 96 h 111"/>
                <a:gd name="T72" fmla="*/ 15 w 21"/>
                <a:gd name="T73" fmla="*/ 96 h 111"/>
                <a:gd name="T74" fmla="*/ 15 w 21"/>
                <a:gd name="T75" fmla="*/ 96 h 111"/>
                <a:gd name="T76" fmla="*/ 16 w 21"/>
                <a:gd name="T77" fmla="*/ 96 h 111"/>
                <a:gd name="T78" fmla="*/ 16 w 21"/>
                <a:gd name="T79" fmla="*/ 97 h 111"/>
                <a:gd name="T80" fmla="*/ 17 w 21"/>
                <a:gd name="T81" fmla="*/ 97 h 111"/>
                <a:gd name="T82" fmla="*/ 18 w 21"/>
                <a:gd name="T83" fmla="*/ 97 h 111"/>
                <a:gd name="T84" fmla="*/ 19 w 21"/>
                <a:gd name="T85" fmla="*/ 97 h 111"/>
                <a:gd name="T86" fmla="*/ 19 w 21"/>
                <a:gd name="T87" fmla="*/ 98 h 111"/>
                <a:gd name="T88" fmla="*/ 20 w 21"/>
                <a:gd name="T89" fmla="*/ 98 h 111"/>
                <a:gd name="T90" fmla="*/ 20 w 21"/>
                <a:gd name="T91"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111">
                  <a:moveTo>
                    <a:pt x="20" y="97"/>
                  </a:moveTo>
                  <a:lnTo>
                    <a:pt x="21" y="111"/>
                  </a:lnTo>
                  <a:lnTo>
                    <a:pt x="20" y="111"/>
                  </a:lnTo>
                  <a:lnTo>
                    <a:pt x="18" y="111"/>
                  </a:lnTo>
                  <a:lnTo>
                    <a:pt x="17" y="111"/>
                  </a:lnTo>
                  <a:lnTo>
                    <a:pt x="15" y="111"/>
                  </a:lnTo>
                  <a:lnTo>
                    <a:pt x="14" y="111"/>
                  </a:lnTo>
                  <a:lnTo>
                    <a:pt x="12" y="110"/>
                  </a:lnTo>
                  <a:lnTo>
                    <a:pt x="11" y="110"/>
                  </a:lnTo>
                  <a:lnTo>
                    <a:pt x="10" y="110"/>
                  </a:lnTo>
                  <a:lnTo>
                    <a:pt x="9" y="108"/>
                  </a:lnTo>
                  <a:lnTo>
                    <a:pt x="7" y="107"/>
                  </a:lnTo>
                  <a:lnTo>
                    <a:pt x="5" y="105"/>
                  </a:lnTo>
                  <a:lnTo>
                    <a:pt x="5" y="104"/>
                  </a:lnTo>
                  <a:lnTo>
                    <a:pt x="5" y="101"/>
                  </a:lnTo>
                  <a:lnTo>
                    <a:pt x="5" y="97"/>
                  </a:lnTo>
                  <a:lnTo>
                    <a:pt x="5" y="93"/>
                  </a:lnTo>
                  <a:lnTo>
                    <a:pt x="5" y="87"/>
                  </a:lnTo>
                  <a:lnTo>
                    <a:pt x="5" y="41"/>
                  </a:lnTo>
                  <a:lnTo>
                    <a:pt x="0" y="41"/>
                  </a:lnTo>
                  <a:lnTo>
                    <a:pt x="0" y="28"/>
                  </a:lnTo>
                  <a:lnTo>
                    <a:pt x="5" y="28"/>
                  </a:lnTo>
                  <a:lnTo>
                    <a:pt x="5" y="8"/>
                  </a:lnTo>
                  <a:lnTo>
                    <a:pt x="13" y="0"/>
                  </a:lnTo>
                  <a:lnTo>
                    <a:pt x="13" y="28"/>
                  </a:lnTo>
                  <a:lnTo>
                    <a:pt x="20" y="28"/>
                  </a:lnTo>
                  <a:lnTo>
                    <a:pt x="20" y="41"/>
                  </a:lnTo>
                  <a:lnTo>
                    <a:pt x="13" y="41"/>
                  </a:lnTo>
                  <a:lnTo>
                    <a:pt x="13" y="87"/>
                  </a:lnTo>
                  <a:lnTo>
                    <a:pt x="13" y="90"/>
                  </a:lnTo>
                  <a:lnTo>
                    <a:pt x="13" y="92"/>
                  </a:lnTo>
                  <a:lnTo>
                    <a:pt x="13" y="93"/>
                  </a:lnTo>
                  <a:lnTo>
                    <a:pt x="13" y="94"/>
                  </a:lnTo>
                  <a:lnTo>
                    <a:pt x="13" y="94"/>
                  </a:lnTo>
                  <a:lnTo>
                    <a:pt x="14" y="94"/>
                  </a:lnTo>
                  <a:lnTo>
                    <a:pt x="15" y="96"/>
                  </a:lnTo>
                  <a:lnTo>
                    <a:pt x="15" y="96"/>
                  </a:lnTo>
                  <a:lnTo>
                    <a:pt x="15" y="96"/>
                  </a:lnTo>
                  <a:lnTo>
                    <a:pt x="16" y="96"/>
                  </a:lnTo>
                  <a:lnTo>
                    <a:pt x="16" y="97"/>
                  </a:lnTo>
                  <a:lnTo>
                    <a:pt x="17" y="97"/>
                  </a:lnTo>
                  <a:lnTo>
                    <a:pt x="18" y="97"/>
                  </a:lnTo>
                  <a:lnTo>
                    <a:pt x="19" y="97"/>
                  </a:lnTo>
                  <a:lnTo>
                    <a:pt x="19" y="98"/>
                  </a:lnTo>
                  <a:lnTo>
                    <a:pt x="20" y="98"/>
                  </a:lnTo>
                  <a:lnTo>
                    <a:pt x="20" y="97"/>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78"/>
            <p:cNvSpPr>
              <a:spLocks noEditPoints="1"/>
            </p:cNvSpPr>
            <p:nvPr/>
          </p:nvSpPr>
          <p:spPr bwMode="auto">
            <a:xfrm>
              <a:off x="5506" y="327"/>
              <a:ext cx="3" cy="56"/>
            </a:xfrm>
            <a:custGeom>
              <a:avLst/>
              <a:gdLst>
                <a:gd name="T0" fmla="*/ 0 w 7"/>
                <a:gd name="T1" fmla="*/ 14 h 113"/>
                <a:gd name="T2" fmla="*/ 0 w 7"/>
                <a:gd name="T3" fmla="*/ 0 h 113"/>
                <a:gd name="T4" fmla="*/ 7 w 7"/>
                <a:gd name="T5" fmla="*/ 0 h 113"/>
                <a:gd name="T6" fmla="*/ 7 w 7"/>
                <a:gd name="T7" fmla="*/ 14 h 113"/>
                <a:gd name="T8" fmla="*/ 0 w 7"/>
                <a:gd name="T9" fmla="*/ 14 h 113"/>
                <a:gd name="T10" fmla="*/ 0 w 7"/>
                <a:gd name="T11" fmla="*/ 113 h 113"/>
                <a:gd name="T12" fmla="*/ 0 w 7"/>
                <a:gd name="T13" fmla="*/ 31 h 113"/>
                <a:gd name="T14" fmla="*/ 7 w 7"/>
                <a:gd name="T15" fmla="*/ 31 h 113"/>
                <a:gd name="T16" fmla="*/ 7 w 7"/>
                <a:gd name="T17" fmla="*/ 113 h 113"/>
                <a:gd name="T18" fmla="*/ 0 w 7"/>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3">
                  <a:moveTo>
                    <a:pt x="0" y="14"/>
                  </a:moveTo>
                  <a:lnTo>
                    <a:pt x="0" y="0"/>
                  </a:lnTo>
                  <a:lnTo>
                    <a:pt x="7" y="0"/>
                  </a:lnTo>
                  <a:lnTo>
                    <a:pt x="7" y="14"/>
                  </a:lnTo>
                  <a:lnTo>
                    <a:pt x="0" y="14"/>
                  </a:lnTo>
                  <a:close/>
                  <a:moveTo>
                    <a:pt x="0" y="113"/>
                  </a:moveTo>
                  <a:lnTo>
                    <a:pt x="0" y="31"/>
                  </a:lnTo>
                  <a:lnTo>
                    <a:pt x="7" y="31"/>
                  </a:lnTo>
                  <a:lnTo>
                    <a:pt x="7"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79"/>
            <p:cNvSpPr>
              <a:spLocks noEditPoints="1"/>
            </p:cNvSpPr>
            <p:nvPr/>
          </p:nvSpPr>
          <p:spPr bwMode="auto">
            <a:xfrm>
              <a:off x="5515" y="342"/>
              <a:ext cx="19" cy="42"/>
            </a:xfrm>
            <a:custGeom>
              <a:avLst/>
              <a:gdLst>
                <a:gd name="T0" fmla="*/ 0 w 40"/>
                <a:gd name="T1" fmla="*/ 34 h 85"/>
                <a:gd name="T2" fmla="*/ 3 w 40"/>
                <a:gd name="T3" fmla="*/ 15 h 85"/>
                <a:gd name="T4" fmla="*/ 9 w 40"/>
                <a:gd name="T5" fmla="*/ 6 h 85"/>
                <a:gd name="T6" fmla="*/ 16 w 40"/>
                <a:gd name="T7" fmla="*/ 2 h 85"/>
                <a:gd name="T8" fmla="*/ 23 w 40"/>
                <a:gd name="T9" fmla="*/ 2 h 85"/>
                <a:gd name="T10" fmla="*/ 31 w 40"/>
                <a:gd name="T11" fmla="*/ 7 h 85"/>
                <a:gd name="T12" fmla="*/ 37 w 40"/>
                <a:gd name="T13" fmla="*/ 17 h 85"/>
                <a:gd name="T14" fmla="*/ 40 w 40"/>
                <a:gd name="T15" fmla="*/ 32 h 85"/>
                <a:gd name="T16" fmla="*/ 40 w 40"/>
                <a:gd name="T17" fmla="*/ 49 h 85"/>
                <a:gd name="T18" fmla="*/ 39 w 40"/>
                <a:gd name="T19" fmla="*/ 61 h 85"/>
                <a:gd name="T20" fmla="*/ 36 w 40"/>
                <a:gd name="T21" fmla="*/ 70 h 85"/>
                <a:gd name="T22" fmla="*/ 33 w 40"/>
                <a:gd name="T23" fmla="*/ 77 h 85"/>
                <a:gd name="T24" fmla="*/ 27 w 40"/>
                <a:gd name="T25" fmla="*/ 81 h 85"/>
                <a:gd name="T26" fmla="*/ 21 w 40"/>
                <a:gd name="T27" fmla="*/ 85 h 85"/>
                <a:gd name="T28" fmla="*/ 15 w 40"/>
                <a:gd name="T29" fmla="*/ 84 h 85"/>
                <a:gd name="T30" fmla="*/ 8 w 40"/>
                <a:gd name="T31" fmla="*/ 79 h 85"/>
                <a:gd name="T32" fmla="*/ 3 w 40"/>
                <a:gd name="T33" fmla="*/ 70 h 85"/>
                <a:gd name="T34" fmla="*/ 0 w 40"/>
                <a:gd name="T35" fmla="*/ 53 h 85"/>
                <a:gd name="T36" fmla="*/ 7 w 40"/>
                <a:gd name="T37" fmla="*/ 42 h 85"/>
                <a:gd name="T38" fmla="*/ 8 w 40"/>
                <a:gd name="T39" fmla="*/ 54 h 85"/>
                <a:gd name="T40" fmla="*/ 10 w 40"/>
                <a:gd name="T41" fmla="*/ 64 h 85"/>
                <a:gd name="T42" fmla="*/ 14 w 40"/>
                <a:gd name="T43" fmla="*/ 70 h 85"/>
                <a:gd name="T44" fmla="*/ 19 w 40"/>
                <a:gd name="T45" fmla="*/ 71 h 85"/>
                <a:gd name="T46" fmla="*/ 24 w 40"/>
                <a:gd name="T47" fmla="*/ 70 h 85"/>
                <a:gd name="T48" fmla="*/ 29 w 40"/>
                <a:gd name="T49" fmla="*/ 64 h 85"/>
                <a:gd name="T50" fmla="*/ 32 w 40"/>
                <a:gd name="T51" fmla="*/ 56 h 85"/>
                <a:gd name="T52" fmla="*/ 33 w 40"/>
                <a:gd name="T53" fmla="*/ 43 h 85"/>
                <a:gd name="T54" fmla="*/ 32 w 40"/>
                <a:gd name="T55" fmla="*/ 31 h 85"/>
                <a:gd name="T56" fmla="*/ 29 w 40"/>
                <a:gd name="T57" fmla="*/ 22 h 85"/>
                <a:gd name="T58" fmla="*/ 24 w 40"/>
                <a:gd name="T59" fmla="*/ 15 h 85"/>
                <a:gd name="T60" fmla="*/ 19 w 40"/>
                <a:gd name="T61" fmla="*/ 14 h 85"/>
                <a:gd name="T62" fmla="*/ 14 w 40"/>
                <a:gd name="T63" fmla="*/ 15 h 85"/>
                <a:gd name="T64" fmla="*/ 11 w 40"/>
                <a:gd name="T65" fmla="*/ 21 h 85"/>
                <a:gd name="T66" fmla="*/ 8 w 40"/>
                <a:gd name="T67" fmla="*/ 31 h 85"/>
                <a:gd name="T68" fmla="*/ 7 w 40"/>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5">
                  <a:moveTo>
                    <a:pt x="0" y="43"/>
                  </a:moveTo>
                  <a:lnTo>
                    <a:pt x="0" y="34"/>
                  </a:lnTo>
                  <a:lnTo>
                    <a:pt x="2" y="24"/>
                  </a:lnTo>
                  <a:lnTo>
                    <a:pt x="3" y="15"/>
                  </a:lnTo>
                  <a:lnTo>
                    <a:pt x="6" y="10"/>
                  </a:lnTo>
                  <a:lnTo>
                    <a:pt x="9" y="6"/>
                  </a:lnTo>
                  <a:lnTo>
                    <a:pt x="12" y="3"/>
                  </a:lnTo>
                  <a:lnTo>
                    <a:pt x="16" y="2"/>
                  </a:lnTo>
                  <a:lnTo>
                    <a:pt x="19" y="0"/>
                  </a:lnTo>
                  <a:lnTo>
                    <a:pt x="23" y="2"/>
                  </a:lnTo>
                  <a:lnTo>
                    <a:pt x="27" y="3"/>
                  </a:lnTo>
                  <a:lnTo>
                    <a:pt x="31" y="7"/>
                  </a:lnTo>
                  <a:lnTo>
                    <a:pt x="34" y="11"/>
                  </a:lnTo>
                  <a:lnTo>
                    <a:pt x="37" y="17"/>
                  </a:lnTo>
                  <a:lnTo>
                    <a:pt x="39" y="24"/>
                  </a:lnTo>
                  <a:lnTo>
                    <a:pt x="40" y="32"/>
                  </a:lnTo>
                  <a:lnTo>
                    <a:pt x="40" y="42"/>
                  </a:lnTo>
                  <a:lnTo>
                    <a:pt x="40" y="49"/>
                  </a:lnTo>
                  <a:lnTo>
                    <a:pt x="39" y="56"/>
                  </a:lnTo>
                  <a:lnTo>
                    <a:pt x="39" y="61"/>
                  </a:lnTo>
                  <a:lnTo>
                    <a:pt x="38" y="66"/>
                  </a:lnTo>
                  <a:lnTo>
                    <a:pt x="36" y="70"/>
                  </a:lnTo>
                  <a:lnTo>
                    <a:pt x="35" y="74"/>
                  </a:lnTo>
                  <a:lnTo>
                    <a:pt x="33" y="77"/>
                  </a:lnTo>
                  <a:lnTo>
                    <a:pt x="31"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9" y="64"/>
                  </a:lnTo>
                  <a:lnTo>
                    <a:pt x="30" y="60"/>
                  </a:lnTo>
                  <a:lnTo>
                    <a:pt x="32" y="56"/>
                  </a:lnTo>
                  <a:lnTo>
                    <a:pt x="33" y="49"/>
                  </a:lnTo>
                  <a:lnTo>
                    <a:pt x="33" y="43"/>
                  </a:lnTo>
                  <a:lnTo>
                    <a:pt x="33" y="38"/>
                  </a:lnTo>
                  <a:lnTo>
                    <a:pt x="32" y="31"/>
                  </a:lnTo>
                  <a:lnTo>
                    <a:pt x="30" y="27"/>
                  </a:lnTo>
                  <a:lnTo>
                    <a:pt x="29"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80"/>
            <p:cNvSpPr>
              <a:spLocks/>
            </p:cNvSpPr>
            <p:nvPr/>
          </p:nvSpPr>
          <p:spPr bwMode="auto">
            <a:xfrm>
              <a:off x="5539" y="342"/>
              <a:ext cx="18" cy="41"/>
            </a:xfrm>
            <a:custGeom>
              <a:avLst/>
              <a:gdLst>
                <a:gd name="T0" fmla="*/ 0 w 35"/>
                <a:gd name="T1" fmla="*/ 84 h 84"/>
                <a:gd name="T2" fmla="*/ 0 w 35"/>
                <a:gd name="T3" fmla="*/ 2 h 84"/>
                <a:gd name="T4" fmla="*/ 7 w 35"/>
                <a:gd name="T5" fmla="*/ 2 h 84"/>
                <a:gd name="T6" fmla="*/ 7 w 35"/>
                <a:gd name="T7" fmla="*/ 14 h 84"/>
                <a:gd name="T8" fmla="*/ 10 w 35"/>
                <a:gd name="T9" fmla="*/ 9 h 84"/>
                <a:gd name="T10" fmla="*/ 13 w 35"/>
                <a:gd name="T11" fmla="*/ 4 h 84"/>
                <a:gd name="T12" fmla="*/ 16 w 35"/>
                <a:gd name="T13" fmla="*/ 2 h 84"/>
                <a:gd name="T14" fmla="*/ 20 w 35"/>
                <a:gd name="T15" fmla="*/ 0 h 84"/>
                <a:gd name="T16" fmla="*/ 22 w 35"/>
                <a:gd name="T17" fmla="*/ 0 h 84"/>
                <a:gd name="T18" fmla="*/ 24 w 35"/>
                <a:gd name="T19" fmla="*/ 2 h 84"/>
                <a:gd name="T20" fmla="*/ 25 w 35"/>
                <a:gd name="T21" fmla="*/ 2 h 84"/>
                <a:gd name="T22" fmla="*/ 27 w 35"/>
                <a:gd name="T23" fmla="*/ 3 h 84"/>
                <a:gd name="T24" fmla="*/ 28 w 35"/>
                <a:gd name="T25" fmla="*/ 4 h 84"/>
                <a:gd name="T26" fmla="*/ 30 w 35"/>
                <a:gd name="T27" fmla="*/ 6 h 84"/>
                <a:gd name="T28" fmla="*/ 31 w 35"/>
                <a:gd name="T29" fmla="*/ 9 h 84"/>
                <a:gd name="T30" fmla="*/ 32 w 35"/>
                <a:gd name="T31" fmla="*/ 10 h 84"/>
                <a:gd name="T32" fmla="*/ 32 w 35"/>
                <a:gd name="T33" fmla="*/ 13 h 84"/>
                <a:gd name="T34" fmla="*/ 33 w 35"/>
                <a:gd name="T35" fmla="*/ 15 h 84"/>
                <a:gd name="T36" fmla="*/ 34 w 35"/>
                <a:gd name="T37" fmla="*/ 18 h 84"/>
                <a:gd name="T38" fmla="*/ 34 w 35"/>
                <a:gd name="T39" fmla="*/ 21 h 84"/>
                <a:gd name="T40" fmla="*/ 34 w 35"/>
                <a:gd name="T41" fmla="*/ 24 h 84"/>
                <a:gd name="T42" fmla="*/ 35 w 35"/>
                <a:gd name="T43" fmla="*/ 27 h 84"/>
                <a:gd name="T44" fmla="*/ 35 w 35"/>
                <a:gd name="T45" fmla="*/ 29 h 84"/>
                <a:gd name="T46" fmla="*/ 35 w 35"/>
                <a:gd name="T47" fmla="*/ 34 h 84"/>
                <a:gd name="T48" fmla="*/ 35 w 35"/>
                <a:gd name="T49" fmla="*/ 84 h 84"/>
                <a:gd name="T50" fmla="*/ 28 w 35"/>
                <a:gd name="T51" fmla="*/ 84 h 84"/>
                <a:gd name="T52" fmla="*/ 28 w 35"/>
                <a:gd name="T53" fmla="*/ 36 h 84"/>
                <a:gd name="T54" fmla="*/ 28 w 35"/>
                <a:gd name="T55" fmla="*/ 32 h 84"/>
                <a:gd name="T56" fmla="*/ 28 w 35"/>
                <a:gd name="T57" fmla="*/ 29 h 84"/>
                <a:gd name="T58" fmla="*/ 27 w 35"/>
                <a:gd name="T59" fmla="*/ 27 h 84"/>
                <a:gd name="T60" fmla="*/ 27 w 35"/>
                <a:gd name="T61" fmla="*/ 24 h 84"/>
                <a:gd name="T62" fmla="*/ 26 w 35"/>
                <a:gd name="T63" fmla="*/ 22 h 84"/>
                <a:gd name="T64" fmla="*/ 25 w 35"/>
                <a:gd name="T65" fmla="*/ 20 h 84"/>
                <a:gd name="T66" fmla="*/ 24 w 35"/>
                <a:gd name="T67" fmla="*/ 18 h 84"/>
                <a:gd name="T68" fmla="*/ 24 w 35"/>
                <a:gd name="T69" fmla="*/ 17 h 84"/>
                <a:gd name="T70" fmla="*/ 23 w 35"/>
                <a:gd name="T71" fmla="*/ 15 h 84"/>
                <a:gd name="T72" fmla="*/ 21 w 35"/>
                <a:gd name="T73" fmla="*/ 15 h 84"/>
                <a:gd name="T74" fmla="*/ 20 w 35"/>
                <a:gd name="T75" fmla="*/ 14 h 84"/>
                <a:gd name="T76" fmla="*/ 19 w 35"/>
                <a:gd name="T77" fmla="*/ 14 h 84"/>
                <a:gd name="T78" fmla="*/ 16 w 35"/>
                <a:gd name="T79" fmla="*/ 14 h 84"/>
                <a:gd name="T80" fmla="*/ 14 w 35"/>
                <a:gd name="T81" fmla="*/ 15 h 84"/>
                <a:gd name="T82" fmla="*/ 12 w 35"/>
                <a:gd name="T83" fmla="*/ 18 h 84"/>
                <a:gd name="T84" fmla="*/ 10 w 35"/>
                <a:gd name="T85" fmla="*/ 20 h 84"/>
                <a:gd name="T86" fmla="*/ 9 w 35"/>
                <a:gd name="T87" fmla="*/ 22 h 84"/>
                <a:gd name="T88" fmla="*/ 8 w 35"/>
                <a:gd name="T89" fmla="*/ 28 h 84"/>
                <a:gd name="T90" fmla="*/ 7 w 35"/>
                <a:gd name="T91" fmla="*/ 34 h 84"/>
                <a:gd name="T92" fmla="*/ 7 w 35"/>
                <a:gd name="T93" fmla="*/ 41 h 84"/>
                <a:gd name="T94" fmla="*/ 7 w 35"/>
                <a:gd name="T95" fmla="*/ 84 h 84"/>
                <a:gd name="T96" fmla="*/ 0 w 35"/>
                <a:gd name="T9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84">
                  <a:moveTo>
                    <a:pt x="0" y="84"/>
                  </a:moveTo>
                  <a:lnTo>
                    <a:pt x="0" y="2"/>
                  </a:lnTo>
                  <a:lnTo>
                    <a:pt x="7" y="2"/>
                  </a:lnTo>
                  <a:lnTo>
                    <a:pt x="7" y="14"/>
                  </a:lnTo>
                  <a:lnTo>
                    <a:pt x="10" y="9"/>
                  </a:lnTo>
                  <a:lnTo>
                    <a:pt x="13" y="4"/>
                  </a:lnTo>
                  <a:lnTo>
                    <a:pt x="16" y="2"/>
                  </a:lnTo>
                  <a:lnTo>
                    <a:pt x="20" y="0"/>
                  </a:lnTo>
                  <a:lnTo>
                    <a:pt x="22" y="0"/>
                  </a:lnTo>
                  <a:lnTo>
                    <a:pt x="24" y="2"/>
                  </a:lnTo>
                  <a:lnTo>
                    <a:pt x="25" y="2"/>
                  </a:lnTo>
                  <a:lnTo>
                    <a:pt x="27" y="3"/>
                  </a:lnTo>
                  <a:lnTo>
                    <a:pt x="28" y="4"/>
                  </a:lnTo>
                  <a:lnTo>
                    <a:pt x="30" y="6"/>
                  </a:lnTo>
                  <a:lnTo>
                    <a:pt x="31" y="9"/>
                  </a:lnTo>
                  <a:lnTo>
                    <a:pt x="32" y="10"/>
                  </a:lnTo>
                  <a:lnTo>
                    <a:pt x="32" y="13"/>
                  </a:lnTo>
                  <a:lnTo>
                    <a:pt x="33" y="15"/>
                  </a:lnTo>
                  <a:lnTo>
                    <a:pt x="34" y="18"/>
                  </a:lnTo>
                  <a:lnTo>
                    <a:pt x="34" y="21"/>
                  </a:lnTo>
                  <a:lnTo>
                    <a:pt x="34" y="24"/>
                  </a:lnTo>
                  <a:lnTo>
                    <a:pt x="35" y="27"/>
                  </a:lnTo>
                  <a:lnTo>
                    <a:pt x="35" y="29"/>
                  </a:lnTo>
                  <a:lnTo>
                    <a:pt x="35" y="34"/>
                  </a:lnTo>
                  <a:lnTo>
                    <a:pt x="35" y="84"/>
                  </a:lnTo>
                  <a:lnTo>
                    <a:pt x="28" y="84"/>
                  </a:lnTo>
                  <a:lnTo>
                    <a:pt x="28" y="36"/>
                  </a:lnTo>
                  <a:lnTo>
                    <a:pt x="28" y="32"/>
                  </a:lnTo>
                  <a:lnTo>
                    <a:pt x="28" y="29"/>
                  </a:lnTo>
                  <a:lnTo>
                    <a:pt x="27" y="27"/>
                  </a:lnTo>
                  <a:lnTo>
                    <a:pt x="27" y="24"/>
                  </a:lnTo>
                  <a:lnTo>
                    <a:pt x="26" y="22"/>
                  </a:lnTo>
                  <a:lnTo>
                    <a:pt x="25" y="20"/>
                  </a:lnTo>
                  <a:lnTo>
                    <a:pt x="24" y="18"/>
                  </a:lnTo>
                  <a:lnTo>
                    <a:pt x="24" y="17"/>
                  </a:lnTo>
                  <a:lnTo>
                    <a:pt x="23" y="15"/>
                  </a:lnTo>
                  <a:lnTo>
                    <a:pt x="21" y="15"/>
                  </a:lnTo>
                  <a:lnTo>
                    <a:pt x="20" y="14"/>
                  </a:lnTo>
                  <a:lnTo>
                    <a:pt x="19" y="14"/>
                  </a:lnTo>
                  <a:lnTo>
                    <a:pt x="16" y="14"/>
                  </a:lnTo>
                  <a:lnTo>
                    <a:pt x="14" y="15"/>
                  </a:lnTo>
                  <a:lnTo>
                    <a:pt x="12" y="18"/>
                  </a:lnTo>
                  <a:lnTo>
                    <a:pt x="10" y="20"/>
                  </a:lnTo>
                  <a:lnTo>
                    <a:pt x="9" y="22"/>
                  </a:lnTo>
                  <a:lnTo>
                    <a:pt x="8" y="28"/>
                  </a:lnTo>
                  <a:lnTo>
                    <a:pt x="7" y="34"/>
                  </a:lnTo>
                  <a:lnTo>
                    <a:pt x="7" y="41"/>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81"/>
            <p:cNvSpPr>
              <a:spLocks/>
            </p:cNvSpPr>
            <p:nvPr/>
          </p:nvSpPr>
          <p:spPr bwMode="auto">
            <a:xfrm>
              <a:off x="5574" y="326"/>
              <a:ext cx="24" cy="58"/>
            </a:xfrm>
            <a:custGeom>
              <a:avLst/>
              <a:gdLst>
                <a:gd name="T0" fmla="*/ 8 w 48"/>
                <a:gd name="T1" fmla="*/ 79 h 115"/>
                <a:gd name="T2" fmla="*/ 9 w 48"/>
                <a:gd name="T3" fmla="*/ 90 h 115"/>
                <a:gd name="T4" fmla="*/ 14 w 48"/>
                <a:gd name="T5" fmla="*/ 97 h 115"/>
                <a:gd name="T6" fmla="*/ 20 w 48"/>
                <a:gd name="T7" fmla="*/ 100 h 115"/>
                <a:gd name="T8" fmla="*/ 26 w 48"/>
                <a:gd name="T9" fmla="*/ 101 h 115"/>
                <a:gd name="T10" fmla="*/ 32 w 48"/>
                <a:gd name="T11" fmla="*/ 100 h 115"/>
                <a:gd name="T12" fmla="*/ 36 w 48"/>
                <a:gd name="T13" fmla="*/ 94 h 115"/>
                <a:gd name="T14" fmla="*/ 38 w 48"/>
                <a:gd name="T15" fmla="*/ 87 h 115"/>
                <a:gd name="T16" fmla="*/ 39 w 48"/>
                <a:gd name="T17" fmla="*/ 80 h 115"/>
                <a:gd name="T18" fmla="*/ 38 w 48"/>
                <a:gd name="T19" fmla="*/ 75 h 115"/>
                <a:gd name="T20" fmla="*/ 34 w 48"/>
                <a:gd name="T21" fmla="*/ 69 h 115"/>
                <a:gd name="T22" fmla="*/ 28 w 48"/>
                <a:gd name="T23" fmla="*/ 66 h 115"/>
                <a:gd name="T24" fmla="*/ 18 w 48"/>
                <a:gd name="T25" fmla="*/ 61 h 115"/>
                <a:gd name="T26" fmla="*/ 10 w 48"/>
                <a:gd name="T27" fmla="*/ 55 h 115"/>
                <a:gd name="T28" fmla="*/ 5 w 48"/>
                <a:gd name="T29" fmla="*/ 48 h 115"/>
                <a:gd name="T30" fmla="*/ 3 w 48"/>
                <a:gd name="T31" fmla="*/ 39 h 115"/>
                <a:gd name="T32" fmla="*/ 2 w 48"/>
                <a:gd name="T33" fmla="*/ 27 h 115"/>
                <a:gd name="T34" fmla="*/ 4 w 48"/>
                <a:gd name="T35" fmla="*/ 16 h 115"/>
                <a:gd name="T36" fmla="*/ 10 w 48"/>
                <a:gd name="T37" fmla="*/ 7 h 115"/>
                <a:gd name="T38" fmla="*/ 17 w 48"/>
                <a:gd name="T39" fmla="*/ 1 h 115"/>
                <a:gd name="T40" fmla="*/ 26 w 48"/>
                <a:gd name="T41" fmla="*/ 0 h 115"/>
                <a:gd name="T42" fmla="*/ 34 w 48"/>
                <a:gd name="T43" fmla="*/ 4 h 115"/>
                <a:gd name="T44" fmla="*/ 40 w 48"/>
                <a:gd name="T45" fmla="*/ 12 h 115"/>
                <a:gd name="T46" fmla="*/ 45 w 48"/>
                <a:gd name="T47" fmla="*/ 23 h 115"/>
                <a:gd name="T48" fmla="*/ 38 w 48"/>
                <a:gd name="T49" fmla="*/ 33 h 115"/>
                <a:gd name="T50" fmla="*/ 35 w 48"/>
                <a:gd name="T51" fmla="*/ 22 h 115"/>
                <a:gd name="T52" fmla="*/ 29 w 48"/>
                <a:gd name="T53" fmla="*/ 15 h 115"/>
                <a:gd name="T54" fmla="*/ 20 w 48"/>
                <a:gd name="T55" fmla="*/ 13 h 115"/>
                <a:gd name="T56" fmla="*/ 13 w 48"/>
                <a:gd name="T57" fmla="*/ 18 h 115"/>
                <a:gd name="T58" fmla="*/ 10 w 48"/>
                <a:gd name="T59" fmla="*/ 27 h 115"/>
                <a:gd name="T60" fmla="*/ 11 w 48"/>
                <a:gd name="T61" fmla="*/ 36 h 115"/>
                <a:gd name="T62" fmla="*/ 14 w 48"/>
                <a:gd name="T63" fmla="*/ 41 h 115"/>
                <a:gd name="T64" fmla="*/ 24 w 48"/>
                <a:gd name="T65" fmla="*/ 48 h 115"/>
                <a:gd name="T66" fmla="*/ 35 w 48"/>
                <a:gd name="T67" fmla="*/ 54 h 115"/>
                <a:gd name="T68" fmla="*/ 41 w 48"/>
                <a:gd name="T69" fmla="*/ 61 h 115"/>
                <a:gd name="T70" fmla="*/ 46 w 48"/>
                <a:gd name="T71" fmla="*/ 71 h 115"/>
                <a:gd name="T72" fmla="*/ 48 w 48"/>
                <a:gd name="T73" fmla="*/ 83 h 115"/>
                <a:gd name="T74" fmla="*/ 46 w 48"/>
                <a:gd name="T75" fmla="*/ 96 h 115"/>
                <a:gd name="T76" fmla="*/ 41 w 48"/>
                <a:gd name="T77" fmla="*/ 105 h 115"/>
                <a:gd name="T78" fmla="*/ 34 w 48"/>
                <a:gd name="T79" fmla="*/ 112 h 115"/>
                <a:gd name="T80" fmla="*/ 25 w 48"/>
                <a:gd name="T81" fmla="*/ 115 h 115"/>
                <a:gd name="T82" fmla="*/ 15 w 48"/>
                <a:gd name="T83" fmla="*/ 112 h 115"/>
                <a:gd name="T84" fmla="*/ 6 w 48"/>
                <a:gd name="T85" fmla="*/ 105 h 115"/>
                <a:gd name="T86" fmla="*/ 2 w 48"/>
                <a:gd name="T87" fmla="*/ 93 h 115"/>
                <a:gd name="T88" fmla="*/ 0 w 48"/>
                <a:gd name="T89" fmla="*/ 7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115">
                  <a:moveTo>
                    <a:pt x="0" y="75"/>
                  </a:moveTo>
                  <a:lnTo>
                    <a:pt x="8" y="75"/>
                  </a:lnTo>
                  <a:lnTo>
                    <a:pt x="8" y="79"/>
                  </a:lnTo>
                  <a:lnTo>
                    <a:pt x="9" y="83"/>
                  </a:lnTo>
                  <a:lnTo>
                    <a:pt x="9" y="87"/>
                  </a:lnTo>
                  <a:lnTo>
                    <a:pt x="9" y="90"/>
                  </a:lnTo>
                  <a:lnTo>
                    <a:pt x="11" y="93"/>
                  </a:lnTo>
                  <a:lnTo>
                    <a:pt x="12" y="94"/>
                  </a:lnTo>
                  <a:lnTo>
                    <a:pt x="14" y="97"/>
                  </a:lnTo>
                  <a:lnTo>
                    <a:pt x="15" y="98"/>
                  </a:lnTo>
                  <a:lnTo>
                    <a:pt x="17" y="100"/>
                  </a:lnTo>
                  <a:lnTo>
                    <a:pt x="20" y="100"/>
                  </a:lnTo>
                  <a:lnTo>
                    <a:pt x="22" y="101"/>
                  </a:lnTo>
                  <a:lnTo>
                    <a:pt x="24" y="101"/>
                  </a:lnTo>
                  <a:lnTo>
                    <a:pt x="26" y="101"/>
                  </a:lnTo>
                  <a:lnTo>
                    <a:pt x="28" y="100"/>
                  </a:lnTo>
                  <a:lnTo>
                    <a:pt x="30" y="100"/>
                  </a:lnTo>
                  <a:lnTo>
                    <a:pt x="32" y="100"/>
                  </a:lnTo>
                  <a:lnTo>
                    <a:pt x="33" y="98"/>
                  </a:lnTo>
                  <a:lnTo>
                    <a:pt x="35" y="97"/>
                  </a:lnTo>
                  <a:lnTo>
                    <a:pt x="36" y="94"/>
                  </a:lnTo>
                  <a:lnTo>
                    <a:pt x="37" y="93"/>
                  </a:lnTo>
                  <a:lnTo>
                    <a:pt x="38" y="90"/>
                  </a:lnTo>
                  <a:lnTo>
                    <a:pt x="38" y="87"/>
                  </a:lnTo>
                  <a:lnTo>
                    <a:pt x="39" y="86"/>
                  </a:lnTo>
                  <a:lnTo>
                    <a:pt x="39" y="83"/>
                  </a:lnTo>
                  <a:lnTo>
                    <a:pt x="39" y="80"/>
                  </a:lnTo>
                  <a:lnTo>
                    <a:pt x="39" y="79"/>
                  </a:lnTo>
                  <a:lnTo>
                    <a:pt x="38" y="76"/>
                  </a:lnTo>
                  <a:lnTo>
                    <a:pt x="38" y="75"/>
                  </a:lnTo>
                  <a:lnTo>
                    <a:pt x="37" y="73"/>
                  </a:lnTo>
                  <a:lnTo>
                    <a:pt x="35" y="71"/>
                  </a:lnTo>
                  <a:lnTo>
                    <a:pt x="34" y="69"/>
                  </a:lnTo>
                  <a:lnTo>
                    <a:pt x="32" y="68"/>
                  </a:lnTo>
                  <a:lnTo>
                    <a:pt x="31" y="68"/>
                  </a:lnTo>
                  <a:lnTo>
                    <a:pt x="28" y="66"/>
                  </a:lnTo>
                  <a:lnTo>
                    <a:pt x="25" y="65"/>
                  </a:lnTo>
                  <a:lnTo>
                    <a:pt x="22" y="64"/>
                  </a:lnTo>
                  <a:lnTo>
                    <a:pt x="18" y="61"/>
                  </a:lnTo>
                  <a:lnTo>
                    <a:pt x="15" y="59"/>
                  </a:lnTo>
                  <a:lnTo>
                    <a:pt x="12" y="57"/>
                  </a:lnTo>
                  <a:lnTo>
                    <a:pt x="10" y="55"/>
                  </a:lnTo>
                  <a:lnTo>
                    <a:pt x="8" y="52"/>
                  </a:lnTo>
                  <a:lnTo>
                    <a:pt x="6" y="50"/>
                  </a:lnTo>
                  <a:lnTo>
                    <a:pt x="5" y="48"/>
                  </a:lnTo>
                  <a:lnTo>
                    <a:pt x="4" y="45"/>
                  </a:lnTo>
                  <a:lnTo>
                    <a:pt x="3" y="43"/>
                  </a:lnTo>
                  <a:lnTo>
                    <a:pt x="3" y="39"/>
                  </a:lnTo>
                  <a:lnTo>
                    <a:pt x="2" y="34"/>
                  </a:lnTo>
                  <a:lnTo>
                    <a:pt x="2" y="32"/>
                  </a:lnTo>
                  <a:lnTo>
                    <a:pt x="2" y="27"/>
                  </a:lnTo>
                  <a:lnTo>
                    <a:pt x="3" y="23"/>
                  </a:lnTo>
                  <a:lnTo>
                    <a:pt x="3" y="19"/>
                  </a:lnTo>
                  <a:lnTo>
                    <a:pt x="4" y="16"/>
                  </a:lnTo>
                  <a:lnTo>
                    <a:pt x="6" y="12"/>
                  </a:lnTo>
                  <a:lnTo>
                    <a:pt x="8" y="9"/>
                  </a:lnTo>
                  <a:lnTo>
                    <a:pt x="10" y="7"/>
                  </a:lnTo>
                  <a:lnTo>
                    <a:pt x="12" y="4"/>
                  </a:lnTo>
                  <a:lnTo>
                    <a:pt x="14" y="2"/>
                  </a:lnTo>
                  <a:lnTo>
                    <a:pt x="17" y="1"/>
                  </a:lnTo>
                  <a:lnTo>
                    <a:pt x="20" y="0"/>
                  </a:lnTo>
                  <a:lnTo>
                    <a:pt x="23" y="0"/>
                  </a:lnTo>
                  <a:lnTo>
                    <a:pt x="26" y="0"/>
                  </a:lnTo>
                  <a:lnTo>
                    <a:pt x="29" y="1"/>
                  </a:lnTo>
                  <a:lnTo>
                    <a:pt x="32" y="2"/>
                  </a:lnTo>
                  <a:lnTo>
                    <a:pt x="34" y="4"/>
                  </a:lnTo>
                  <a:lnTo>
                    <a:pt x="37" y="7"/>
                  </a:lnTo>
                  <a:lnTo>
                    <a:pt x="39" y="9"/>
                  </a:lnTo>
                  <a:lnTo>
                    <a:pt x="40" y="12"/>
                  </a:lnTo>
                  <a:lnTo>
                    <a:pt x="43" y="15"/>
                  </a:lnTo>
                  <a:lnTo>
                    <a:pt x="44" y="19"/>
                  </a:lnTo>
                  <a:lnTo>
                    <a:pt x="45" y="23"/>
                  </a:lnTo>
                  <a:lnTo>
                    <a:pt x="47" y="29"/>
                  </a:lnTo>
                  <a:lnTo>
                    <a:pt x="47" y="33"/>
                  </a:lnTo>
                  <a:lnTo>
                    <a:pt x="38" y="33"/>
                  </a:lnTo>
                  <a:lnTo>
                    <a:pt x="38" y="29"/>
                  </a:lnTo>
                  <a:lnTo>
                    <a:pt x="36" y="25"/>
                  </a:lnTo>
                  <a:lnTo>
                    <a:pt x="35" y="22"/>
                  </a:lnTo>
                  <a:lnTo>
                    <a:pt x="33" y="19"/>
                  </a:lnTo>
                  <a:lnTo>
                    <a:pt x="31" y="18"/>
                  </a:lnTo>
                  <a:lnTo>
                    <a:pt x="29" y="15"/>
                  </a:lnTo>
                  <a:lnTo>
                    <a:pt x="26" y="13"/>
                  </a:lnTo>
                  <a:lnTo>
                    <a:pt x="23" y="13"/>
                  </a:lnTo>
                  <a:lnTo>
                    <a:pt x="20" y="13"/>
                  </a:lnTo>
                  <a:lnTo>
                    <a:pt x="17" y="15"/>
                  </a:lnTo>
                  <a:lnTo>
                    <a:pt x="15" y="16"/>
                  </a:lnTo>
                  <a:lnTo>
                    <a:pt x="13" y="18"/>
                  </a:lnTo>
                  <a:lnTo>
                    <a:pt x="12" y="20"/>
                  </a:lnTo>
                  <a:lnTo>
                    <a:pt x="11" y="23"/>
                  </a:lnTo>
                  <a:lnTo>
                    <a:pt x="10" y="27"/>
                  </a:lnTo>
                  <a:lnTo>
                    <a:pt x="10" y="30"/>
                  </a:lnTo>
                  <a:lnTo>
                    <a:pt x="10" y="33"/>
                  </a:lnTo>
                  <a:lnTo>
                    <a:pt x="11" y="36"/>
                  </a:lnTo>
                  <a:lnTo>
                    <a:pt x="11" y="39"/>
                  </a:lnTo>
                  <a:lnTo>
                    <a:pt x="12" y="40"/>
                  </a:lnTo>
                  <a:lnTo>
                    <a:pt x="14" y="41"/>
                  </a:lnTo>
                  <a:lnTo>
                    <a:pt x="16" y="44"/>
                  </a:lnTo>
                  <a:lnTo>
                    <a:pt x="19" y="45"/>
                  </a:lnTo>
                  <a:lnTo>
                    <a:pt x="24" y="48"/>
                  </a:lnTo>
                  <a:lnTo>
                    <a:pt x="28" y="50"/>
                  </a:lnTo>
                  <a:lnTo>
                    <a:pt x="32" y="52"/>
                  </a:lnTo>
                  <a:lnTo>
                    <a:pt x="35" y="54"/>
                  </a:lnTo>
                  <a:lnTo>
                    <a:pt x="37" y="55"/>
                  </a:lnTo>
                  <a:lnTo>
                    <a:pt x="39" y="58"/>
                  </a:lnTo>
                  <a:lnTo>
                    <a:pt x="41" y="61"/>
                  </a:lnTo>
                  <a:lnTo>
                    <a:pt x="44" y="64"/>
                  </a:lnTo>
                  <a:lnTo>
                    <a:pt x="45" y="66"/>
                  </a:lnTo>
                  <a:lnTo>
                    <a:pt x="46" y="71"/>
                  </a:lnTo>
                  <a:lnTo>
                    <a:pt x="47" y="75"/>
                  </a:lnTo>
                  <a:lnTo>
                    <a:pt x="48" y="79"/>
                  </a:lnTo>
                  <a:lnTo>
                    <a:pt x="48" y="83"/>
                  </a:lnTo>
                  <a:lnTo>
                    <a:pt x="48" y="87"/>
                  </a:lnTo>
                  <a:lnTo>
                    <a:pt x="47" y="91"/>
                  </a:lnTo>
                  <a:lnTo>
                    <a:pt x="46" y="96"/>
                  </a:lnTo>
                  <a:lnTo>
                    <a:pt x="45" y="98"/>
                  </a:lnTo>
                  <a:lnTo>
                    <a:pt x="44" y="102"/>
                  </a:lnTo>
                  <a:lnTo>
                    <a:pt x="41" y="105"/>
                  </a:lnTo>
                  <a:lnTo>
                    <a:pt x="38" y="108"/>
                  </a:lnTo>
                  <a:lnTo>
                    <a:pt x="36" y="111"/>
                  </a:lnTo>
                  <a:lnTo>
                    <a:pt x="34" y="112"/>
                  </a:lnTo>
                  <a:lnTo>
                    <a:pt x="31" y="114"/>
                  </a:lnTo>
                  <a:lnTo>
                    <a:pt x="28" y="115"/>
                  </a:lnTo>
                  <a:lnTo>
                    <a:pt x="25" y="115"/>
                  </a:lnTo>
                  <a:lnTo>
                    <a:pt x="21" y="115"/>
                  </a:lnTo>
                  <a:lnTo>
                    <a:pt x="18" y="114"/>
                  </a:lnTo>
                  <a:lnTo>
                    <a:pt x="15" y="112"/>
                  </a:lnTo>
                  <a:lnTo>
                    <a:pt x="12" y="111"/>
                  </a:lnTo>
                  <a:lnTo>
                    <a:pt x="9" y="108"/>
                  </a:lnTo>
                  <a:lnTo>
                    <a:pt x="6" y="105"/>
                  </a:lnTo>
                  <a:lnTo>
                    <a:pt x="4" y="101"/>
                  </a:lnTo>
                  <a:lnTo>
                    <a:pt x="3" y="97"/>
                  </a:lnTo>
                  <a:lnTo>
                    <a:pt x="2" y="93"/>
                  </a:lnTo>
                  <a:lnTo>
                    <a:pt x="1" y="87"/>
                  </a:lnTo>
                  <a:lnTo>
                    <a:pt x="0" y="80"/>
                  </a:lnTo>
                  <a:lnTo>
                    <a:pt x="0" y="75"/>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82"/>
            <p:cNvSpPr>
              <a:spLocks noEditPoints="1"/>
            </p:cNvSpPr>
            <p:nvPr/>
          </p:nvSpPr>
          <p:spPr bwMode="auto">
            <a:xfrm>
              <a:off x="5602" y="342"/>
              <a:ext cx="21" cy="42"/>
            </a:xfrm>
            <a:custGeom>
              <a:avLst/>
              <a:gdLst>
                <a:gd name="T0" fmla="*/ 40 w 41"/>
                <a:gd name="T1" fmla="*/ 60 h 85"/>
                <a:gd name="T2" fmla="*/ 37 w 41"/>
                <a:gd name="T3" fmla="*/ 71 h 85"/>
                <a:gd name="T4" fmla="*/ 33 w 41"/>
                <a:gd name="T5" fmla="*/ 78 h 85"/>
                <a:gd name="T6" fmla="*/ 28 w 41"/>
                <a:gd name="T7" fmla="*/ 84 h 85"/>
                <a:gd name="T8" fmla="*/ 21 w 41"/>
                <a:gd name="T9" fmla="*/ 85 h 85"/>
                <a:gd name="T10" fmla="*/ 12 w 41"/>
                <a:gd name="T11" fmla="*/ 82 h 85"/>
                <a:gd name="T12" fmla="*/ 6 w 41"/>
                <a:gd name="T13" fmla="*/ 75 h 85"/>
                <a:gd name="T14" fmla="*/ 2 w 41"/>
                <a:gd name="T15" fmla="*/ 61 h 85"/>
                <a:gd name="T16" fmla="*/ 0 w 41"/>
                <a:gd name="T17" fmla="*/ 43 h 85"/>
                <a:gd name="T18" fmla="*/ 1 w 41"/>
                <a:gd name="T19" fmla="*/ 25 h 85"/>
                <a:gd name="T20" fmla="*/ 5 w 41"/>
                <a:gd name="T21" fmla="*/ 13 h 85"/>
                <a:gd name="T22" fmla="*/ 12 w 41"/>
                <a:gd name="T23" fmla="*/ 3 h 85"/>
                <a:gd name="T24" fmla="*/ 20 w 41"/>
                <a:gd name="T25" fmla="*/ 0 h 85"/>
                <a:gd name="T26" fmla="*/ 28 w 41"/>
                <a:gd name="T27" fmla="*/ 3 h 85"/>
                <a:gd name="T28" fmla="*/ 35 w 41"/>
                <a:gd name="T29" fmla="*/ 11 h 85"/>
                <a:gd name="T30" fmla="*/ 40 w 41"/>
                <a:gd name="T31" fmla="*/ 25 h 85"/>
                <a:gd name="T32" fmla="*/ 41 w 41"/>
                <a:gd name="T33" fmla="*/ 43 h 85"/>
                <a:gd name="T34" fmla="*/ 41 w 41"/>
                <a:gd name="T35" fmla="*/ 45 h 85"/>
                <a:gd name="T36" fmla="*/ 40 w 41"/>
                <a:gd name="T37" fmla="*/ 46 h 85"/>
                <a:gd name="T38" fmla="*/ 8 w 41"/>
                <a:gd name="T39" fmla="*/ 52 h 85"/>
                <a:gd name="T40" fmla="*/ 10 w 41"/>
                <a:gd name="T41" fmla="*/ 61 h 85"/>
                <a:gd name="T42" fmla="*/ 13 w 41"/>
                <a:gd name="T43" fmla="*/ 67 h 85"/>
                <a:gd name="T44" fmla="*/ 18 w 41"/>
                <a:gd name="T45" fmla="*/ 71 h 85"/>
                <a:gd name="T46" fmla="*/ 23 w 41"/>
                <a:gd name="T47" fmla="*/ 71 h 85"/>
                <a:gd name="T48" fmla="*/ 27 w 41"/>
                <a:gd name="T49" fmla="*/ 70 h 85"/>
                <a:gd name="T50" fmla="*/ 29 w 41"/>
                <a:gd name="T51" fmla="*/ 67 h 85"/>
                <a:gd name="T52" fmla="*/ 32 w 41"/>
                <a:gd name="T53" fmla="*/ 61 h 85"/>
                <a:gd name="T54" fmla="*/ 33 w 41"/>
                <a:gd name="T55" fmla="*/ 59 h 85"/>
                <a:gd name="T56" fmla="*/ 33 w 41"/>
                <a:gd name="T57" fmla="*/ 32 h 85"/>
                <a:gd name="T58" fmla="*/ 32 w 41"/>
                <a:gd name="T59" fmla="*/ 27 h 85"/>
                <a:gd name="T60" fmla="*/ 30 w 41"/>
                <a:gd name="T61" fmla="*/ 21 h 85"/>
                <a:gd name="T62" fmla="*/ 25 w 41"/>
                <a:gd name="T63" fmla="*/ 15 h 85"/>
                <a:gd name="T64" fmla="*/ 20 w 41"/>
                <a:gd name="T65" fmla="*/ 14 h 85"/>
                <a:gd name="T66" fmla="*/ 15 w 41"/>
                <a:gd name="T67" fmla="*/ 15 h 85"/>
                <a:gd name="T68" fmla="*/ 11 w 41"/>
                <a:gd name="T69" fmla="*/ 20 h 85"/>
                <a:gd name="T70" fmla="*/ 9 w 41"/>
                <a:gd name="T71" fmla="*/ 25 h 85"/>
                <a:gd name="T72" fmla="*/ 8 w 41"/>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 h="85">
                  <a:moveTo>
                    <a:pt x="33" y="59"/>
                  </a:moveTo>
                  <a:lnTo>
                    <a:pt x="40" y="60"/>
                  </a:lnTo>
                  <a:lnTo>
                    <a:pt x="39" y="66"/>
                  </a:lnTo>
                  <a:lnTo>
                    <a:pt x="37" y="71"/>
                  </a:lnTo>
                  <a:lnTo>
                    <a:pt x="35" y="75"/>
                  </a:lnTo>
                  <a:lnTo>
                    <a:pt x="33" y="78"/>
                  </a:lnTo>
                  <a:lnTo>
                    <a:pt x="31" y="81"/>
                  </a:lnTo>
                  <a:lnTo>
                    <a:pt x="28" y="84"/>
                  </a:lnTo>
                  <a:lnTo>
                    <a:pt x="24" y="85"/>
                  </a:lnTo>
                  <a:lnTo>
                    <a:pt x="21" y="85"/>
                  </a:lnTo>
                  <a:lnTo>
                    <a:pt x="17"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6" y="2"/>
                  </a:lnTo>
                  <a:lnTo>
                    <a:pt x="20" y="0"/>
                  </a:lnTo>
                  <a:lnTo>
                    <a:pt x="24" y="2"/>
                  </a:lnTo>
                  <a:lnTo>
                    <a:pt x="28" y="3"/>
                  </a:lnTo>
                  <a:lnTo>
                    <a:pt x="32" y="7"/>
                  </a:lnTo>
                  <a:lnTo>
                    <a:pt x="35" y="11"/>
                  </a:lnTo>
                  <a:lnTo>
                    <a:pt x="38" y="17"/>
                  </a:lnTo>
                  <a:lnTo>
                    <a:pt x="40" y="25"/>
                  </a:lnTo>
                  <a:lnTo>
                    <a:pt x="41" y="34"/>
                  </a:lnTo>
                  <a:lnTo>
                    <a:pt x="41" y="43"/>
                  </a:lnTo>
                  <a:lnTo>
                    <a:pt x="41" y="43"/>
                  </a:lnTo>
                  <a:lnTo>
                    <a:pt x="41" y="45"/>
                  </a:lnTo>
                  <a:lnTo>
                    <a:pt x="40" y="46"/>
                  </a:lnTo>
                  <a:lnTo>
                    <a:pt x="40" y="46"/>
                  </a:lnTo>
                  <a:lnTo>
                    <a:pt x="8" y="46"/>
                  </a:lnTo>
                  <a:lnTo>
                    <a:pt x="8" y="52"/>
                  </a:lnTo>
                  <a:lnTo>
                    <a:pt x="9" y="57"/>
                  </a:lnTo>
                  <a:lnTo>
                    <a:pt x="10" y="61"/>
                  </a:lnTo>
                  <a:lnTo>
                    <a:pt x="11" y="64"/>
                  </a:lnTo>
                  <a:lnTo>
                    <a:pt x="13" y="67"/>
                  </a:lnTo>
                  <a:lnTo>
                    <a:pt x="15" y="70"/>
                  </a:lnTo>
                  <a:lnTo>
                    <a:pt x="18" y="71"/>
                  </a:lnTo>
                  <a:lnTo>
                    <a:pt x="21" y="71"/>
                  </a:lnTo>
                  <a:lnTo>
                    <a:pt x="23" y="71"/>
                  </a:lnTo>
                  <a:lnTo>
                    <a:pt x="25" y="70"/>
                  </a:lnTo>
                  <a:lnTo>
                    <a:pt x="27" y="70"/>
                  </a:lnTo>
                  <a:lnTo>
                    <a:pt x="28" y="68"/>
                  </a:lnTo>
                  <a:lnTo>
                    <a:pt x="29" y="67"/>
                  </a:lnTo>
                  <a:lnTo>
                    <a:pt x="31" y="64"/>
                  </a:lnTo>
                  <a:lnTo>
                    <a:pt x="32" y="61"/>
                  </a:lnTo>
                  <a:lnTo>
                    <a:pt x="33" y="59"/>
                  </a:lnTo>
                  <a:lnTo>
                    <a:pt x="33" y="59"/>
                  </a:lnTo>
                  <a:close/>
                  <a:moveTo>
                    <a:pt x="8" y="32"/>
                  </a:moveTo>
                  <a:lnTo>
                    <a:pt x="33" y="32"/>
                  </a:lnTo>
                  <a:lnTo>
                    <a:pt x="33" y="29"/>
                  </a:lnTo>
                  <a:lnTo>
                    <a:pt x="32" y="27"/>
                  </a:lnTo>
                  <a:lnTo>
                    <a:pt x="31" y="24"/>
                  </a:lnTo>
                  <a:lnTo>
                    <a:pt x="30" y="21"/>
                  </a:lnTo>
                  <a:lnTo>
                    <a:pt x="28" y="18"/>
                  </a:lnTo>
                  <a:lnTo>
                    <a:pt x="25" y="15"/>
                  </a:lnTo>
                  <a:lnTo>
                    <a:pt x="23" y="14"/>
                  </a:lnTo>
                  <a:lnTo>
                    <a:pt x="20" y="14"/>
                  </a:lnTo>
                  <a:lnTo>
                    <a:pt x="18"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p:cNvSpPr>
            <p:nvPr/>
          </p:nvSpPr>
          <p:spPr bwMode="auto">
            <a:xfrm>
              <a:off x="5627" y="342"/>
              <a:ext cx="11" cy="41"/>
            </a:xfrm>
            <a:custGeom>
              <a:avLst/>
              <a:gdLst>
                <a:gd name="T0" fmla="*/ 0 w 24"/>
                <a:gd name="T1" fmla="*/ 84 h 84"/>
                <a:gd name="T2" fmla="*/ 0 w 24"/>
                <a:gd name="T3" fmla="*/ 2 h 84"/>
                <a:gd name="T4" fmla="*/ 8 w 24"/>
                <a:gd name="T5" fmla="*/ 2 h 84"/>
                <a:gd name="T6" fmla="*/ 8 w 24"/>
                <a:gd name="T7" fmla="*/ 14 h 84"/>
                <a:gd name="T8" fmla="*/ 9 w 24"/>
                <a:gd name="T9" fmla="*/ 10 h 84"/>
                <a:gd name="T10" fmla="*/ 10 w 24"/>
                <a:gd name="T11" fmla="*/ 7 h 84"/>
                <a:gd name="T12" fmla="*/ 11 w 24"/>
                <a:gd name="T13" fmla="*/ 4 h 84"/>
                <a:gd name="T14" fmla="*/ 11 w 24"/>
                <a:gd name="T15" fmla="*/ 3 h 84"/>
                <a:gd name="T16" fmla="*/ 12 w 24"/>
                <a:gd name="T17" fmla="*/ 2 h 84"/>
                <a:gd name="T18" fmla="*/ 14 w 24"/>
                <a:gd name="T19" fmla="*/ 2 h 84"/>
                <a:gd name="T20" fmla="*/ 15 w 24"/>
                <a:gd name="T21" fmla="*/ 0 h 84"/>
                <a:gd name="T22" fmla="*/ 16 w 24"/>
                <a:gd name="T23" fmla="*/ 0 h 84"/>
                <a:gd name="T24" fmla="*/ 18 w 24"/>
                <a:gd name="T25" fmla="*/ 0 h 84"/>
                <a:gd name="T26" fmla="*/ 20 w 24"/>
                <a:gd name="T27" fmla="*/ 2 h 84"/>
                <a:gd name="T28" fmla="*/ 22 w 24"/>
                <a:gd name="T29" fmla="*/ 3 h 84"/>
                <a:gd name="T30" fmla="*/ 24 w 24"/>
                <a:gd name="T31" fmla="*/ 4 h 84"/>
                <a:gd name="T32" fmla="*/ 21 w 24"/>
                <a:gd name="T33" fmla="*/ 17 h 84"/>
                <a:gd name="T34" fmla="*/ 20 w 24"/>
                <a:gd name="T35" fmla="*/ 15 h 84"/>
                <a:gd name="T36" fmla="*/ 19 w 24"/>
                <a:gd name="T37" fmla="*/ 15 h 84"/>
                <a:gd name="T38" fmla="*/ 17 w 24"/>
                <a:gd name="T39" fmla="*/ 14 h 84"/>
                <a:gd name="T40" fmla="*/ 16 w 24"/>
                <a:gd name="T41" fmla="*/ 14 h 84"/>
                <a:gd name="T42" fmla="*/ 15 w 24"/>
                <a:gd name="T43" fmla="*/ 14 h 84"/>
                <a:gd name="T44" fmla="*/ 14 w 24"/>
                <a:gd name="T45" fmla="*/ 15 h 84"/>
                <a:gd name="T46" fmla="*/ 13 w 24"/>
                <a:gd name="T47" fmla="*/ 15 h 84"/>
                <a:gd name="T48" fmla="*/ 12 w 24"/>
                <a:gd name="T49" fmla="*/ 17 h 84"/>
                <a:gd name="T50" fmla="*/ 11 w 24"/>
                <a:gd name="T51" fmla="*/ 18 h 84"/>
                <a:gd name="T52" fmla="*/ 10 w 24"/>
                <a:gd name="T53" fmla="*/ 21 h 84"/>
                <a:gd name="T54" fmla="*/ 9 w 24"/>
                <a:gd name="T55" fmla="*/ 22 h 84"/>
                <a:gd name="T56" fmla="*/ 9 w 24"/>
                <a:gd name="T57" fmla="*/ 25 h 84"/>
                <a:gd name="T58" fmla="*/ 9 w 24"/>
                <a:gd name="T59" fmla="*/ 29 h 84"/>
                <a:gd name="T60" fmla="*/ 9 w 24"/>
                <a:gd name="T61" fmla="*/ 34 h 84"/>
                <a:gd name="T62" fmla="*/ 8 w 24"/>
                <a:gd name="T63" fmla="*/ 38 h 84"/>
                <a:gd name="T64" fmla="*/ 8 w 24"/>
                <a:gd name="T65" fmla="*/ 42 h 84"/>
                <a:gd name="T66" fmla="*/ 8 w 24"/>
                <a:gd name="T67" fmla="*/ 84 h 84"/>
                <a:gd name="T68" fmla="*/ 0 w 24"/>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84">
                  <a:moveTo>
                    <a:pt x="0" y="84"/>
                  </a:moveTo>
                  <a:lnTo>
                    <a:pt x="0" y="2"/>
                  </a:lnTo>
                  <a:lnTo>
                    <a:pt x="8" y="2"/>
                  </a:lnTo>
                  <a:lnTo>
                    <a:pt x="8" y="14"/>
                  </a:lnTo>
                  <a:lnTo>
                    <a:pt x="9" y="10"/>
                  </a:lnTo>
                  <a:lnTo>
                    <a:pt x="10" y="7"/>
                  </a:lnTo>
                  <a:lnTo>
                    <a:pt x="11" y="4"/>
                  </a:lnTo>
                  <a:lnTo>
                    <a:pt x="11" y="3"/>
                  </a:lnTo>
                  <a:lnTo>
                    <a:pt x="12" y="2"/>
                  </a:lnTo>
                  <a:lnTo>
                    <a:pt x="14" y="2"/>
                  </a:lnTo>
                  <a:lnTo>
                    <a:pt x="15" y="0"/>
                  </a:lnTo>
                  <a:lnTo>
                    <a:pt x="16" y="0"/>
                  </a:lnTo>
                  <a:lnTo>
                    <a:pt x="18" y="0"/>
                  </a:lnTo>
                  <a:lnTo>
                    <a:pt x="20" y="2"/>
                  </a:lnTo>
                  <a:lnTo>
                    <a:pt x="22" y="3"/>
                  </a:lnTo>
                  <a:lnTo>
                    <a:pt x="24" y="4"/>
                  </a:lnTo>
                  <a:lnTo>
                    <a:pt x="21" y="17"/>
                  </a:lnTo>
                  <a:lnTo>
                    <a:pt x="20" y="15"/>
                  </a:lnTo>
                  <a:lnTo>
                    <a:pt x="19" y="15"/>
                  </a:lnTo>
                  <a:lnTo>
                    <a:pt x="17" y="14"/>
                  </a:lnTo>
                  <a:lnTo>
                    <a:pt x="16" y="14"/>
                  </a:lnTo>
                  <a:lnTo>
                    <a:pt x="15" y="14"/>
                  </a:lnTo>
                  <a:lnTo>
                    <a:pt x="14" y="15"/>
                  </a:lnTo>
                  <a:lnTo>
                    <a:pt x="13" y="15"/>
                  </a:lnTo>
                  <a:lnTo>
                    <a:pt x="12" y="17"/>
                  </a:lnTo>
                  <a:lnTo>
                    <a:pt x="11" y="18"/>
                  </a:lnTo>
                  <a:lnTo>
                    <a:pt x="10" y="21"/>
                  </a:lnTo>
                  <a:lnTo>
                    <a:pt x="9" y="22"/>
                  </a:lnTo>
                  <a:lnTo>
                    <a:pt x="9" y="25"/>
                  </a:lnTo>
                  <a:lnTo>
                    <a:pt x="9" y="29"/>
                  </a:lnTo>
                  <a:lnTo>
                    <a:pt x="9" y="34"/>
                  </a:lnTo>
                  <a:lnTo>
                    <a:pt x="8" y="38"/>
                  </a:lnTo>
                  <a:lnTo>
                    <a:pt x="8" y="42"/>
                  </a:lnTo>
                  <a:lnTo>
                    <a:pt x="8"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84"/>
            <p:cNvSpPr>
              <a:spLocks/>
            </p:cNvSpPr>
            <p:nvPr/>
          </p:nvSpPr>
          <p:spPr bwMode="auto">
            <a:xfrm>
              <a:off x="5638" y="342"/>
              <a:ext cx="20" cy="41"/>
            </a:xfrm>
            <a:custGeom>
              <a:avLst/>
              <a:gdLst>
                <a:gd name="T0" fmla="*/ 15 w 39"/>
                <a:gd name="T1" fmla="*/ 82 h 82"/>
                <a:gd name="T2" fmla="*/ 0 w 39"/>
                <a:gd name="T3" fmla="*/ 0 h 82"/>
                <a:gd name="T4" fmla="*/ 7 w 39"/>
                <a:gd name="T5" fmla="*/ 0 h 82"/>
                <a:gd name="T6" fmla="*/ 16 w 39"/>
                <a:gd name="T7" fmla="*/ 50 h 82"/>
                <a:gd name="T8" fmla="*/ 17 w 39"/>
                <a:gd name="T9" fmla="*/ 54 h 82"/>
                <a:gd name="T10" fmla="*/ 18 w 39"/>
                <a:gd name="T11" fmla="*/ 58 h 82"/>
                <a:gd name="T12" fmla="*/ 18 w 39"/>
                <a:gd name="T13" fmla="*/ 62 h 82"/>
                <a:gd name="T14" fmla="*/ 19 w 39"/>
                <a:gd name="T15" fmla="*/ 66 h 82"/>
                <a:gd name="T16" fmla="*/ 19 w 39"/>
                <a:gd name="T17" fmla="*/ 62 h 82"/>
                <a:gd name="T18" fmla="*/ 20 w 39"/>
                <a:gd name="T19" fmla="*/ 58 h 82"/>
                <a:gd name="T20" fmla="*/ 21 w 39"/>
                <a:gd name="T21" fmla="*/ 54 h 82"/>
                <a:gd name="T22" fmla="*/ 22 w 39"/>
                <a:gd name="T23" fmla="*/ 50 h 82"/>
                <a:gd name="T24" fmla="*/ 31 w 39"/>
                <a:gd name="T25" fmla="*/ 0 h 82"/>
                <a:gd name="T26" fmla="*/ 39 w 39"/>
                <a:gd name="T27" fmla="*/ 0 h 82"/>
                <a:gd name="T28" fmla="*/ 24 w 39"/>
                <a:gd name="T29" fmla="*/ 82 h 82"/>
                <a:gd name="T30" fmla="*/ 15 w 39"/>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82">
                  <a:moveTo>
                    <a:pt x="15" y="82"/>
                  </a:moveTo>
                  <a:lnTo>
                    <a:pt x="0" y="0"/>
                  </a:lnTo>
                  <a:lnTo>
                    <a:pt x="7" y="0"/>
                  </a:lnTo>
                  <a:lnTo>
                    <a:pt x="16" y="50"/>
                  </a:lnTo>
                  <a:lnTo>
                    <a:pt x="17" y="54"/>
                  </a:lnTo>
                  <a:lnTo>
                    <a:pt x="18" y="58"/>
                  </a:lnTo>
                  <a:lnTo>
                    <a:pt x="18" y="62"/>
                  </a:lnTo>
                  <a:lnTo>
                    <a:pt x="19" y="66"/>
                  </a:lnTo>
                  <a:lnTo>
                    <a:pt x="19" y="62"/>
                  </a:lnTo>
                  <a:lnTo>
                    <a:pt x="20" y="58"/>
                  </a:lnTo>
                  <a:lnTo>
                    <a:pt x="21" y="54"/>
                  </a:lnTo>
                  <a:lnTo>
                    <a:pt x="22" y="50"/>
                  </a:lnTo>
                  <a:lnTo>
                    <a:pt x="31" y="0"/>
                  </a:lnTo>
                  <a:lnTo>
                    <a:pt x="39" y="0"/>
                  </a:lnTo>
                  <a:lnTo>
                    <a:pt x="24" y="82"/>
                  </a:lnTo>
                  <a:lnTo>
                    <a:pt x="15"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85"/>
            <p:cNvSpPr>
              <a:spLocks noEditPoints="1"/>
            </p:cNvSpPr>
            <p:nvPr/>
          </p:nvSpPr>
          <p:spPr bwMode="auto">
            <a:xfrm>
              <a:off x="5662" y="327"/>
              <a:ext cx="4" cy="56"/>
            </a:xfrm>
            <a:custGeom>
              <a:avLst/>
              <a:gdLst>
                <a:gd name="T0" fmla="*/ 0 w 7"/>
                <a:gd name="T1" fmla="*/ 14 h 113"/>
                <a:gd name="T2" fmla="*/ 0 w 7"/>
                <a:gd name="T3" fmla="*/ 0 h 113"/>
                <a:gd name="T4" fmla="*/ 7 w 7"/>
                <a:gd name="T5" fmla="*/ 0 h 113"/>
                <a:gd name="T6" fmla="*/ 7 w 7"/>
                <a:gd name="T7" fmla="*/ 14 h 113"/>
                <a:gd name="T8" fmla="*/ 0 w 7"/>
                <a:gd name="T9" fmla="*/ 14 h 113"/>
                <a:gd name="T10" fmla="*/ 0 w 7"/>
                <a:gd name="T11" fmla="*/ 113 h 113"/>
                <a:gd name="T12" fmla="*/ 0 w 7"/>
                <a:gd name="T13" fmla="*/ 31 h 113"/>
                <a:gd name="T14" fmla="*/ 7 w 7"/>
                <a:gd name="T15" fmla="*/ 31 h 113"/>
                <a:gd name="T16" fmla="*/ 7 w 7"/>
                <a:gd name="T17" fmla="*/ 113 h 113"/>
                <a:gd name="T18" fmla="*/ 0 w 7"/>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3">
                  <a:moveTo>
                    <a:pt x="0" y="14"/>
                  </a:moveTo>
                  <a:lnTo>
                    <a:pt x="0" y="0"/>
                  </a:lnTo>
                  <a:lnTo>
                    <a:pt x="7" y="0"/>
                  </a:lnTo>
                  <a:lnTo>
                    <a:pt x="7" y="14"/>
                  </a:lnTo>
                  <a:lnTo>
                    <a:pt x="0" y="14"/>
                  </a:lnTo>
                  <a:close/>
                  <a:moveTo>
                    <a:pt x="0" y="113"/>
                  </a:moveTo>
                  <a:lnTo>
                    <a:pt x="0" y="31"/>
                  </a:lnTo>
                  <a:lnTo>
                    <a:pt x="7" y="31"/>
                  </a:lnTo>
                  <a:lnTo>
                    <a:pt x="7"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86"/>
            <p:cNvSpPr>
              <a:spLocks/>
            </p:cNvSpPr>
            <p:nvPr/>
          </p:nvSpPr>
          <p:spPr bwMode="auto">
            <a:xfrm>
              <a:off x="5671" y="342"/>
              <a:ext cx="19" cy="42"/>
            </a:xfrm>
            <a:custGeom>
              <a:avLst/>
              <a:gdLst>
                <a:gd name="T0" fmla="*/ 38 w 38"/>
                <a:gd name="T1" fmla="*/ 54 h 85"/>
                <a:gd name="T2" fmla="*/ 35 w 38"/>
                <a:gd name="T3" fmla="*/ 67 h 85"/>
                <a:gd name="T4" fmla="*/ 32 w 38"/>
                <a:gd name="T5" fmla="*/ 77 h 85"/>
                <a:gd name="T6" fmla="*/ 26 w 38"/>
                <a:gd name="T7" fmla="*/ 82 h 85"/>
                <a:gd name="T8" fmla="*/ 19 w 38"/>
                <a:gd name="T9" fmla="*/ 85 h 85"/>
                <a:gd name="T10" fmla="*/ 11 w 38"/>
                <a:gd name="T11" fmla="*/ 82 h 85"/>
                <a:gd name="T12" fmla="*/ 5 w 38"/>
                <a:gd name="T13" fmla="*/ 75 h 85"/>
                <a:gd name="T14" fmla="*/ 1 w 38"/>
                <a:gd name="T15" fmla="*/ 61 h 85"/>
                <a:gd name="T16" fmla="*/ 0 w 38"/>
                <a:gd name="T17" fmla="*/ 43 h 85"/>
                <a:gd name="T18" fmla="*/ 1 w 38"/>
                <a:gd name="T19" fmla="*/ 31 h 85"/>
                <a:gd name="T20" fmla="*/ 2 w 38"/>
                <a:gd name="T21" fmla="*/ 21 h 85"/>
                <a:gd name="T22" fmla="*/ 5 w 38"/>
                <a:gd name="T23" fmla="*/ 13 h 85"/>
                <a:gd name="T24" fmla="*/ 9 w 38"/>
                <a:gd name="T25" fmla="*/ 6 h 85"/>
                <a:gd name="T26" fmla="*/ 14 w 38"/>
                <a:gd name="T27" fmla="*/ 2 h 85"/>
                <a:gd name="T28" fmla="*/ 19 w 38"/>
                <a:gd name="T29" fmla="*/ 0 h 85"/>
                <a:gd name="T30" fmla="*/ 26 w 38"/>
                <a:gd name="T31" fmla="*/ 2 h 85"/>
                <a:gd name="T32" fmla="*/ 31 w 38"/>
                <a:gd name="T33" fmla="*/ 7 h 85"/>
                <a:gd name="T34" fmla="*/ 35 w 38"/>
                <a:gd name="T35" fmla="*/ 15 h 85"/>
                <a:gd name="T36" fmla="*/ 37 w 38"/>
                <a:gd name="T37" fmla="*/ 27 h 85"/>
                <a:gd name="T38" fmla="*/ 29 w 38"/>
                <a:gd name="T39" fmla="*/ 25 h 85"/>
                <a:gd name="T40" fmla="*/ 27 w 38"/>
                <a:gd name="T41" fmla="*/ 21 h 85"/>
                <a:gd name="T42" fmla="*/ 24 w 38"/>
                <a:gd name="T43" fmla="*/ 17 h 85"/>
                <a:gd name="T44" fmla="*/ 21 w 38"/>
                <a:gd name="T45" fmla="*/ 14 h 85"/>
                <a:gd name="T46" fmla="*/ 17 w 38"/>
                <a:gd name="T47" fmla="*/ 14 h 85"/>
                <a:gd name="T48" fmla="*/ 12 w 38"/>
                <a:gd name="T49" fmla="*/ 18 h 85"/>
                <a:gd name="T50" fmla="*/ 10 w 38"/>
                <a:gd name="T51" fmla="*/ 25 h 85"/>
                <a:gd name="T52" fmla="*/ 7 w 38"/>
                <a:gd name="T53" fmla="*/ 36 h 85"/>
                <a:gd name="T54" fmla="*/ 7 w 38"/>
                <a:gd name="T55" fmla="*/ 50 h 85"/>
                <a:gd name="T56" fmla="*/ 9 w 38"/>
                <a:gd name="T57" fmla="*/ 61 h 85"/>
                <a:gd name="T58" fmla="*/ 12 w 38"/>
                <a:gd name="T59" fmla="*/ 67 h 85"/>
                <a:gd name="T60" fmla="*/ 17 w 38"/>
                <a:gd name="T61" fmla="*/ 71 h 85"/>
                <a:gd name="T62" fmla="*/ 21 w 38"/>
                <a:gd name="T63" fmla="*/ 71 h 85"/>
                <a:gd name="T64" fmla="*/ 24 w 38"/>
                <a:gd name="T65" fmla="*/ 68 h 85"/>
                <a:gd name="T66" fmla="*/ 27 w 38"/>
                <a:gd name="T67" fmla="*/ 64 h 85"/>
                <a:gd name="T68" fmla="*/ 30 w 38"/>
                <a:gd name="T69"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5">
                  <a:moveTo>
                    <a:pt x="30" y="53"/>
                  </a:moveTo>
                  <a:lnTo>
                    <a:pt x="38" y="54"/>
                  </a:lnTo>
                  <a:lnTo>
                    <a:pt x="37" y="61"/>
                  </a:lnTo>
                  <a:lnTo>
                    <a:pt x="35" y="67"/>
                  </a:lnTo>
                  <a:lnTo>
                    <a:pt x="34" y="72"/>
                  </a:lnTo>
                  <a:lnTo>
                    <a:pt x="32" y="77"/>
                  </a:lnTo>
                  <a:lnTo>
                    <a:pt x="29" y="81"/>
                  </a:lnTo>
                  <a:lnTo>
                    <a:pt x="26" y="82"/>
                  </a:lnTo>
                  <a:lnTo>
                    <a:pt x="23" y="85"/>
                  </a:lnTo>
                  <a:lnTo>
                    <a:pt x="19" y="85"/>
                  </a:lnTo>
                  <a:lnTo>
                    <a:pt x="15" y="84"/>
                  </a:lnTo>
                  <a:lnTo>
                    <a:pt x="11" y="82"/>
                  </a:lnTo>
                  <a:lnTo>
                    <a:pt x="8" y="79"/>
                  </a:lnTo>
                  <a:lnTo>
                    <a:pt x="5" y="75"/>
                  </a:lnTo>
                  <a:lnTo>
                    <a:pt x="3" y="70"/>
                  </a:lnTo>
                  <a:lnTo>
                    <a:pt x="1" y="61"/>
                  </a:lnTo>
                  <a:lnTo>
                    <a:pt x="0" y="53"/>
                  </a:lnTo>
                  <a:lnTo>
                    <a:pt x="0" y="43"/>
                  </a:lnTo>
                  <a:lnTo>
                    <a:pt x="0" y="38"/>
                  </a:lnTo>
                  <a:lnTo>
                    <a:pt x="1" y="31"/>
                  </a:lnTo>
                  <a:lnTo>
                    <a:pt x="1" y="25"/>
                  </a:lnTo>
                  <a:lnTo>
                    <a:pt x="2" y="21"/>
                  </a:lnTo>
                  <a:lnTo>
                    <a:pt x="3" y="17"/>
                  </a:lnTo>
                  <a:lnTo>
                    <a:pt x="5" y="13"/>
                  </a:lnTo>
                  <a:lnTo>
                    <a:pt x="7" y="9"/>
                  </a:lnTo>
                  <a:lnTo>
                    <a:pt x="9" y="6"/>
                  </a:lnTo>
                  <a:lnTo>
                    <a:pt x="11" y="4"/>
                  </a:lnTo>
                  <a:lnTo>
                    <a:pt x="14" y="2"/>
                  </a:lnTo>
                  <a:lnTo>
                    <a:pt x="17" y="0"/>
                  </a:lnTo>
                  <a:lnTo>
                    <a:pt x="19" y="0"/>
                  </a:lnTo>
                  <a:lnTo>
                    <a:pt x="23" y="0"/>
                  </a:lnTo>
                  <a:lnTo>
                    <a:pt x="26" y="2"/>
                  </a:lnTo>
                  <a:lnTo>
                    <a:pt x="29" y="4"/>
                  </a:lnTo>
                  <a:lnTo>
                    <a:pt x="31" y="7"/>
                  </a:lnTo>
                  <a:lnTo>
                    <a:pt x="33" y="11"/>
                  </a:lnTo>
                  <a:lnTo>
                    <a:pt x="35" y="15"/>
                  </a:lnTo>
                  <a:lnTo>
                    <a:pt x="36" y="21"/>
                  </a:lnTo>
                  <a:lnTo>
                    <a:pt x="37" y="27"/>
                  </a:lnTo>
                  <a:lnTo>
                    <a:pt x="30" y="28"/>
                  </a:lnTo>
                  <a:lnTo>
                    <a:pt x="29" y="25"/>
                  </a:lnTo>
                  <a:lnTo>
                    <a:pt x="28" y="22"/>
                  </a:lnTo>
                  <a:lnTo>
                    <a:pt x="27" y="21"/>
                  </a:lnTo>
                  <a:lnTo>
                    <a:pt x="26" y="18"/>
                  </a:lnTo>
                  <a:lnTo>
                    <a:pt x="24" y="17"/>
                  </a:lnTo>
                  <a:lnTo>
                    <a:pt x="23" y="15"/>
                  </a:lnTo>
                  <a:lnTo>
                    <a:pt x="21" y="14"/>
                  </a:lnTo>
                  <a:lnTo>
                    <a:pt x="19" y="14"/>
                  </a:lnTo>
                  <a:lnTo>
                    <a:pt x="17" y="14"/>
                  </a:lnTo>
                  <a:lnTo>
                    <a:pt x="14" y="15"/>
                  </a:lnTo>
                  <a:lnTo>
                    <a:pt x="12" y="18"/>
                  </a:lnTo>
                  <a:lnTo>
                    <a:pt x="11" y="21"/>
                  </a:lnTo>
                  <a:lnTo>
                    <a:pt x="10" y="25"/>
                  </a:lnTo>
                  <a:lnTo>
                    <a:pt x="8" y="29"/>
                  </a:lnTo>
                  <a:lnTo>
                    <a:pt x="7" y="36"/>
                  </a:lnTo>
                  <a:lnTo>
                    <a:pt x="7" y="43"/>
                  </a:lnTo>
                  <a:lnTo>
                    <a:pt x="7" y="50"/>
                  </a:lnTo>
                  <a:lnTo>
                    <a:pt x="8" y="56"/>
                  </a:lnTo>
                  <a:lnTo>
                    <a:pt x="9" y="61"/>
                  </a:lnTo>
                  <a:lnTo>
                    <a:pt x="10" y="64"/>
                  </a:lnTo>
                  <a:lnTo>
                    <a:pt x="12" y="67"/>
                  </a:lnTo>
                  <a:lnTo>
                    <a:pt x="14" y="70"/>
                  </a:lnTo>
                  <a:lnTo>
                    <a:pt x="17" y="71"/>
                  </a:lnTo>
                  <a:lnTo>
                    <a:pt x="19" y="71"/>
                  </a:lnTo>
                  <a:lnTo>
                    <a:pt x="21" y="71"/>
                  </a:lnTo>
                  <a:lnTo>
                    <a:pt x="23" y="70"/>
                  </a:lnTo>
                  <a:lnTo>
                    <a:pt x="24" y="68"/>
                  </a:lnTo>
                  <a:lnTo>
                    <a:pt x="26" y="67"/>
                  </a:lnTo>
                  <a:lnTo>
                    <a:pt x="27" y="64"/>
                  </a:lnTo>
                  <a:lnTo>
                    <a:pt x="28" y="61"/>
                  </a:lnTo>
                  <a:lnTo>
                    <a:pt x="30" y="57"/>
                  </a:lnTo>
                  <a:lnTo>
                    <a:pt x="30" y="5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87"/>
            <p:cNvSpPr>
              <a:spLocks noEditPoints="1"/>
            </p:cNvSpPr>
            <p:nvPr/>
          </p:nvSpPr>
          <p:spPr bwMode="auto">
            <a:xfrm>
              <a:off x="5692"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3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3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9 w 42"/>
                <a:gd name="T39" fmla="*/ 52 h 85"/>
                <a:gd name="T40" fmla="*/ 11 w 42"/>
                <a:gd name="T41" fmla="*/ 61 h 85"/>
                <a:gd name="T42" fmla="*/ 14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6 w 42"/>
                <a:gd name="T67" fmla="*/ 15 h 85"/>
                <a:gd name="T68" fmla="*/ 12 w 42"/>
                <a:gd name="T69" fmla="*/ 20 h 85"/>
                <a:gd name="T70" fmla="*/ 10 w 42"/>
                <a:gd name="T71" fmla="*/ 25 h 85"/>
                <a:gd name="T72" fmla="*/ 9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3" y="82"/>
                  </a:lnTo>
                  <a:lnTo>
                    <a:pt x="10" y="79"/>
                  </a:lnTo>
                  <a:lnTo>
                    <a:pt x="6" y="75"/>
                  </a:lnTo>
                  <a:lnTo>
                    <a:pt x="3" y="70"/>
                  </a:lnTo>
                  <a:lnTo>
                    <a:pt x="2" y="61"/>
                  </a:lnTo>
                  <a:lnTo>
                    <a:pt x="0" y="53"/>
                  </a:lnTo>
                  <a:lnTo>
                    <a:pt x="0" y="43"/>
                  </a:lnTo>
                  <a:lnTo>
                    <a:pt x="0" y="34"/>
                  </a:lnTo>
                  <a:lnTo>
                    <a:pt x="1" y="25"/>
                  </a:lnTo>
                  <a:lnTo>
                    <a:pt x="3" y="18"/>
                  </a:lnTo>
                  <a:lnTo>
                    <a:pt x="5" y="13"/>
                  </a:lnTo>
                  <a:lnTo>
                    <a:pt x="9" y="7"/>
                  </a:lnTo>
                  <a:lnTo>
                    <a:pt x="13"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9" y="46"/>
                  </a:lnTo>
                  <a:lnTo>
                    <a:pt x="9" y="52"/>
                  </a:lnTo>
                  <a:lnTo>
                    <a:pt x="10" y="57"/>
                  </a:lnTo>
                  <a:lnTo>
                    <a:pt x="11" y="61"/>
                  </a:lnTo>
                  <a:lnTo>
                    <a:pt x="12" y="64"/>
                  </a:lnTo>
                  <a:lnTo>
                    <a:pt x="14" y="67"/>
                  </a:lnTo>
                  <a:lnTo>
                    <a:pt x="16"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9" y="32"/>
                  </a:moveTo>
                  <a:lnTo>
                    <a:pt x="34" y="32"/>
                  </a:lnTo>
                  <a:lnTo>
                    <a:pt x="34" y="29"/>
                  </a:lnTo>
                  <a:lnTo>
                    <a:pt x="33" y="27"/>
                  </a:lnTo>
                  <a:lnTo>
                    <a:pt x="32" y="24"/>
                  </a:lnTo>
                  <a:lnTo>
                    <a:pt x="31" y="21"/>
                  </a:lnTo>
                  <a:lnTo>
                    <a:pt x="29" y="18"/>
                  </a:lnTo>
                  <a:lnTo>
                    <a:pt x="26" y="15"/>
                  </a:lnTo>
                  <a:lnTo>
                    <a:pt x="24" y="14"/>
                  </a:lnTo>
                  <a:lnTo>
                    <a:pt x="21" y="14"/>
                  </a:lnTo>
                  <a:lnTo>
                    <a:pt x="19" y="14"/>
                  </a:lnTo>
                  <a:lnTo>
                    <a:pt x="16" y="15"/>
                  </a:lnTo>
                  <a:lnTo>
                    <a:pt x="14" y="18"/>
                  </a:lnTo>
                  <a:lnTo>
                    <a:pt x="12" y="20"/>
                  </a:lnTo>
                  <a:lnTo>
                    <a:pt x="11" y="22"/>
                  </a:lnTo>
                  <a:lnTo>
                    <a:pt x="10" y="25"/>
                  </a:lnTo>
                  <a:lnTo>
                    <a:pt x="9" y="29"/>
                  </a:lnTo>
                  <a:lnTo>
                    <a:pt x="9"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88"/>
            <p:cNvSpPr>
              <a:spLocks/>
            </p:cNvSpPr>
            <p:nvPr/>
          </p:nvSpPr>
          <p:spPr bwMode="auto">
            <a:xfrm>
              <a:off x="4948" y="327"/>
              <a:ext cx="23" cy="56"/>
            </a:xfrm>
            <a:custGeom>
              <a:avLst/>
              <a:gdLst>
                <a:gd name="T0" fmla="*/ 0 w 48"/>
                <a:gd name="T1" fmla="*/ 113 h 113"/>
                <a:gd name="T2" fmla="*/ 0 w 48"/>
                <a:gd name="T3" fmla="*/ 0 h 113"/>
                <a:gd name="T4" fmla="*/ 8 w 48"/>
                <a:gd name="T5" fmla="*/ 0 h 113"/>
                <a:gd name="T6" fmla="*/ 40 w 48"/>
                <a:gd name="T7" fmla="*/ 88 h 113"/>
                <a:gd name="T8" fmla="*/ 40 w 48"/>
                <a:gd name="T9" fmla="*/ 0 h 113"/>
                <a:gd name="T10" fmla="*/ 48 w 48"/>
                <a:gd name="T11" fmla="*/ 0 h 113"/>
                <a:gd name="T12" fmla="*/ 48 w 48"/>
                <a:gd name="T13" fmla="*/ 113 h 113"/>
                <a:gd name="T14" fmla="*/ 39 w 48"/>
                <a:gd name="T15" fmla="*/ 113 h 113"/>
                <a:gd name="T16" fmla="*/ 8 w 48"/>
                <a:gd name="T17" fmla="*/ 26 h 113"/>
                <a:gd name="T18" fmla="*/ 8 w 48"/>
                <a:gd name="T19" fmla="*/ 113 h 113"/>
                <a:gd name="T20" fmla="*/ 0 w 48"/>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13">
                  <a:moveTo>
                    <a:pt x="0" y="113"/>
                  </a:moveTo>
                  <a:lnTo>
                    <a:pt x="0" y="0"/>
                  </a:lnTo>
                  <a:lnTo>
                    <a:pt x="8" y="0"/>
                  </a:lnTo>
                  <a:lnTo>
                    <a:pt x="40" y="88"/>
                  </a:lnTo>
                  <a:lnTo>
                    <a:pt x="40" y="0"/>
                  </a:lnTo>
                  <a:lnTo>
                    <a:pt x="48" y="0"/>
                  </a:lnTo>
                  <a:lnTo>
                    <a:pt x="48" y="113"/>
                  </a:lnTo>
                  <a:lnTo>
                    <a:pt x="39" y="113"/>
                  </a:lnTo>
                  <a:lnTo>
                    <a:pt x="8" y="26"/>
                  </a:lnTo>
                  <a:lnTo>
                    <a:pt x="8" y="113"/>
                  </a:lnTo>
                  <a:lnTo>
                    <a:pt x="0" y="11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89"/>
            <p:cNvSpPr>
              <a:spLocks/>
            </p:cNvSpPr>
            <p:nvPr/>
          </p:nvSpPr>
          <p:spPr bwMode="auto">
            <a:xfrm>
              <a:off x="4976" y="342"/>
              <a:ext cx="20" cy="42"/>
            </a:xfrm>
            <a:custGeom>
              <a:avLst/>
              <a:gdLst>
                <a:gd name="T0" fmla="*/ 30 w 40"/>
                <a:gd name="T1" fmla="*/ 74 h 85"/>
                <a:gd name="T2" fmla="*/ 25 w 40"/>
                <a:gd name="T3" fmla="*/ 79 h 85"/>
                <a:gd name="T4" fmla="*/ 21 w 40"/>
                <a:gd name="T5" fmla="*/ 82 h 85"/>
                <a:gd name="T6" fmla="*/ 19 w 40"/>
                <a:gd name="T7" fmla="*/ 84 h 85"/>
                <a:gd name="T8" fmla="*/ 16 w 40"/>
                <a:gd name="T9" fmla="*/ 85 h 85"/>
                <a:gd name="T10" fmla="*/ 14 w 40"/>
                <a:gd name="T11" fmla="*/ 85 h 85"/>
                <a:gd name="T12" fmla="*/ 7 w 40"/>
                <a:gd name="T13" fmla="*/ 84 h 85"/>
                <a:gd name="T14" fmla="*/ 3 w 40"/>
                <a:gd name="T15" fmla="*/ 79 h 85"/>
                <a:gd name="T16" fmla="*/ 2 w 40"/>
                <a:gd name="T17" fmla="*/ 75 h 85"/>
                <a:gd name="T18" fmla="*/ 0 w 40"/>
                <a:gd name="T19" fmla="*/ 67 h 85"/>
                <a:gd name="T20" fmla="*/ 0 w 40"/>
                <a:gd name="T21" fmla="*/ 63 h 85"/>
                <a:gd name="T22" fmla="*/ 1 w 40"/>
                <a:gd name="T23" fmla="*/ 57 h 85"/>
                <a:gd name="T24" fmla="*/ 1 w 40"/>
                <a:gd name="T25" fmla="*/ 53 h 85"/>
                <a:gd name="T26" fmla="*/ 1 w 40"/>
                <a:gd name="T27" fmla="*/ 50 h 85"/>
                <a:gd name="T28" fmla="*/ 3 w 40"/>
                <a:gd name="T29" fmla="*/ 46 h 85"/>
                <a:gd name="T30" fmla="*/ 4 w 40"/>
                <a:gd name="T31" fmla="*/ 45 h 85"/>
                <a:gd name="T32" fmla="*/ 7 w 40"/>
                <a:gd name="T33" fmla="*/ 41 h 85"/>
                <a:gd name="T34" fmla="*/ 9 w 40"/>
                <a:gd name="T35" fmla="*/ 39 h 85"/>
                <a:gd name="T36" fmla="*/ 11 w 40"/>
                <a:gd name="T37" fmla="*/ 39 h 85"/>
                <a:gd name="T38" fmla="*/ 14 w 40"/>
                <a:gd name="T39" fmla="*/ 38 h 85"/>
                <a:gd name="T40" fmla="*/ 16 w 40"/>
                <a:gd name="T41" fmla="*/ 38 h 85"/>
                <a:gd name="T42" fmla="*/ 23 w 40"/>
                <a:gd name="T43" fmla="*/ 35 h 85"/>
                <a:gd name="T44" fmla="*/ 28 w 40"/>
                <a:gd name="T45" fmla="*/ 32 h 85"/>
                <a:gd name="T46" fmla="*/ 28 w 40"/>
                <a:gd name="T47" fmla="*/ 32 h 85"/>
                <a:gd name="T48" fmla="*/ 29 w 40"/>
                <a:gd name="T49" fmla="*/ 29 h 85"/>
                <a:gd name="T50" fmla="*/ 29 w 40"/>
                <a:gd name="T51" fmla="*/ 29 h 85"/>
                <a:gd name="T52" fmla="*/ 28 w 40"/>
                <a:gd name="T53" fmla="*/ 24 h 85"/>
                <a:gd name="T54" fmla="*/ 26 w 40"/>
                <a:gd name="T55" fmla="*/ 20 h 85"/>
                <a:gd name="T56" fmla="*/ 25 w 40"/>
                <a:gd name="T57" fmla="*/ 18 h 85"/>
                <a:gd name="T58" fmla="*/ 20 w 40"/>
                <a:gd name="T59" fmla="*/ 14 h 85"/>
                <a:gd name="T60" fmla="*/ 18 w 40"/>
                <a:gd name="T61" fmla="*/ 14 h 85"/>
                <a:gd name="T62" fmla="*/ 14 w 40"/>
                <a:gd name="T63" fmla="*/ 15 h 85"/>
                <a:gd name="T64" fmla="*/ 11 w 40"/>
                <a:gd name="T65" fmla="*/ 17 h 85"/>
                <a:gd name="T66" fmla="*/ 10 w 40"/>
                <a:gd name="T67" fmla="*/ 18 h 85"/>
                <a:gd name="T68" fmla="*/ 8 w 40"/>
                <a:gd name="T69" fmla="*/ 24 h 85"/>
                <a:gd name="T70" fmla="*/ 1 w 40"/>
                <a:gd name="T71" fmla="*/ 25 h 85"/>
                <a:gd name="T72" fmla="*/ 1 w 40"/>
                <a:gd name="T73" fmla="*/ 21 h 85"/>
                <a:gd name="T74" fmla="*/ 2 w 40"/>
                <a:gd name="T75" fmla="*/ 15 h 85"/>
                <a:gd name="T76" fmla="*/ 3 w 40"/>
                <a:gd name="T77" fmla="*/ 13 h 85"/>
                <a:gd name="T78" fmla="*/ 6 w 40"/>
                <a:gd name="T79" fmla="*/ 9 h 85"/>
                <a:gd name="T80" fmla="*/ 9 w 40"/>
                <a:gd name="T81" fmla="*/ 4 h 85"/>
                <a:gd name="T82" fmla="*/ 11 w 40"/>
                <a:gd name="T83" fmla="*/ 3 h 85"/>
                <a:gd name="T84" fmla="*/ 17 w 40"/>
                <a:gd name="T85" fmla="*/ 0 h 85"/>
                <a:gd name="T86" fmla="*/ 20 w 40"/>
                <a:gd name="T87" fmla="*/ 0 h 85"/>
                <a:gd name="T88" fmla="*/ 25 w 40"/>
                <a:gd name="T89" fmla="*/ 2 h 85"/>
                <a:gd name="T90" fmla="*/ 29 w 40"/>
                <a:gd name="T91" fmla="*/ 3 h 85"/>
                <a:gd name="T92" fmla="*/ 30 w 40"/>
                <a:gd name="T93" fmla="*/ 4 h 85"/>
                <a:gd name="T94" fmla="*/ 33 w 40"/>
                <a:gd name="T95" fmla="*/ 9 h 85"/>
                <a:gd name="T96" fmla="*/ 34 w 40"/>
                <a:gd name="T97" fmla="*/ 10 h 85"/>
                <a:gd name="T98" fmla="*/ 36 w 40"/>
                <a:gd name="T99" fmla="*/ 14 h 85"/>
                <a:gd name="T100" fmla="*/ 37 w 40"/>
                <a:gd name="T101" fmla="*/ 20 h 85"/>
                <a:gd name="T102" fmla="*/ 37 w 40"/>
                <a:gd name="T103" fmla="*/ 21 h 85"/>
                <a:gd name="T104" fmla="*/ 38 w 40"/>
                <a:gd name="T105" fmla="*/ 28 h 85"/>
                <a:gd name="T106" fmla="*/ 38 w 40"/>
                <a:gd name="T107" fmla="*/ 49 h 85"/>
                <a:gd name="T108" fmla="*/ 38 w 40"/>
                <a:gd name="T109" fmla="*/ 57 h 85"/>
                <a:gd name="T110" fmla="*/ 38 w 40"/>
                <a:gd name="T111" fmla="*/ 70 h 85"/>
                <a:gd name="T112" fmla="*/ 38 w 40"/>
                <a:gd name="T113" fmla="*/ 72 h 85"/>
                <a:gd name="T114" fmla="*/ 39 w 40"/>
                <a:gd name="T115" fmla="*/ 78 h 85"/>
                <a:gd name="T116" fmla="*/ 40 w 40"/>
                <a:gd name="T117" fmla="*/ 84 h 85"/>
                <a:gd name="T118" fmla="*/ 32 w 40"/>
                <a:gd name="T119" fmla="*/ 84 h 85"/>
                <a:gd name="T120" fmla="*/ 30 w 40"/>
                <a:gd name="T121" fmla="*/ 78 h 85"/>
                <a:gd name="T122" fmla="*/ 30 w 40"/>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85">
                  <a:moveTo>
                    <a:pt x="30" y="74"/>
                  </a:moveTo>
                  <a:lnTo>
                    <a:pt x="30" y="74"/>
                  </a:lnTo>
                  <a:lnTo>
                    <a:pt x="27" y="77"/>
                  </a:lnTo>
                  <a:lnTo>
                    <a:pt x="25" y="79"/>
                  </a:lnTo>
                  <a:lnTo>
                    <a:pt x="23"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3" y="35"/>
                  </a:lnTo>
                  <a:lnTo>
                    <a:pt x="26" y="34"/>
                  </a:lnTo>
                  <a:lnTo>
                    <a:pt x="28" y="32"/>
                  </a:lnTo>
                  <a:lnTo>
                    <a:pt x="28" y="32"/>
                  </a:lnTo>
                  <a:lnTo>
                    <a:pt x="28" y="32"/>
                  </a:lnTo>
                  <a:lnTo>
                    <a:pt x="29" y="31"/>
                  </a:lnTo>
                  <a:lnTo>
                    <a:pt x="29" y="29"/>
                  </a:lnTo>
                  <a:lnTo>
                    <a:pt x="29" y="29"/>
                  </a:lnTo>
                  <a:lnTo>
                    <a:pt x="29" y="29"/>
                  </a:lnTo>
                  <a:lnTo>
                    <a:pt x="29" y="27"/>
                  </a:lnTo>
                  <a:lnTo>
                    <a:pt x="28" y="24"/>
                  </a:lnTo>
                  <a:lnTo>
                    <a:pt x="27" y="21"/>
                  </a:lnTo>
                  <a:lnTo>
                    <a:pt x="26" y="20"/>
                  </a:lnTo>
                  <a:lnTo>
                    <a:pt x="26" y="20"/>
                  </a:lnTo>
                  <a:lnTo>
                    <a:pt x="25" y="18"/>
                  </a:lnTo>
                  <a:lnTo>
                    <a:pt x="23"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2" y="0"/>
                  </a:lnTo>
                  <a:lnTo>
                    <a:pt x="25" y="2"/>
                  </a:lnTo>
                  <a:lnTo>
                    <a:pt x="27" y="2"/>
                  </a:lnTo>
                  <a:lnTo>
                    <a:pt x="29" y="3"/>
                  </a:lnTo>
                  <a:lnTo>
                    <a:pt x="29" y="3"/>
                  </a:lnTo>
                  <a:lnTo>
                    <a:pt x="30" y="4"/>
                  </a:lnTo>
                  <a:lnTo>
                    <a:pt x="32" y="6"/>
                  </a:lnTo>
                  <a:lnTo>
                    <a:pt x="33" y="9"/>
                  </a:lnTo>
                  <a:lnTo>
                    <a:pt x="34" y="10"/>
                  </a:lnTo>
                  <a:lnTo>
                    <a:pt x="34" y="10"/>
                  </a:lnTo>
                  <a:lnTo>
                    <a:pt x="34" y="13"/>
                  </a:lnTo>
                  <a:lnTo>
                    <a:pt x="36" y="14"/>
                  </a:lnTo>
                  <a:lnTo>
                    <a:pt x="37" y="17"/>
                  </a:lnTo>
                  <a:lnTo>
                    <a:pt x="37" y="20"/>
                  </a:lnTo>
                  <a:lnTo>
                    <a:pt x="37" y="20"/>
                  </a:lnTo>
                  <a:lnTo>
                    <a:pt x="37" y="21"/>
                  </a:lnTo>
                  <a:lnTo>
                    <a:pt x="38" y="24"/>
                  </a:lnTo>
                  <a:lnTo>
                    <a:pt x="38" y="28"/>
                  </a:lnTo>
                  <a:lnTo>
                    <a:pt x="38" y="32"/>
                  </a:lnTo>
                  <a:lnTo>
                    <a:pt x="38" y="49"/>
                  </a:lnTo>
                  <a:lnTo>
                    <a:pt x="38" y="49"/>
                  </a:lnTo>
                  <a:lnTo>
                    <a:pt x="38" y="57"/>
                  </a:lnTo>
                  <a:lnTo>
                    <a:pt x="38" y="64"/>
                  </a:lnTo>
                  <a:lnTo>
                    <a:pt x="38" y="70"/>
                  </a:lnTo>
                  <a:lnTo>
                    <a:pt x="38" y="72"/>
                  </a:lnTo>
                  <a:lnTo>
                    <a:pt x="38" y="72"/>
                  </a:lnTo>
                  <a:lnTo>
                    <a:pt x="38" y="75"/>
                  </a:lnTo>
                  <a:lnTo>
                    <a:pt x="39" y="78"/>
                  </a:lnTo>
                  <a:lnTo>
                    <a:pt x="39" y="81"/>
                  </a:lnTo>
                  <a:lnTo>
                    <a:pt x="40" y="84"/>
                  </a:lnTo>
                  <a:lnTo>
                    <a:pt x="32" y="84"/>
                  </a:lnTo>
                  <a:lnTo>
                    <a:pt x="32" y="84"/>
                  </a:lnTo>
                  <a:lnTo>
                    <a:pt x="31" y="81"/>
                  </a:lnTo>
                  <a:lnTo>
                    <a:pt x="30" y="78"/>
                  </a:lnTo>
                  <a:lnTo>
                    <a:pt x="30" y="77"/>
                  </a:lnTo>
                  <a:lnTo>
                    <a:pt x="30"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90"/>
            <p:cNvSpPr>
              <a:spLocks/>
            </p:cNvSpPr>
            <p:nvPr/>
          </p:nvSpPr>
          <p:spPr bwMode="auto">
            <a:xfrm>
              <a:off x="4980" y="365"/>
              <a:ext cx="11" cy="12"/>
            </a:xfrm>
            <a:custGeom>
              <a:avLst/>
              <a:gdLst>
                <a:gd name="T0" fmla="*/ 22 w 22"/>
                <a:gd name="T1" fmla="*/ 0 h 25"/>
                <a:gd name="T2" fmla="*/ 22 w 22"/>
                <a:gd name="T3" fmla="*/ 0 h 25"/>
                <a:gd name="T4" fmla="*/ 19 w 22"/>
                <a:gd name="T5" fmla="*/ 1 h 25"/>
                <a:gd name="T6" fmla="*/ 16 w 22"/>
                <a:gd name="T7" fmla="*/ 3 h 25"/>
                <a:gd name="T8" fmla="*/ 13 w 22"/>
                <a:gd name="T9" fmla="*/ 4 h 25"/>
                <a:gd name="T10" fmla="*/ 10 w 22"/>
                <a:gd name="T11" fmla="*/ 4 h 25"/>
                <a:gd name="T12" fmla="*/ 10 w 22"/>
                <a:gd name="T13" fmla="*/ 4 h 25"/>
                <a:gd name="T14" fmla="*/ 8 w 22"/>
                <a:gd name="T15" fmla="*/ 4 h 25"/>
                <a:gd name="T16" fmla="*/ 6 w 22"/>
                <a:gd name="T17" fmla="*/ 6 h 25"/>
                <a:gd name="T18" fmla="*/ 5 w 22"/>
                <a:gd name="T19" fmla="*/ 7 h 25"/>
                <a:gd name="T20" fmla="*/ 4 w 22"/>
                <a:gd name="T21" fmla="*/ 7 h 25"/>
                <a:gd name="T22" fmla="*/ 4 w 22"/>
                <a:gd name="T23" fmla="*/ 7 h 25"/>
                <a:gd name="T24" fmla="*/ 3 w 22"/>
                <a:gd name="T25" fmla="*/ 7 h 25"/>
                <a:gd name="T26" fmla="*/ 2 w 22"/>
                <a:gd name="T27" fmla="*/ 8 h 25"/>
                <a:gd name="T28" fmla="*/ 1 w 22"/>
                <a:gd name="T29" fmla="*/ 10 h 25"/>
                <a:gd name="T30" fmla="*/ 1 w 22"/>
                <a:gd name="T31" fmla="*/ 10 h 25"/>
                <a:gd name="T32" fmla="*/ 1 w 22"/>
                <a:gd name="T33" fmla="*/ 10 h 25"/>
                <a:gd name="T34" fmla="*/ 1 w 22"/>
                <a:gd name="T35" fmla="*/ 11 h 25"/>
                <a:gd name="T36" fmla="*/ 1 w 22"/>
                <a:gd name="T37" fmla="*/ 13 h 25"/>
                <a:gd name="T38" fmla="*/ 0 w 22"/>
                <a:gd name="T39" fmla="*/ 14 h 25"/>
                <a:gd name="T40" fmla="*/ 0 w 22"/>
                <a:gd name="T41" fmla="*/ 15 h 25"/>
                <a:gd name="T42" fmla="*/ 0 w 22"/>
                <a:gd name="T43" fmla="*/ 15 h 25"/>
                <a:gd name="T44" fmla="*/ 0 w 22"/>
                <a:gd name="T45" fmla="*/ 17 h 25"/>
                <a:gd name="T46" fmla="*/ 1 w 22"/>
                <a:gd name="T47" fmla="*/ 20 h 25"/>
                <a:gd name="T48" fmla="*/ 1 w 22"/>
                <a:gd name="T49" fmla="*/ 21 h 25"/>
                <a:gd name="T50" fmla="*/ 2 w 22"/>
                <a:gd name="T51" fmla="*/ 22 h 25"/>
                <a:gd name="T52" fmla="*/ 2 w 22"/>
                <a:gd name="T53" fmla="*/ 22 h 25"/>
                <a:gd name="T54" fmla="*/ 3 w 22"/>
                <a:gd name="T55" fmla="*/ 24 h 25"/>
                <a:gd name="T56" fmla="*/ 4 w 22"/>
                <a:gd name="T57" fmla="*/ 24 h 25"/>
                <a:gd name="T58" fmla="*/ 6 w 22"/>
                <a:gd name="T59" fmla="*/ 25 h 25"/>
                <a:gd name="T60" fmla="*/ 8 w 22"/>
                <a:gd name="T61" fmla="*/ 25 h 25"/>
                <a:gd name="T62" fmla="*/ 8 w 22"/>
                <a:gd name="T63" fmla="*/ 25 h 25"/>
                <a:gd name="T64" fmla="*/ 10 w 22"/>
                <a:gd name="T65" fmla="*/ 25 h 25"/>
                <a:gd name="T66" fmla="*/ 12 w 22"/>
                <a:gd name="T67" fmla="*/ 24 h 25"/>
                <a:gd name="T68" fmla="*/ 14 w 22"/>
                <a:gd name="T69" fmla="*/ 24 h 25"/>
                <a:gd name="T70" fmla="*/ 15 w 22"/>
                <a:gd name="T71" fmla="*/ 22 h 25"/>
                <a:gd name="T72" fmla="*/ 15 w 22"/>
                <a:gd name="T73" fmla="*/ 22 h 25"/>
                <a:gd name="T74" fmla="*/ 16 w 22"/>
                <a:gd name="T75" fmla="*/ 21 h 25"/>
                <a:gd name="T76" fmla="*/ 18 w 22"/>
                <a:gd name="T77" fmla="*/ 20 h 25"/>
                <a:gd name="T78" fmla="*/ 19 w 22"/>
                <a:gd name="T79" fmla="*/ 17 h 25"/>
                <a:gd name="T80" fmla="*/ 20 w 22"/>
                <a:gd name="T81" fmla="*/ 15 h 25"/>
                <a:gd name="T82" fmla="*/ 20 w 22"/>
                <a:gd name="T83" fmla="*/ 15 h 25"/>
                <a:gd name="T84" fmla="*/ 20 w 22"/>
                <a:gd name="T85" fmla="*/ 13 h 25"/>
                <a:gd name="T86" fmla="*/ 21 w 22"/>
                <a:gd name="T87" fmla="*/ 10 h 25"/>
                <a:gd name="T88" fmla="*/ 21 w 22"/>
                <a:gd name="T89" fmla="*/ 7 h 25"/>
                <a:gd name="T90" fmla="*/ 21 w 22"/>
                <a:gd name="T91" fmla="*/ 4 h 25"/>
                <a:gd name="T92" fmla="*/ 22 w 22"/>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5">
                  <a:moveTo>
                    <a:pt x="22" y="0"/>
                  </a:moveTo>
                  <a:lnTo>
                    <a:pt x="22" y="0"/>
                  </a:lnTo>
                  <a:lnTo>
                    <a:pt x="19" y="1"/>
                  </a:lnTo>
                  <a:lnTo>
                    <a:pt x="16"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5" y="22"/>
                  </a:lnTo>
                  <a:lnTo>
                    <a:pt x="15" y="22"/>
                  </a:lnTo>
                  <a:lnTo>
                    <a:pt x="16" y="21"/>
                  </a:lnTo>
                  <a:lnTo>
                    <a:pt x="18" y="20"/>
                  </a:lnTo>
                  <a:lnTo>
                    <a:pt x="19" y="17"/>
                  </a:lnTo>
                  <a:lnTo>
                    <a:pt x="20" y="15"/>
                  </a:lnTo>
                  <a:lnTo>
                    <a:pt x="20" y="15"/>
                  </a:lnTo>
                  <a:lnTo>
                    <a:pt x="20" y="13"/>
                  </a:lnTo>
                  <a:lnTo>
                    <a:pt x="21" y="10"/>
                  </a:lnTo>
                  <a:lnTo>
                    <a:pt x="21" y="7"/>
                  </a:lnTo>
                  <a:lnTo>
                    <a:pt x="21" y="4"/>
                  </a:lnTo>
                  <a:lnTo>
                    <a:pt x="22"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91"/>
            <p:cNvSpPr>
              <a:spLocks/>
            </p:cNvSpPr>
            <p:nvPr/>
          </p:nvSpPr>
          <p:spPr bwMode="auto">
            <a:xfrm>
              <a:off x="4999" y="328"/>
              <a:ext cx="10" cy="56"/>
            </a:xfrm>
            <a:custGeom>
              <a:avLst/>
              <a:gdLst>
                <a:gd name="T0" fmla="*/ 19 w 20"/>
                <a:gd name="T1" fmla="*/ 97 h 111"/>
                <a:gd name="T2" fmla="*/ 20 w 20"/>
                <a:gd name="T3" fmla="*/ 111 h 111"/>
                <a:gd name="T4" fmla="*/ 20 w 20"/>
                <a:gd name="T5" fmla="*/ 111 h 111"/>
                <a:gd name="T6" fmla="*/ 19 w 20"/>
                <a:gd name="T7" fmla="*/ 111 h 111"/>
                <a:gd name="T8" fmla="*/ 17 w 20"/>
                <a:gd name="T9" fmla="*/ 111 h 111"/>
                <a:gd name="T10" fmla="*/ 16 w 20"/>
                <a:gd name="T11" fmla="*/ 111 h 111"/>
                <a:gd name="T12" fmla="*/ 14 w 20"/>
                <a:gd name="T13" fmla="*/ 111 h 111"/>
                <a:gd name="T14" fmla="*/ 14 w 20"/>
                <a:gd name="T15" fmla="*/ 111 h 111"/>
                <a:gd name="T16" fmla="*/ 13 w 20"/>
                <a:gd name="T17" fmla="*/ 111 h 111"/>
                <a:gd name="T18" fmla="*/ 11 w 20"/>
                <a:gd name="T19" fmla="*/ 110 h 111"/>
                <a:gd name="T20" fmla="*/ 10 w 20"/>
                <a:gd name="T21" fmla="*/ 110 h 111"/>
                <a:gd name="T22" fmla="*/ 9 w 20"/>
                <a:gd name="T23" fmla="*/ 110 h 111"/>
                <a:gd name="T24" fmla="*/ 9 w 20"/>
                <a:gd name="T25" fmla="*/ 110 h 111"/>
                <a:gd name="T26" fmla="*/ 8 w 20"/>
                <a:gd name="T27" fmla="*/ 108 h 111"/>
                <a:gd name="T28" fmla="*/ 6 w 20"/>
                <a:gd name="T29" fmla="*/ 107 h 111"/>
                <a:gd name="T30" fmla="*/ 5 w 20"/>
                <a:gd name="T31" fmla="*/ 105 h 111"/>
                <a:gd name="T32" fmla="*/ 5 w 20"/>
                <a:gd name="T33" fmla="*/ 104 h 111"/>
                <a:gd name="T34" fmla="*/ 5 w 20"/>
                <a:gd name="T35" fmla="*/ 104 h 111"/>
                <a:gd name="T36" fmla="*/ 5 w 20"/>
                <a:gd name="T37" fmla="*/ 101 h 111"/>
                <a:gd name="T38" fmla="*/ 5 w 20"/>
                <a:gd name="T39" fmla="*/ 97 h 111"/>
                <a:gd name="T40" fmla="*/ 5 w 20"/>
                <a:gd name="T41" fmla="*/ 93 h 111"/>
                <a:gd name="T42" fmla="*/ 5 w 20"/>
                <a:gd name="T43" fmla="*/ 87 h 111"/>
                <a:gd name="T44" fmla="*/ 5 w 20"/>
                <a:gd name="T45" fmla="*/ 41 h 111"/>
                <a:gd name="T46" fmla="*/ 0 w 20"/>
                <a:gd name="T47" fmla="*/ 41 h 111"/>
                <a:gd name="T48" fmla="*/ 0 w 20"/>
                <a:gd name="T49" fmla="*/ 28 h 111"/>
                <a:gd name="T50" fmla="*/ 5 w 20"/>
                <a:gd name="T51" fmla="*/ 28 h 111"/>
                <a:gd name="T52" fmla="*/ 5 w 20"/>
                <a:gd name="T53" fmla="*/ 8 h 111"/>
                <a:gd name="T54" fmla="*/ 12 w 20"/>
                <a:gd name="T55" fmla="*/ 0 h 111"/>
                <a:gd name="T56" fmla="*/ 12 w 20"/>
                <a:gd name="T57" fmla="*/ 28 h 111"/>
                <a:gd name="T58" fmla="*/ 19 w 20"/>
                <a:gd name="T59" fmla="*/ 28 h 111"/>
                <a:gd name="T60" fmla="*/ 19 w 20"/>
                <a:gd name="T61" fmla="*/ 41 h 111"/>
                <a:gd name="T62" fmla="*/ 12 w 20"/>
                <a:gd name="T63" fmla="*/ 41 h 111"/>
                <a:gd name="T64" fmla="*/ 12 w 20"/>
                <a:gd name="T65" fmla="*/ 87 h 111"/>
                <a:gd name="T66" fmla="*/ 12 w 20"/>
                <a:gd name="T67" fmla="*/ 87 h 111"/>
                <a:gd name="T68" fmla="*/ 12 w 20"/>
                <a:gd name="T69" fmla="*/ 90 h 111"/>
                <a:gd name="T70" fmla="*/ 12 w 20"/>
                <a:gd name="T71" fmla="*/ 92 h 111"/>
                <a:gd name="T72" fmla="*/ 12 w 20"/>
                <a:gd name="T73" fmla="*/ 93 h 111"/>
                <a:gd name="T74" fmla="*/ 12 w 20"/>
                <a:gd name="T75" fmla="*/ 94 h 111"/>
                <a:gd name="T76" fmla="*/ 12 w 20"/>
                <a:gd name="T77" fmla="*/ 94 h 111"/>
                <a:gd name="T78" fmla="*/ 12 w 20"/>
                <a:gd name="T79" fmla="*/ 94 h 111"/>
                <a:gd name="T80" fmla="*/ 13 w 20"/>
                <a:gd name="T81" fmla="*/ 94 h 111"/>
                <a:gd name="T82" fmla="*/ 14 w 20"/>
                <a:gd name="T83" fmla="*/ 96 h 111"/>
                <a:gd name="T84" fmla="*/ 14 w 20"/>
                <a:gd name="T85" fmla="*/ 96 h 111"/>
                <a:gd name="T86" fmla="*/ 14 w 20"/>
                <a:gd name="T87" fmla="*/ 96 h 111"/>
                <a:gd name="T88" fmla="*/ 14 w 20"/>
                <a:gd name="T89" fmla="*/ 96 h 111"/>
                <a:gd name="T90" fmla="*/ 15 w 20"/>
                <a:gd name="T91" fmla="*/ 96 h 111"/>
                <a:gd name="T92" fmla="*/ 15 w 20"/>
                <a:gd name="T93" fmla="*/ 97 h 111"/>
                <a:gd name="T94" fmla="*/ 16 w 20"/>
                <a:gd name="T95" fmla="*/ 97 h 111"/>
                <a:gd name="T96" fmla="*/ 16 w 20"/>
                <a:gd name="T97" fmla="*/ 97 h 111"/>
                <a:gd name="T98" fmla="*/ 17 w 20"/>
                <a:gd name="T99" fmla="*/ 97 h 111"/>
                <a:gd name="T100" fmla="*/ 18 w 20"/>
                <a:gd name="T101" fmla="*/ 97 h 111"/>
                <a:gd name="T102" fmla="*/ 18 w 20"/>
                <a:gd name="T103" fmla="*/ 98 h 111"/>
                <a:gd name="T104" fmla="*/ 19 w 20"/>
                <a:gd name="T105" fmla="*/ 98 h 111"/>
                <a:gd name="T106" fmla="*/ 19 w 20"/>
                <a:gd name="T10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 h="111">
                  <a:moveTo>
                    <a:pt x="19" y="97"/>
                  </a:moveTo>
                  <a:lnTo>
                    <a:pt x="20" y="111"/>
                  </a:lnTo>
                  <a:lnTo>
                    <a:pt x="20" y="111"/>
                  </a:lnTo>
                  <a:lnTo>
                    <a:pt x="19" y="111"/>
                  </a:lnTo>
                  <a:lnTo>
                    <a:pt x="17" y="111"/>
                  </a:lnTo>
                  <a:lnTo>
                    <a:pt x="16" y="111"/>
                  </a:lnTo>
                  <a:lnTo>
                    <a:pt x="14" y="111"/>
                  </a:lnTo>
                  <a:lnTo>
                    <a:pt x="14" y="111"/>
                  </a:lnTo>
                  <a:lnTo>
                    <a:pt x="13" y="111"/>
                  </a:lnTo>
                  <a:lnTo>
                    <a:pt x="11" y="110"/>
                  </a:lnTo>
                  <a:lnTo>
                    <a:pt x="10" y="110"/>
                  </a:lnTo>
                  <a:lnTo>
                    <a:pt x="9" y="110"/>
                  </a:lnTo>
                  <a:lnTo>
                    <a:pt x="9" y="110"/>
                  </a:lnTo>
                  <a:lnTo>
                    <a:pt x="8" y="108"/>
                  </a:lnTo>
                  <a:lnTo>
                    <a:pt x="6" y="107"/>
                  </a:lnTo>
                  <a:lnTo>
                    <a:pt x="5" y="105"/>
                  </a:lnTo>
                  <a:lnTo>
                    <a:pt x="5" y="104"/>
                  </a:lnTo>
                  <a:lnTo>
                    <a:pt x="5" y="104"/>
                  </a:lnTo>
                  <a:lnTo>
                    <a:pt x="5" y="101"/>
                  </a:lnTo>
                  <a:lnTo>
                    <a:pt x="5" y="97"/>
                  </a:lnTo>
                  <a:lnTo>
                    <a:pt x="5" y="93"/>
                  </a:lnTo>
                  <a:lnTo>
                    <a:pt x="5" y="87"/>
                  </a:lnTo>
                  <a:lnTo>
                    <a:pt x="5" y="41"/>
                  </a:lnTo>
                  <a:lnTo>
                    <a:pt x="0" y="41"/>
                  </a:lnTo>
                  <a:lnTo>
                    <a:pt x="0" y="28"/>
                  </a:lnTo>
                  <a:lnTo>
                    <a:pt x="5" y="28"/>
                  </a:lnTo>
                  <a:lnTo>
                    <a:pt x="5" y="8"/>
                  </a:lnTo>
                  <a:lnTo>
                    <a:pt x="12" y="0"/>
                  </a:lnTo>
                  <a:lnTo>
                    <a:pt x="12" y="28"/>
                  </a:lnTo>
                  <a:lnTo>
                    <a:pt x="19" y="28"/>
                  </a:lnTo>
                  <a:lnTo>
                    <a:pt x="19" y="41"/>
                  </a:lnTo>
                  <a:lnTo>
                    <a:pt x="12" y="41"/>
                  </a:lnTo>
                  <a:lnTo>
                    <a:pt x="12" y="87"/>
                  </a:lnTo>
                  <a:lnTo>
                    <a:pt x="12" y="87"/>
                  </a:lnTo>
                  <a:lnTo>
                    <a:pt x="12" y="90"/>
                  </a:lnTo>
                  <a:lnTo>
                    <a:pt x="12" y="92"/>
                  </a:lnTo>
                  <a:lnTo>
                    <a:pt x="12" y="93"/>
                  </a:lnTo>
                  <a:lnTo>
                    <a:pt x="12" y="94"/>
                  </a:lnTo>
                  <a:lnTo>
                    <a:pt x="12" y="94"/>
                  </a:lnTo>
                  <a:lnTo>
                    <a:pt x="12" y="94"/>
                  </a:lnTo>
                  <a:lnTo>
                    <a:pt x="13" y="94"/>
                  </a:lnTo>
                  <a:lnTo>
                    <a:pt x="14" y="96"/>
                  </a:lnTo>
                  <a:lnTo>
                    <a:pt x="14" y="96"/>
                  </a:lnTo>
                  <a:lnTo>
                    <a:pt x="14" y="96"/>
                  </a:lnTo>
                  <a:lnTo>
                    <a:pt x="14" y="96"/>
                  </a:lnTo>
                  <a:lnTo>
                    <a:pt x="15" y="96"/>
                  </a:lnTo>
                  <a:lnTo>
                    <a:pt x="15" y="97"/>
                  </a:lnTo>
                  <a:lnTo>
                    <a:pt x="16" y="97"/>
                  </a:lnTo>
                  <a:lnTo>
                    <a:pt x="16" y="97"/>
                  </a:lnTo>
                  <a:lnTo>
                    <a:pt x="17" y="97"/>
                  </a:lnTo>
                  <a:lnTo>
                    <a:pt x="18" y="97"/>
                  </a:lnTo>
                  <a:lnTo>
                    <a:pt x="18" y="98"/>
                  </a:lnTo>
                  <a:lnTo>
                    <a:pt x="19" y="98"/>
                  </a:lnTo>
                  <a:lnTo>
                    <a:pt x="19" y="97"/>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92"/>
            <p:cNvSpPr>
              <a:spLocks/>
            </p:cNvSpPr>
            <p:nvPr/>
          </p:nvSpPr>
          <p:spPr bwMode="auto">
            <a:xfrm>
              <a:off x="5014" y="342"/>
              <a:ext cx="17" cy="42"/>
            </a:xfrm>
            <a:custGeom>
              <a:avLst/>
              <a:gdLst>
                <a:gd name="T0" fmla="*/ 29 w 36"/>
                <a:gd name="T1" fmla="*/ 68 h 83"/>
                <a:gd name="T2" fmla="*/ 25 w 36"/>
                <a:gd name="T3" fmla="*/ 75 h 83"/>
                <a:gd name="T4" fmla="*/ 18 w 36"/>
                <a:gd name="T5" fmla="*/ 82 h 83"/>
                <a:gd name="T6" fmla="*/ 14 w 36"/>
                <a:gd name="T7" fmla="*/ 83 h 83"/>
                <a:gd name="T8" fmla="*/ 11 w 36"/>
                <a:gd name="T9" fmla="*/ 82 h 83"/>
                <a:gd name="T10" fmla="*/ 7 w 36"/>
                <a:gd name="T11" fmla="*/ 82 h 83"/>
                <a:gd name="T12" fmla="*/ 6 w 36"/>
                <a:gd name="T13" fmla="*/ 80 h 83"/>
                <a:gd name="T14" fmla="*/ 3 w 36"/>
                <a:gd name="T15" fmla="*/ 76 h 83"/>
                <a:gd name="T16" fmla="*/ 2 w 36"/>
                <a:gd name="T17" fmla="*/ 75 h 83"/>
                <a:gd name="T18" fmla="*/ 1 w 36"/>
                <a:gd name="T19" fmla="*/ 69 h 83"/>
                <a:gd name="T20" fmla="*/ 0 w 36"/>
                <a:gd name="T21" fmla="*/ 64 h 83"/>
                <a:gd name="T22" fmla="*/ 0 w 36"/>
                <a:gd name="T23" fmla="*/ 61 h 83"/>
                <a:gd name="T24" fmla="*/ 0 w 36"/>
                <a:gd name="T25" fmla="*/ 55 h 83"/>
                <a:gd name="T26" fmla="*/ 0 w 36"/>
                <a:gd name="T27" fmla="*/ 0 h 83"/>
                <a:gd name="T28" fmla="*/ 7 w 36"/>
                <a:gd name="T29" fmla="*/ 44 h 83"/>
                <a:gd name="T30" fmla="*/ 7 w 36"/>
                <a:gd name="T31" fmla="*/ 50 h 83"/>
                <a:gd name="T32" fmla="*/ 7 w 36"/>
                <a:gd name="T33" fmla="*/ 57 h 83"/>
                <a:gd name="T34" fmla="*/ 7 w 36"/>
                <a:gd name="T35" fmla="*/ 58 h 83"/>
                <a:gd name="T36" fmla="*/ 8 w 36"/>
                <a:gd name="T37" fmla="*/ 62 h 83"/>
                <a:gd name="T38" fmla="*/ 10 w 36"/>
                <a:gd name="T39" fmla="*/ 66 h 83"/>
                <a:gd name="T40" fmla="*/ 11 w 36"/>
                <a:gd name="T41" fmla="*/ 68 h 83"/>
                <a:gd name="T42" fmla="*/ 14 w 36"/>
                <a:gd name="T43" fmla="*/ 69 h 83"/>
                <a:gd name="T44" fmla="*/ 15 w 36"/>
                <a:gd name="T45" fmla="*/ 69 h 83"/>
                <a:gd name="T46" fmla="*/ 19 w 36"/>
                <a:gd name="T47" fmla="*/ 68 h 83"/>
                <a:gd name="T48" fmla="*/ 22 w 36"/>
                <a:gd name="T49" fmla="*/ 66 h 83"/>
                <a:gd name="T50" fmla="*/ 23 w 36"/>
                <a:gd name="T51" fmla="*/ 65 h 83"/>
                <a:gd name="T52" fmla="*/ 25 w 36"/>
                <a:gd name="T53" fmla="*/ 61 h 83"/>
                <a:gd name="T54" fmla="*/ 26 w 36"/>
                <a:gd name="T55" fmla="*/ 58 h 83"/>
                <a:gd name="T56" fmla="*/ 27 w 36"/>
                <a:gd name="T57" fmla="*/ 51 h 83"/>
                <a:gd name="T58" fmla="*/ 29 w 36"/>
                <a:gd name="T59" fmla="*/ 43 h 83"/>
                <a:gd name="T60" fmla="*/ 36 w 36"/>
                <a:gd name="T61" fmla="*/ 0 h 83"/>
                <a:gd name="T62" fmla="*/ 29 w 36"/>
                <a:gd name="T6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83">
                  <a:moveTo>
                    <a:pt x="29" y="82"/>
                  </a:moveTo>
                  <a:lnTo>
                    <a:pt x="29" y="68"/>
                  </a:lnTo>
                  <a:lnTo>
                    <a:pt x="29" y="68"/>
                  </a:lnTo>
                  <a:lnTo>
                    <a:pt x="25" y="75"/>
                  </a:lnTo>
                  <a:lnTo>
                    <a:pt x="21" y="79"/>
                  </a:lnTo>
                  <a:lnTo>
                    <a:pt x="18" y="82"/>
                  </a:lnTo>
                  <a:lnTo>
                    <a:pt x="14" y="83"/>
                  </a:lnTo>
                  <a:lnTo>
                    <a:pt x="14" y="83"/>
                  </a:lnTo>
                  <a:lnTo>
                    <a:pt x="12" y="83"/>
                  </a:lnTo>
                  <a:lnTo>
                    <a:pt x="11" y="82"/>
                  </a:lnTo>
                  <a:lnTo>
                    <a:pt x="9" y="82"/>
                  </a:lnTo>
                  <a:lnTo>
                    <a:pt x="7" y="82"/>
                  </a:lnTo>
                  <a:lnTo>
                    <a:pt x="7" y="82"/>
                  </a:lnTo>
                  <a:lnTo>
                    <a:pt x="6" y="80"/>
                  </a:lnTo>
                  <a:lnTo>
                    <a:pt x="4" y="79"/>
                  </a:lnTo>
                  <a:lnTo>
                    <a:pt x="3" y="76"/>
                  </a:lnTo>
                  <a:lnTo>
                    <a:pt x="2" y="75"/>
                  </a:lnTo>
                  <a:lnTo>
                    <a:pt x="2" y="75"/>
                  </a:lnTo>
                  <a:lnTo>
                    <a:pt x="1" y="72"/>
                  </a:lnTo>
                  <a:lnTo>
                    <a:pt x="1" y="69"/>
                  </a:lnTo>
                  <a:lnTo>
                    <a:pt x="0" y="66"/>
                  </a:lnTo>
                  <a:lnTo>
                    <a:pt x="0" y="64"/>
                  </a:lnTo>
                  <a:lnTo>
                    <a:pt x="0" y="64"/>
                  </a:lnTo>
                  <a:lnTo>
                    <a:pt x="0" y="61"/>
                  </a:lnTo>
                  <a:lnTo>
                    <a:pt x="0" y="58"/>
                  </a:lnTo>
                  <a:lnTo>
                    <a:pt x="0" y="55"/>
                  </a:lnTo>
                  <a:lnTo>
                    <a:pt x="0" y="51"/>
                  </a:lnTo>
                  <a:lnTo>
                    <a:pt x="0" y="0"/>
                  </a:lnTo>
                  <a:lnTo>
                    <a:pt x="7" y="0"/>
                  </a:lnTo>
                  <a:lnTo>
                    <a:pt x="7" y="44"/>
                  </a:lnTo>
                  <a:lnTo>
                    <a:pt x="7" y="44"/>
                  </a:lnTo>
                  <a:lnTo>
                    <a:pt x="7" y="50"/>
                  </a:lnTo>
                  <a:lnTo>
                    <a:pt x="7" y="52"/>
                  </a:lnTo>
                  <a:lnTo>
                    <a:pt x="7" y="57"/>
                  </a:lnTo>
                  <a:lnTo>
                    <a:pt x="7" y="58"/>
                  </a:lnTo>
                  <a:lnTo>
                    <a:pt x="7" y="58"/>
                  </a:lnTo>
                  <a:lnTo>
                    <a:pt x="7" y="61"/>
                  </a:lnTo>
                  <a:lnTo>
                    <a:pt x="8" y="62"/>
                  </a:lnTo>
                  <a:lnTo>
                    <a:pt x="9" y="65"/>
                  </a:lnTo>
                  <a:lnTo>
                    <a:pt x="10" y="66"/>
                  </a:lnTo>
                  <a:lnTo>
                    <a:pt x="10" y="66"/>
                  </a:lnTo>
                  <a:lnTo>
                    <a:pt x="11" y="68"/>
                  </a:lnTo>
                  <a:lnTo>
                    <a:pt x="13" y="68"/>
                  </a:lnTo>
                  <a:lnTo>
                    <a:pt x="14" y="69"/>
                  </a:lnTo>
                  <a:lnTo>
                    <a:pt x="15" y="69"/>
                  </a:lnTo>
                  <a:lnTo>
                    <a:pt x="15" y="69"/>
                  </a:lnTo>
                  <a:lnTo>
                    <a:pt x="17" y="69"/>
                  </a:lnTo>
                  <a:lnTo>
                    <a:pt x="19" y="68"/>
                  </a:lnTo>
                  <a:lnTo>
                    <a:pt x="20" y="68"/>
                  </a:lnTo>
                  <a:lnTo>
                    <a:pt x="22" y="66"/>
                  </a:lnTo>
                  <a:lnTo>
                    <a:pt x="22" y="66"/>
                  </a:lnTo>
                  <a:lnTo>
                    <a:pt x="23" y="65"/>
                  </a:lnTo>
                  <a:lnTo>
                    <a:pt x="24" y="62"/>
                  </a:lnTo>
                  <a:lnTo>
                    <a:pt x="25" y="61"/>
                  </a:lnTo>
                  <a:lnTo>
                    <a:pt x="26" y="58"/>
                  </a:lnTo>
                  <a:lnTo>
                    <a:pt x="26" y="58"/>
                  </a:lnTo>
                  <a:lnTo>
                    <a:pt x="27" y="55"/>
                  </a:lnTo>
                  <a:lnTo>
                    <a:pt x="27" y="51"/>
                  </a:lnTo>
                  <a:lnTo>
                    <a:pt x="29" y="47"/>
                  </a:lnTo>
                  <a:lnTo>
                    <a:pt x="29" y="43"/>
                  </a:lnTo>
                  <a:lnTo>
                    <a:pt x="29" y="0"/>
                  </a:lnTo>
                  <a:lnTo>
                    <a:pt x="36" y="0"/>
                  </a:lnTo>
                  <a:lnTo>
                    <a:pt x="36" y="82"/>
                  </a:lnTo>
                  <a:lnTo>
                    <a:pt x="29"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93"/>
            <p:cNvSpPr>
              <a:spLocks/>
            </p:cNvSpPr>
            <p:nvPr/>
          </p:nvSpPr>
          <p:spPr bwMode="auto">
            <a:xfrm>
              <a:off x="5037" y="342"/>
              <a:ext cx="12" cy="41"/>
            </a:xfrm>
            <a:custGeom>
              <a:avLst/>
              <a:gdLst>
                <a:gd name="T0" fmla="*/ 0 w 23"/>
                <a:gd name="T1" fmla="*/ 84 h 84"/>
                <a:gd name="T2" fmla="*/ 0 w 23"/>
                <a:gd name="T3" fmla="*/ 2 h 84"/>
                <a:gd name="T4" fmla="*/ 7 w 23"/>
                <a:gd name="T5" fmla="*/ 2 h 84"/>
                <a:gd name="T6" fmla="*/ 7 w 23"/>
                <a:gd name="T7" fmla="*/ 14 h 84"/>
                <a:gd name="T8" fmla="*/ 7 w 23"/>
                <a:gd name="T9" fmla="*/ 14 h 84"/>
                <a:gd name="T10" fmla="*/ 8 w 23"/>
                <a:gd name="T11" fmla="*/ 10 h 84"/>
                <a:gd name="T12" fmla="*/ 9 w 23"/>
                <a:gd name="T13" fmla="*/ 7 h 84"/>
                <a:gd name="T14" fmla="*/ 10 w 23"/>
                <a:gd name="T15" fmla="*/ 4 h 84"/>
                <a:gd name="T16" fmla="*/ 10 w 23"/>
                <a:gd name="T17" fmla="*/ 3 h 84"/>
                <a:gd name="T18" fmla="*/ 10 w 23"/>
                <a:gd name="T19" fmla="*/ 3 h 84"/>
                <a:gd name="T20" fmla="*/ 11 w 23"/>
                <a:gd name="T21" fmla="*/ 2 h 84"/>
                <a:gd name="T22" fmla="*/ 13 w 23"/>
                <a:gd name="T23" fmla="*/ 2 h 84"/>
                <a:gd name="T24" fmla="*/ 14 w 23"/>
                <a:gd name="T25" fmla="*/ 0 h 84"/>
                <a:gd name="T26" fmla="*/ 15 w 23"/>
                <a:gd name="T27" fmla="*/ 0 h 84"/>
                <a:gd name="T28" fmla="*/ 15 w 23"/>
                <a:gd name="T29" fmla="*/ 0 h 84"/>
                <a:gd name="T30" fmla="*/ 17 w 23"/>
                <a:gd name="T31" fmla="*/ 0 h 84"/>
                <a:gd name="T32" fmla="*/ 19 w 23"/>
                <a:gd name="T33" fmla="*/ 2 h 84"/>
                <a:gd name="T34" fmla="*/ 21 w 23"/>
                <a:gd name="T35" fmla="*/ 3 h 84"/>
                <a:gd name="T36" fmla="*/ 23 w 23"/>
                <a:gd name="T37" fmla="*/ 4 h 84"/>
                <a:gd name="T38" fmla="*/ 20 w 23"/>
                <a:gd name="T39" fmla="*/ 17 h 84"/>
                <a:gd name="T40" fmla="*/ 20 w 23"/>
                <a:gd name="T41" fmla="*/ 17 h 84"/>
                <a:gd name="T42" fmla="*/ 19 w 23"/>
                <a:gd name="T43" fmla="*/ 15 h 84"/>
                <a:gd name="T44" fmla="*/ 18 w 23"/>
                <a:gd name="T45" fmla="*/ 15 h 84"/>
                <a:gd name="T46" fmla="*/ 16 w 23"/>
                <a:gd name="T47" fmla="*/ 14 h 84"/>
                <a:gd name="T48" fmla="*/ 15 w 23"/>
                <a:gd name="T49" fmla="*/ 14 h 84"/>
                <a:gd name="T50" fmla="*/ 15 w 23"/>
                <a:gd name="T51" fmla="*/ 14 h 84"/>
                <a:gd name="T52" fmla="*/ 14 w 23"/>
                <a:gd name="T53" fmla="*/ 14 h 84"/>
                <a:gd name="T54" fmla="*/ 13 w 23"/>
                <a:gd name="T55" fmla="*/ 15 h 84"/>
                <a:gd name="T56" fmla="*/ 12 w 23"/>
                <a:gd name="T57" fmla="*/ 15 h 84"/>
                <a:gd name="T58" fmla="*/ 11 w 23"/>
                <a:gd name="T59" fmla="*/ 17 h 84"/>
                <a:gd name="T60" fmla="*/ 11 w 23"/>
                <a:gd name="T61" fmla="*/ 17 h 84"/>
                <a:gd name="T62" fmla="*/ 10 w 23"/>
                <a:gd name="T63" fmla="*/ 18 h 84"/>
                <a:gd name="T64" fmla="*/ 9 w 23"/>
                <a:gd name="T65" fmla="*/ 21 h 84"/>
                <a:gd name="T66" fmla="*/ 8 w 23"/>
                <a:gd name="T67" fmla="*/ 22 h 84"/>
                <a:gd name="T68" fmla="*/ 8 w 23"/>
                <a:gd name="T69" fmla="*/ 25 h 84"/>
                <a:gd name="T70" fmla="*/ 8 w 23"/>
                <a:gd name="T71" fmla="*/ 25 h 84"/>
                <a:gd name="T72" fmla="*/ 8 w 23"/>
                <a:gd name="T73" fmla="*/ 29 h 84"/>
                <a:gd name="T74" fmla="*/ 8 w 23"/>
                <a:gd name="T75" fmla="*/ 34 h 84"/>
                <a:gd name="T76" fmla="*/ 7 w 23"/>
                <a:gd name="T77" fmla="*/ 38 h 84"/>
                <a:gd name="T78" fmla="*/ 7 w 23"/>
                <a:gd name="T79" fmla="*/ 42 h 84"/>
                <a:gd name="T80" fmla="*/ 7 w 23"/>
                <a:gd name="T81" fmla="*/ 84 h 84"/>
                <a:gd name="T82" fmla="*/ 0 w 2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7" y="0"/>
                  </a:lnTo>
                  <a:lnTo>
                    <a:pt x="19" y="2"/>
                  </a:lnTo>
                  <a:lnTo>
                    <a:pt x="21" y="3"/>
                  </a:lnTo>
                  <a:lnTo>
                    <a:pt x="23" y="4"/>
                  </a:lnTo>
                  <a:lnTo>
                    <a:pt x="20" y="17"/>
                  </a:lnTo>
                  <a:lnTo>
                    <a:pt x="20" y="17"/>
                  </a:lnTo>
                  <a:lnTo>
                    <a:pt x="19" y="15"/>
                  </a:lnTo>
                  <a:lnTo>
                    <a:pt x="18"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p:cNvSpPr>
            <p:nvPr/>
          </p:nvSpPr>
          <p:spPr bwMode="auto">
            <a:xfrm>
              <a:off x="5050" y="342"/>
              <a:ext cx="20" cy="42"/>
            </a:xfrm>
            <a:custGeom>
              <a:avLst/>
              <a:gdLst>
                <a:gd name="T0" fmla="*/ 31 w 40"/>
                <a:gd name="T1" fmla="*/ 74 h 85"/>
                <a:gd name="T2" fmla="*/ 26 w 40"/>
                <a:gd name="T3" fmla="*/ 79 h 85"/>
                <a:gd name="T4" fmla="*/ 21 w 40"/>
                <a:gd name="T5" fmla="*/ 82 h 85"/>
                <a:gd name="T6" fmla="*/ 19 w 40"/>
                <a:gd name="T7" fmla="*/ 84 h 85"/>
                <a:gd name="T8" fmla="*/ 16 w 40"/>
                <a:gd name="T9" fmla="*/ 85 h 85"/>
                <a:gd name="T10" fmla="*/ 14 w 40"/>
                <a:gd name="T11" fmla="*/ 85 h 85"/>
                <a:gd name="T12" fmla="*/ 7 w 40"/>
                <a:gd name="T13" fmla="*/ 84 h 85"/>
                <a:gd name="T14" fmla="*/ 3 w 40"/>
                <a:gd name="T15" fmla="*/ 79 h 85"/>
                <a:gd name="T16" fmla="*/ 2 w 40"/>
                <a:gd name="T17" fmla="*/ 75 h 85"/>
                <a:gd name="T18" fmla="*/ 0 w 40"/>
                <a:gd name="T19" fmla="*/ 67 h 85"/>
                <a:gd name="T20" fmla="*/ 0 w 40"/>
                <a:gd name="T21" fmla="*/ 63 h 85"/>
                <a:gd name="T22" fmla="*/ 1 w 40"/>
                <a:gd name="T23" fmla="*/ 57 h 85"/>
                <a:gd name="T24" fmla="*/ 1 w 40"/>
                <a:gd name="T25" fmla="*/ 53 h 85"/>
                <a:gd name="T26" fmla="*/ 1 w 40"/>
                <a:gd name="T27" fmla="*/ 50 h 85"/>
                <a:gd name="T28" fmla="*/ 3 w 40"/>
                <a:gd name="T29" fmla="*/ 46 h 85"/>
                <a:gd name="T30" fmla="*/ 4 w 40"/>
                <a:gd name="T31" fmla="*/ 45 h 85"/>
                <a:gd name="T32" fmla="*/ 7 w 40"/>
                <a:gd name="T33" fmla="*/ 41 h 85"/>
                <a:gd name="T34" fmla="*/ 9 w 40"/>
                <a:gd name="T35" fmla="*/ 39 h 85"/>
                <a:gd name="T36" fmla="*/ 11 w 40"/>
                <a:gd name="T37" fmla="*/ 39 h 85"/>
                <a:gd name="T38" fmla="*/ 14 w 40"/>
                <a:gd name="T39" fmla="*/ 38 h 85"/>
                <a:gd name="T40" fmla="*/ 16 w 40"/>
                <a:gd name="T41" fmla="*/ 38 h 85"/>
                <a:gd name="T42" fmla="*/ 24 w 40"/>
                <a:gd name="T43" fmla="*/ 35 h 85"/>
                <a:gd name="T44" fmla="*/ 29 w 40"/>
                <a:gd name="T45" fmla="*/ 32 h 85"/>
                <a:gd name="T46" fmla="*/ 29 w 40"/>
                <a:gd name="T47" fmla="*/ 32 h 85"/>
                <a:gd name="T48" fmla="*/ 30 w 40"/>
                <a:gd name="T49" fmla="*/ 29 h 85"/>
                <a:gd name="T50" fmla="*/ 30 w 40"/>
                <a:gd name="T51" fmla="*/ 29 h 85"/>
                <a:gd name="T52" fmla="*/ 29 w 40"/>
                <a:gd name="T53" fmla="*/ 24 h 85"/>
                <a:gd name="T54" fmla="*/ 27 w 40"/>
                <a:gd name="T55" fmla="*/ 20 h 85"/>
                <a:gd name="T56" fmla="*/ 26 w 40"/>
                <a:gd name="T57" fmla="*/ 18 h 85"/>
                <a:gd name="T58" fmla="*/ 20 w 40"/>
                <a:gd name="T59" fmla="*/ 14 h 85"/>
                <a:gd name="T60" fmla="*/ 18 w 40"/>
                <a:gd name="T61" fmla="*/ 14 h 85"/>
                <a:gd name="T62" fmla="*/ 14 w 40"/>
                <a:gd name="T63" fmla="*/ 15 h 85"/>
                <a:gd name="T64" fmla="*/ 11 w 40"/>
                <a:gd name="T65" fmla="*/ 17 h 85"/>
                <a:gd name="T66" fmla="*/ 10 w 40"/>
                <a:gd name="T67" fmla="*/ 18 h 85"/>
                <a:gd name="T68" fmla="*/ 8 w 40"/>
                <a:gd name="T69" fmla="*/ 24 h 85"/>
                <a:gd name="T70" fmla="*/ 1 w 40"/>
                <a:gd name="T71" fmla="*/ 25 h 85"/>
                <a:gd name="T72" fmla="*/ 1 w 40"/>
                <a:gd name="T73" fmla="*/ 21 h 85"/>
                <a:gd name="T74" fmla="*/ 2 w 40"/>
                <a:gd name="T75" fmla="*/ 15 h 85"/>
                <a:gd name="T76" fmla="*/ 3 w 40"/>
                <a:gd name="T77" fmla="*/ 13 h 85"/>
                <a:gd name="T78" fmla="*/ 6 w 40"/>
                <a:gd name="T79" fmla="*/ 9 h 85"/>
                <a:gd name="T80" fmla="*/ 9 w 40"/>
                <a:gd name="T81" fmla="*/ 4 h 85"/>
                <a:gd name="T82" fmla="*/ 11 w 40"/>
                <a:gd name="T83" fmla="*/ 3 h 85"/>
                <a:gd name="T84" fmla="*/ 17 w 40"/>
                <a:gd name="T85" fmla="*/ 0 h 85"/>
                <a:gd name="T86" fmla="*/ 20 w 40"/>
                <a:gd name="T87" fmla="*/ 0 h 85"/>
                <a:gd name="T88" fmla="*/ 26 w 40"/>
                <a:gd name="T89" fmla="*/ 2 h 85"/>
                <a:gd name="T90" fmla="*/ 30 w 40"/>
                <a:gd name="T91" fmla="*/ 3 h 85"/>
                <a:gd name="T92" fmla="*/ 31 w 40"/>
                <a:gd name="T93" fmla="*/ 4 h 85"/>
                <a:gd name="T94" fmla="*/ 34 w 40"/>
                <a:gd name="T95" fmla="*/ 9 h 85"/>
                <a:gd name="T96" fmla="*/ 35 w 40"/>
                <a:gd name="T97" fmla="*/ 10 h 85"/>
                <a:gd name="T98" fmla="*/ 36 w 40"/>
                <a:gd name="T99" fmla="*/ 14 h 85"/>
                <a:gd name="T100" fmla="*/ 37 w 40"/>
                <a:gd name="T101" fmla="*/ 20 h 85"/>
                <a:gd name="T102" fmla="*/ 37 w 40"/>
                <a:gd name="T103" fmla="*/ 21 h 85"/>
                <a:gd name="T104" fmla="*/ 38 w 40"/>
                <a:gd name="T105" fmla="*/ 28 h 85"/>
                <a:gd name="T106" fmla="*/ 38 w 40"/>
                <a:gd name="T107" fmla="*/ 49 h 85"/>
                <a:gd name="T108" fmla="*/ 38 w 40"/>
                <a:gd name="T109" fmla="*/ 57 h 85"/>
                <a:gd name="T110" fmla="*/ 38 w 40"/>
                <a:gd name="T111" fmla="*/ 70 h 85"/>
                <a:gd name="T112" fmla="*/ 38 w 40"/>
                <a:gd name="T113" fmla="*/ 72 h 85"/>
                <a:gd name="T114" fmla="*/ 39 w 40"/>
                <a:gd name="T115" fmla="*/ 78 h 85"/>
                <a:gd name="T116" fmla="*/ 40 w 40"/>
                <a:gd name="T117" fmla="*/ 84 h 85"/>
                <a:gd name="T118" fmla="*/ 33 w 40"/>
                <a:gd name="T119" fmla="*/ 84 h 85"/>
                <a:gd name="T120" fmla="*/ 31 w 40"/>
                <a:gd name="T121" fmla="*/ 78 h 85"/>
                <a:gd name="T122" fmla="*/ 31 w 40"/>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85">
                  <a:moveTo>
                    <a:pt x="31" y="74"/>
                  </a:moveTo>
                  <a:lnTo>
                    <a:pt x="31" y="74"/>
                  </a:lnTo>
                  <a:lnTo>
                    <a:pt x="28" y="77"/>
                  </a:lnTo>
                  <a:lnTo>
                    <a:pt x="26" y="79"/>
                  </a:lnTo>
                  <a:lnTo>
                    <a:pt x="24"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4" y="35"/>
                  </a:lnTo>
                  <a:lnTo>
                    <a:pt x="27" y="34"/>
                  </a:lnTo>
                  <a:lnTo>
                    <a:pt x="29" y="32"/>
                  </a:lnTo>
                  <a:lnTo>
                    <a:pt x="29" y="32"/>
                  </a:lnTo>
                  <a:lnTo>
                    <a:pt x="29" y="32"/>
                  </a:lnTo>
                  <a:lnTo>
                    <a:pt x="30" y="31"/>
                  </a:lnTo>
                  <a:lnTo>
                    <a:pt x="30" y="29"/>
                  </a:lnTo>
                  <a:lnTo>
                    <a:pt x="30" y="29"/>
                  </a:lnTo>
                  <a:lnTo>
                    <a:pt x="30" y="29"/>
                  </a:lnTo>
                  <a:lnTo>
                    <a:pt x="30" y="27"/>
                  </a:lnTo>
                  <a:lnTo>
                    <a:pt x="29" y="24"/>
                  </a:lnTo>
                  <a:lnTo>
                    <a:pt x="28" y="21"/>
                  </a:lnTo>
                  <a:lnTo>
                    <a:pt x="27" y="20"/>
                  </a:lnTo>
                  <a:lnTo>
                    <a:pt x="27" y="20"/>
                  </a:lnTo>
                  <a:lnTo>
                    <a:pt x="26" y="18"/>
                  </a:lnTo>
                  <a:lnTo>
                    <a:pt x="24"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3" y="0"/>
                  </a:lnTo>
                  <a:lnTo>
                    <a:pt x="26" y="2"/>
                  </a:lnTo>
                  <a:lnTo>
                    <a:pt x="28" y="2"/>
                  </a:lnTo>
                  <a:lnTo>
                    <a:pt x="30" y="3"/>
                  </a:lnTo>
                  <a:lnTo>
                    <a:pt x="30" y="3"/>
                  </a:lnTo>
                  <a:lnTo>
                    <a:pt x="31" y="4"/>
                  </a:lnTo>
                  <a:lnTo>
                    <a:pt x="33" y="6"/>
                  </a:lnTo>
                  <a:lnTo>
                    <a:pt x="34" y="9"/>
                  </a:lnTo>
                  <a:lnTo>
                    <a:pt x="35" y="10"/>
                  </a:lnTo>
                  <a:lnTo>
                    <a:pt x="35" y="10"/>
                  </a:lnTo>
                  <a:lnTo>
                    <a:pt x="35" y="13"/>
                  </a:lnTo>
                  <a:lnTo>
                    <a:pt x="36" y="14"/>
                  </a:lnTo>
                  <a:lnTo>
                    <a:pt x="37" y="17"/>
                  </a:lnTo>
                  <a:lnTo>
                    <a:pt x="37" y="20"/>
                  </a:lnTo>
                  <a:lnTo>
                    <a:pt x="37" y="20"/>
                  </a:lnTo>
                  <a:lnTo>
                    <a:pt x="37" y="21"/>
                  </a:lnTo>
                  <a:lnTo>
                    <a:pt x="38" y="24"/>
                  </a:lnTo>
                  <a:lnTo>
                    <a:pt x="38" y="28"/>
                  </a:lnTo>
                  <a:lnTo>
                    <a:pt x="38" y="32"/>
                  </a:lnTo>
                  <a:lnTo>
                    <a:pt x="38" y="49"/>
                  </a:lnTo>
                  <a:lnTo>
                    <a:pt x="38" y="49"/>
                  </a:lnTo>
                  <a:lnTo>
                    <a:pt x="38" y="57"/>
                  </a:lnTo>
                  <a:lnTo>
                    <a:pt x="38" y="64"/>
                  </a:lnTo>
                  <a:lnTo>
                    <a:pt x="38" y="70"/>
                  </a:lnTo>
                  <a:lnTo>
                    <a:pt x="38" y="72"/>
                  </a:lnTo>
                  <a:lnTo>
                    <a:pt x="38" y="72"/>
                  </a:lnTo>
                  <a:lnTo>
                    <a:pt x="38" y="75"/>
                  </a:lnTo>
                  <a:lnTo>
                    <a:pt x="39" y="78"/>
                  </a:lnTo>
                  <a:lnTo>
                    <a:pt x="39" y="81"/>
                  </a:lnTo>
                  <a:lnTo>
                    <a:pt x="40" y="84"/>
                  </a:lnTo>
                  <a:lnTo>
                    <a:pt x="33" y="84"/>
                  </a:lnTo>
                  <a:lnTo>
                    <a:pt x="33" y="84"/>
                  </a:lnTo>
                  <a:lnTo>
                    <a:pt x="32" y="81"/>
                  </a:lnTo>
                  <a:lnTo>
                    <a:pt x="31" y="78"/>
                  </a:lnTo>
                  <a:lnTo>
                    <a:pt x="31" y="77"/>
                  </a:lnTo>
                  <a:lnTo>
                    <a:pt x="31"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p:cNvSpPr>
            <p:nvPr/>
          </p:nvSpPr>
          <p:spPr bwMode="auto">
            <a:xfrm>
              <a:off x="5054" y="365"/>
              <a:ext cx="11" cy="12"/>
            </a:xfrm>
            <a:custGeom>
              <a:avLst/>
              <a:gdLst>
                <a:gd name="T0" fmla="*/ 23 w 23"/>
                <a:gd name="T1" fmla="*/ 0 h 25"/>
                <a:gd name="T2" fmla="*/ 23 w 23"/>
                <a:gd name="T3" fmla="*/ 0 h 25"/>
                <a:gd name="T4" fmla="*/ 20 w 23"/>
                <a:gd name="T5" fmla="*/ 1 h 25"/>
                <a:gd name="T6" fmla="*/ 17 w 23"/>
                <a:gd name="T7" fmla="*/ 3 h 25"/>
                <a:gd name="T8" fmla="*/ 13 w 23"/>
                <a:gd name="T9" fmla="*/ 4 h 25"/>
                <a:gd name="T10" fmla="*/ 10 w 23"/>
                <a:gd name="T11" fmla="*/ 4 h 25"/>
                <a:gd name="T12" fmla="*/ 10 w 23"/>
                <a:gd name="T13" fmla="*/ 4 h 25"/>
                <a:gd name="T14" fmla="*/ 8 w 23"/>
                <a:gd name="T15" fmla="*/ 4 h 25"/>
                <a:gd name="T16" fmla="*/ 6 w 23"/>
                <a:gd name="T17" fmla="*/ 6 h 25"/>
                <a:gd name="T18" fmla="*/ 5 w 23"/>
                <a:gd name="T19" fmla="*/ 7 h 25"/>
                <a:gd name="T20" fmla="*/ 4 w 23"/>
                <a:gd name="T21" fmla="*/ 7 h 25"/>
                <a:gd name="T22" fmla="*/ 4 w 23"/>
                <a:gd name="T23" fmla="*/ 7 h 25"/>
                <a:gd name="T24" fmla="*/ 3 w 23"/>
                <a:gd name="T25" fmla="*/ 7 h 25"/>
                <a:gd name="T26" fmla="*/ 2 w 23"/>
                <a:gd name="T27" fmla="*/ 8 h 25"/>
                <a:gd name="T28" fmla="*/ 1 w 23"/>
                <a:gd name="T29" fmla="*/ 10 h 25"/>
                <a:gd name="T30" fmla="*/ 1 w 23"/>
                <a:gd name="T31" fmla="*/ 10 h 25"/>
                <a:gd name="T32" fmla="*/ 1 w 23"/>
                <a:gd name="T33" fmla="*/ 10 h 25"/>
                <a:gd name="T34" fmla="*/ 1 w 23"/>
                <a:gd name="T35" fmla="*/ 11 h 25"/>
                <a:gd name="T36" fmla="*/ 1 w 23"/>
                <a:gd name="T37" fmla="*/ 13 h 25"/>
                <a:gd name="T38" fmla="*/ 0 w 23"/>
                <a:gd name="T39" fmla="*/ 14 h 25"/>
                <a:gd name="T40" fmla="*/ 0 w 23"/>
                <a:gd name="T41" fmla="*/ 15 h 25"/>
                <a:gd name="T42" fmla="*/ 0 w 23"/>
                <a:gd name="T43" fmla="*/ 15 h 25"/>
                <a:gd name="T44" fmla="*/ 0 w 23"/>
                <a:gd name="T45" fmla="*/ 17 h 25"/>
                <a:gd name="T46" fmla="*/ 1 w 23"/>
                <a:gd name="T47" fmla="*/ 20 h 25"/>
                <a:gd name="T48" fmla="*/ 1 w 23"/>
                <a:gd name="T49" fmla="*/ 21 h 25"/>
                <a:gd name="T50" fmla="*/ 2 w 23"/>
                <a:gd name="T51" fmla="*/ 22 h 25"/>
                <a:gd name="T52" fmla="*/ 2 w 23"/>
                <a:gd name="T53" fmla="*/ 22 h 25"/>
                <a:gd name="T54" fmla="*/ 3 w 23"/>
                <a:gd name="T55" fmla="*/ 24 h 25"/>
                <a:gd name="T56" fmla="*/ 4 w 23"/>
                <a:gd name="T57" fmla="*/ 24 h 25"/>
                <a:gd name="T58" fmla="*/ 6 w 23"/>
                <a:gd name="T59" fmla="*/ 25 h 25"/>
                <a:gd name="T60" fmla="*/ 8 w 23"/>
                <a:gd name="T61" fmla="*/ 25 h 25"/>
                <a:gd name="T62" fmla="*/ 8 w 23"/>
                <a:gd name="T63" fmla="*/ 25 h 25"/>
                <a:gd name="T64" fmla="*/ 10 w 23"/>
                <a:gd name="T65" fmla="*/ 25 h 25"/>
                <a:gd name="T66" fmla="*/ 12 w 23"/>
                <a:gd name="T67" fmla="*/ 24 h 25"/>
                <a:gd name="T68" fmla="*/ 14 w 23"/>
                <a:gd name="T69" fmla="*/ 24 h 25"/>
                <a:gd name="T70" fmla="*/ 16 w 23"/>
                <a:gd name="T71" fmla="*/ 22 h 25"/>
                <a:gd name="T72" fmla="*/ 16 w 23"/>
                <a:gd name="T73" fmla="*/ 22 h 25"/>
                <a:gd name="T74" fmla="*/ 17 w 23"/>
                <a:gd name="T75" fmla="*/ 21 h 25"/>
                <a:gd name="T76" fmla="*/ 19 w 23"/>
                <a:gd name="T77" fmla="*/ 20 h 25"/>
                <a:gd name="T78" fmla="*/ 20 w 23"/>
                <a:gd name="T79" fmla="*/ 17 h 25"/>
                <a:gd name="T80" fmla="*/ 21 w 23"/>
                <a:gd name="T81" fmla="*/ 15 h 25"/>
                <a:gd name="T82" fmla="*/ 21 w 23"/>
                <a:gd name="T83" fmla="*/ 15 h 25"/>
                <a:gd name="T84" fmla="*/ 21 w 23"/>
                <a:gd name="T85" fmla="*/ 13 h 25"/>
                <a:gd name="T86" fmla="*/ 22 w 23"/>
                <a:gd name="T87" fmla="*/ 10 h 25"/>
                <a:gd name="T88" fmla="*/ 22 w 23"/>
                <a:gd name="T89" fmla="*/ 7 h 25"/>
                <a:gd name="T90" fmla="*/ 22 w 23"/>
                <a:gd name="T91" fmla="*/ 4 h 25"/>
                <a:gd name="T92" fmla="*/ 23 w 23"/>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25">
                  <a:moveTo>
                    <a:pt x="23" y="0"/>
                  </a:moveTo>
                  <a:lnTo>
                    <a:pt x="23" y="0"/>
                  </a:lnTo>
                  <a:lnTo>
                    <a:pt x="20" y="1"/>
                  </a:lnTo>
                  <a:lnTo>
                    <a:pt x="17"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6" y="22"/>
                  </a:lnTo>
                  <a:lnTo>
                    <a:pt x="16" y="22"/>
                  </a:lnTo>
                  <a:lnTo>
                    <a:pt x="17" y="21"/>
                  </a:lnTo>
                  <a:lnTo>
                    <a:pt x="19" y="20"/>
                  </a:lnTo>
                  <a:lnTo>
                    <a:pt x="20" y="17"/>
                  </a:lnTo>
                  <a:lnTo>
                    <a:pt x="21" y="15"/>
                  </a:lnTo>
                  <a:lnTo>
                    <a:pt x="21" y="15"/>
                  </a:lnTo>
                  <a:lnTo>
                    <a:pt x="21" y="13"/>
                  </a:lnTo>
                  <a:lnTo>
                    <a:pt x="22" y="10"/>
                  </a:lnTo>
                  <a:lnTo>
                    <a:pt x="22" y="7"/>
                  </a:lnTo>
                  <a:lnTo>
                    <a:pt x="22" y="4"/>
                  </a:lnTo>
                  <a:lnTo>
                    <a:pt x="23"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Rectangle 96"/>
            <p:cNvSpPr>
              <a:spLocks noChangeArrowheads="1"/>
            </p:cNvSpPr>
            <p:nvPr/>
          </p:nvSpPr>
          <p:spPr bwMode="auto">
            <a:xfrm>
              <a:off x="5075" y="327"/>
              <a:ext cx="4" cy="56"/>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97"/>
            <p:cNvSpPr>
              <a:spLocks/>
            </p:cNvSpPr>
            <p:nvPr/>
          </p:nvSpPr>
          <p:spPr bwMode="auto">
            <a:xfrm>
              <a:off x="5097" y="327"/>
              <a:ext cx="26" cy="56"/>
            </a:xfrm>
            <a:custGeom>
              <a:avLst/>
              <a:gdLst>
                <a:gd name="T0" fmla="*/ 0 w 52"/>
                <a:gd name="T1" fmla="*/ 0 h 113"/>
                <a:gd name="T2" fmla="*/ 26 w 52"/>
                <a:gd name="T3" fmla="*/ 0 h 113"/>
                <a:gd name="T4" fmla="*/ 33 w 52"/>
                <a:gd name="T5" fmla="*/ 1 h 113"/>
                <a:gd name="T6" fmla="*/ 37 w 52"/>
                <a:gd name="T7" fmla="*/ 3 h 113"/>
                <a:gd name="T8" fmla="*/ 39 w 52"/>
                <a:gd name="T9" fmla="*/ 6 h 113"/>
                <a:gd name="T10" fmla="*/ 43 w 52"/>
                <a:gd name="T11" fmla="*/ 11 h 113"/>
                <a:gd name="T12" fmla="*/ 44 w 52"/>
                <a:gd name="T13" fmla="*/ 14 h 113"/>
                <a:gd name="T14" fmla="*/ 46 w 52"/>
                <a:gd name="T15" fmla="*/ 22 h 113"/>
                <a:gd name="T16" fmla="*/ 47 w 52"/>
                <a:gd name="T17" fmla="*/ 32 h 113"/>
                <a:gd name="T18" fmla="*/ 47 w 52"/>
                <a:gd name="T19" fmla="*/ 38 h 113"/>
                <a:gd name="T20" fmla="*/ 45 w 52"/>
                <a:gd name="T21" fmla="*/ 47 h 113"/>
                <a:gd name="T22" fmla="*/ 44 w 52"/>
                <a:gd name="T23" fmla="*/ 51 h 113"/>
                <a:gd name="T24" fmla="*/ 38 w 52"/>
                <a:gd name="T25" fmla="*/ 58 h 113"/>
                <a:gd name="T26" fmla="*/ 30 w 52"/>
                <a:gd name="T27" fmla="*/ 61 h 113"/>
                <a:gd name="T28" fmla="*/ 31 w 52"/>
                <a:gd name="T29" fmla="*/ 63 h 113"/>
                <a:gd name="T30" fmla="*/ 34 w 52"/>
                <a:gd name="T31" fmla="*/ 67 h 113"/>
                <a:gd name="T32" fmla="*/ 35 w 52"/>
                <a:gd name="T33" fmla="*/ 68 h 113"/>
                <a:gd name="T34" fmla="*/ 38 w 52"/>
                <a:gd name="T35" fmla="*/ 74 h 113"/>
                <a:gd name="T36" fmla="*/ 41 w 52"/>
                <a:gd name="T37" fmla="*/ 82 h 113"/>
                <a:gd name="T38" fmla="*/ 42 w 52"/>
                <a:gd name="T39" fmla="*/ 113 h 113"/>
                <a:gd name="T40" fmla="*/ 34 w 52"/>
                <a:gd name="T41" fmla="*/ 90 h 113"/>
                <a:gd name="T42" fmla="*/ 31 w 52"/>
                <a:gd name="T43" fmla="*/ 81 h 113"/>
                <a:gd name="T44" fmla="*/ 29 w 52"/>
                <a:gd name="T45" fmla="*/ 74 h 113"/>
                <a:gd name="T46" fmla="*/ 28 w 52"/>
                <a:gd name="T47" fmla="*/ 71 h 113"/>
                <a:gd name="T48" fmla="*/ 26 w 52"/>
                <a:gd name="T49" fmla="*/ 67 h 113"/>
                <a:gd name="T50" fmla="*/ 25 w 52"/>
                <a:gd name="T51" fmla="*/ 67 h 113"/>
                <a:gd name="T52" fmla="*/ 23 w 52"/>
                <a:gd name="T53" fmla="*/ 65 h 113"/>
                <a:gd name="T54" fmla="*/ 21 w 52"/>
                <a:gd name="T55" fmla="*/ 64 h 113"/>
                <a:gd name="T56" fmla="*/ 21 w 52"/>
                <a:gd name="T57" fmla="*/ 64 h 113"/>
                <a:gd name="T58" fmla="*/ 18 w 52"/>
                <a:gd name="T59" fmla="*/ 63 h 113"/>
                <a:gd name="T60" fmla="*/ 8 w 52"/>
                <a:gd name="T61" fmla="*/ 63 h 113"/>
                <a:gd name="T62" fmla="*/ 0 w 52"/>
                <a:gd name="T6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13">
                  <a:moveTo>
                    <a:pt x="0" y="113"/>
                  </a:moveTo>
                  <a:lnTo>
                    <a:pt x="0" y="0"/>
                  </a:lnTo>
                  <a:lnTo>
                    <a:pt x="26" y="0"/>
                  </a:lnTo>
                  <a:lnTo>
                    <a:pt x="26" y="0"/>
                  </a:lnTo>
                  <a:lnTo>
                    <a:pt x="30" y="0"/>
                  </a:lnTo>
                  <a:lnTo>
                    <a:pt x="33" y="1"/>
                  </a:lnTo>
                  <a:lnTo>
                    <a:pt x="35" y="1"/>
                  </a:lnTo>
                  <a:lnTo>
                    <a:pt x="37" y="3"/>
                  </a:lnTo>
                  <a:lnTo>
                    <a:pt x="37" y="3"/>
                  </a:lnTo>
                  <a:lnTo>
                    <a:pt x="39" y="6"/>
                  </a:lnTo>
                  <a:lnTo>
                    <a:pt x="41" y="8"/>
                  </a:lnTo>
                  <a:lnTo>
                    <a:pt x="43" y="11"/>
                  </a:lnTo>
                  <a:lnTo>
                    <a:pt x="44" y="14"/>
                  </a:lnTo>
                  <a:lnTo>
                    <a:pt x="44" y="14"/>
                  </a:lnTo>
                  <a:lnTo>
                    <a:pt x="45" y="18"/>
                  </a:lnTo>
                  <a:lnTo>
                    <a:pt x="46" y="22"/>
                  </a:lnTo>
                  <a:lnTo>
                    <a:pt x="47" y="28"/>
                  </a:lnTo>
                  <a:lnTo>
                    <a:pt x="47" y="32"/>
                  </a:lnTo>
                  <a:lnTo>
                    <a:pt x="47" y="32"/>
                  </a:lnTo>
                  <a:lnTo>
                    <a:pt x="47" y="38"/>
                  </a:lnTo>
                  <a:lnTo>
                    <a:pt x="46" y="42"/>
                  </a:lnTo>
                  <a:lnTo>
                    <a:pt x="45" y="47"/>
                  </a:lnTo>
                  <a:lnTo>
                    <a:pt x="44" y="51"/>
                  </a:lnTo>
                  <a:lnTo>
                    <a:pt x="44" y="51"/>
                  </a:lnTo>
                  <a:lnTo>
                    <a:pt x="41" y="56"/>
                  </a:lnTo>
                  <a:lnTo>
                    <a:pt x="38" y="58"/>
                  </a:lnTo>
                  <a:lnTo>
                    <a:pt x="34" y="60"/>
                  </a:lnTo>
                  <a:lnTo>
                    <a:pt x="30" y="61"/>
                  </a:lnTo>
                  <a:lnTo>
                    <a:pt x="30" y="61"/>
                  </a:lnTo>
                  <a:lnTo>
                    <a:pt x="31" y="63"/>
                  </a:lnTo>
                  <a:lnTo>
                    <a:pt x="33" y="65"/>
                  </a:lnTo>
                  <a:lnTo>
                    <a:pt x="34" y="67"/>
                  </a:lnTo>
                  <a:lnTo>
                    <a:pt x="35" y="68"/>
                  </a:lnTo>
                  <a:lnTo>
                    <a:pt x="35" y="68"/>
                  </a:lnTo>
                  <a:lnTo>
                    <a:pt x="37" y="71"/>
                  </a:lnTo>
                  <a:lnTo>
                    <a:pt x="38" y="74"/>
                  </a:lnTo>
                  <a:lnTo>
                    <a:pt x="40" y="78"/>
                  </a:lnTo>
                  <a:lnTo>
                    <a:pt x="41" y="82"/>
                  </a:lnTo>
                  <a:lnTo>
                    <a:pt x="52" y="113"/>
                  </a:lnTo>
                  <a:lnTo>
                    <a:pt x="42" y="113"/>
                  </a:lnTo>
                  <a:lnTo>
                    <a:pt x="34" y="90"/>
                  </a:lnTo>
                  <a:lnTo>
                    <a:pt x="34" y="90"/>
                  </a:lnTo>
                  <a:lnTo>
                    <a:pt x="33" y="85"/>
                  </a:lnTo>
                  <a:lnTo>
                    <a:pt x="31" y="81"/>
                  </a:lnTo>
                  <a:lnTo>
                    <a:pt x="30" y="76"/>
                  </a:lnTo>
                  <a:lnTo>
                    <a:pt x="29" y="74"/>
                  </a:lnTo>
                  <a:lnTo>
                    <a:pt x="29" y="74"/>
                  </a:lnTo>
                  <a:lnTo>
                    <a:pt x="28" y="71"/>
                  </a:lnTo>
                  <a:lnTo>
                    <a:pt x="27" y="70"/>
                  </a:lnTo>
                  <a:lnTo>
                    <a:pt x="26" y="67"/>
                  </a:lnTo>
                  <a:lnTo>
                    <a:pt x="25" y="67"/>
                  </a:lnTo>
                  <a:lnTo>
                    <a:pt x="25" y="67"/>
                  </a:lnTo>
                  <a:lnTo>
                    <a:pt x="24" y="65"/>
                  </a:lnTo>
                  <a:lnTo>
                    <a:pt x="23" y="65"/>
                  </a:lnTo>
                  <a:lnTo>
                    <a:pt x="22" y="64"/>
                  </a:lnTo>
                  <a:lnTo>
                    <a:pt x="21" y="64"/>
                  </a:lnTo>
                  <a:lnTo>
                    <a:pt x="21" y="64"/>
                  </a:lnTo>
                  <a:lnTo>
                    <a:pt x="21" y="64"/>
                  </a:lnTo>
                  <a:lnTo>
                    <a:pt x="19" y="63"/>
                  </a:lnTo>
                  <a:lnTo>
                    <a:pt x="18" y="63"/>
                  </a:lnTo>
                  <a:lnTo>
                    <a:pt x="17" y="63"/>
                  </a:lnTo>
                  <a:lnTo>
                    <a:pt x="8" y="63"/>
                  </a:lnTo>
                  <a:lnTo>
                    <a:pt x="8" y="113"/>
                  </a:lnTo>
                  <a:lnTo>
                    <a:pt x="0" y="11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98"/>
            <p:cNvSpPr>
              <a:spLocks/>
            </p:cNvSpPr>
            <p:nvPr/>
          </p:nvSpPr>
          <p:spPr bwMode="auto">
            <a:xfrm>
              <a:off x="5101" y="334"/>
              <a:ext cx="16" cy="17"/>
            </a:xfrm>
            <a:custGeom>
              <a:avLst/>
              <a:gdLst>
                <a:gd name="T0" fmla="*/ 0 w 31"/>
                <a:gd name="T1" fmla="*/ 35 h 35"/>
                <a:gd name="T2" fmla="*/ 16 w 31"/>
                <a:gd name="T3" fmla="*/ 35 h 35"/>
                <a:gd name="T4" fmla="*/ 16 w 31"/>
                <a:gd name="T5" fmla="*/ 35 h 35"/>
                <a:gd name="T6" fmla="*/ 18 w 31"/>
                <a:gd name="T7" fmla="*/ 35 h 35"/>
                <a:gd name="T8" fmla="*/ 21 w 31"/>
                <a:gd name="T9" fmla="*/ 33 h 35"/>
                <a:gd name="T10" fmla="*/ 23 w 31"/>
                <a:gd name="T11" fmla="*/ 33 h 35"/>
                <a:gd name="T12" fmla="*/ 24 w 31"/>
                <a:gd name="T13" fmla="*/ 33 h 35"/>
                <a:gd name="T14" fmla="*/ 24 w 31"/>
                <a:gd name="T15" fmla="*/ 33 h 35"/>
                <a:gd name="T16" fmla="*/ 25 w 31"/>
                <a:gd name="T17" fmla="*/ 33 h 35"/>
                <a:gd name="T18" fmla="*/ 27 w 31"/>
                <a:gd name="T19" fmla="*/ 32 h 35"/>
                <a:gd name="T20" fmla="*/ 28 w 31"/>
                <a:gd name="T21" fmla="*/ 29 h 35"/>
                <a:gd name="T22" fmla="*/ 29 w 31"/>
                <a:gd name="T23" fmla="*/ 28 h 35"/>
                <a:gd name="T24" fmla="*/ 29 w 31"/>
                <a:gd name="T25" fmla="*/ 28 h 35"/>
                <a:gd name="T26" fmla="*/ 30 w 31"/>
                <a:gd name="T27" fmla="*/ 25 h 35"/>
                <a:gd name="T28" fmla="*/ 30 w 31"/>
                <a:gd name="T29" fmla="*/ 22 h 35"/>
                <a:gd name="T30" fmla="*/ 31 w 31"/>
                <a:gd name="T31" fmla="*/ 21 h 35"/>
                <a:gd name="T32" fmla="*/ 31 w 31"/>
                <a:gd name="T33" fmla="*/ 18 h 35"/>
                <a:gd name="T34" fmla="*/ 31 w 31"/>
                <a:gd name="T35" fmla="*/ 18 h 35"/>
                <a:gd name="T36" fmla="*/ 31 w 31"/>
                <a:gd name="T37" fmla="*/ 14 h 35"/>
                <a:gd name="T38" fmla="*/ 30 w 31"/>
                <a:gd name="T39" fmla="*/ 11 h 35"/>
                <a:gd name="T40" fmla="*/ 29 w 31"/>
                <a:gd name="T41" fmla="*/ 8 h 35"/>
                <a:gd name="T42" fmla="*/ 28 w 31"/>
                <a:gd name="T43" fmla="*/ 5 h 35"/>
                <a:gd name="T44" fmla="*/ 28 w 31"/>
                <a:gd name="T45" fmla="*/ 5 h 35"/>
                <a:gd name="T46" fmla="*/ 26 w 31"/>
                <a:gd name="T47" fmla="*/ 4 h 35"/>
                <a:gd name="T48" fmla="*/ 24 w 31"/>
                <a:gd name="T49" fmla="*/ 1 h 35"/>
                <a:gd name="T50" fmla="*/ 21 w 31"/>
                <a:gd name="T51" fmla="*/ 0 h 35"/>
                <a:gd name="T52" fmla="*/ 19 w 31"/>
                <a:gd name="T53" fmla="*/ 0 h 35"/>
                <a:gd name="T54" fmla="*/ 0 w 31"/>
                <a:gd name="T55" fmla="*/ 0 h 35"/>
                <a:gd name="T56" fmla="*/ 0 w 31"/>
                <a:gd name="T5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35">
                  <a:moveTo>
                    <a:pt x="0" y="35"/>
                  </a:moveTo>
                  <a:lnTo>
                    <a:pt x="16" y="35"/>
                  </a:lnTo>
                  <a:lnTo>
                    <a:pt x="16" y="35"/>
                  </a:lnTo>
                  <a:lnTo>
                    <a:pt x="18" y="35"/>
                  </a:lnTo>
                  <a:lnTo>
                    <a:pt x="21" y="33"/>
                  </a:lnTo>
                  <a:lnTo>
                    <a:pt x="23" y="33"/>
                  </a:lnTo>
                  <a:lnTo>
                    <a:pt x="24" y="33"/>
                  </a:lnTo>
                  <a:lnTo>
                    <a:pt x="24" y="33"/>
                  </a:lnTo>
                  <a:lnTo>
                    <a:pt x="25" y="33"/>
                  </a:lnTo>
                  <a:lnTo>
                    <a:pt x="27" y="32"/>
                  </a:lnTo>
                  <a:lnTo>
                    <a:pt x="28" y="29"/>
                  </a:lnTo>
                  <a:lnTo>
                    <a:pt x="29" y="28"/>
                  </a:lnTo>
                  <a:lnTo>
                    <a:pt x="29" y="28"/>
                  </a:lnTo>
                  <a:lnTo>
                    <a:pt x="30" y="25"/>
                  </a:lnTo>
                  <a:lnTo>
                    <a:pt x="30" y="22"/>
                  </a:lnTo>
                  <a:lnTo>
                    <a:pt x="31" y="21"/>
                  </a:lnTo>
                  <a:lnTo>
                    <a:pt x="31" y="18"/>
                  </a:lnTo>
                  <a:lnTo>
                    <a:pt x="31" y="18"/>
                  </a:lnTo>
                  <a:lnTo>
                    <a:pt x="31" y="14"/>
                  </a:lnTo>
                  <a:lnTo>
                    <a:pt x="30" y="11"/>
                  </a:lnTo>
                  <a:lnTo>
                    <a:pt x="29" y="8"/>
                  </a:lnTo>
                  <a:lnTo>
                    <a:pt x="28" y="5"/>
                  </a:lnTo>
                  <a:lnTo>
                    <a:pt x="28" y="5"/>
                  </a:lnTo>
                  <a:lnTo>
                    <a:pt x="26" y="4"/>
                  </a:lnTo>
                  <a:lnTo>
                    <a:pt x="24" y="1"/>
                  </a:lnTo>
                  <a:lnTo>
                    <a:pt x="21" y="0"/>
                  </a:lnTo>
                  <a:lnTo>
                    <a:pt x="19" y="0"/>
                  </a:lnTo>
                  <a:lnTo>
                    <a:pt x="0" y="0"/>
                  </a:lnTo>
                  <a:lnTo>
                    <a:pt x="0" y="35"/>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99"/>
            <p:cNvSpPr>
              <a:spLocks/>
            </p:cNvSpPr>
            <p:nvPr/>
          </p:nvSpPr>
          <p:spPr bwMode="auto">
            <a:xfrm>
              <a:off x="5125"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10 w 42"/>
                <a:gd name="T15" fmla="*/ 79 h 85"/>
                <a:gd name="T16" fmla="*/ 7 w 42"/>
                <a:gd name="T17" fmla="*/ 75 h 85"/>
                <a:gd name="T18" fmla="*/ 2 w 42"/>
                <a:gd name="T19" fmla="*/ 61 h 85"/>
                <a:gd name="T20" fmla="*/ 0 w 42"/>
                <a:gd name="T21" fmla="*/ 43 h 85"/>
                <a:gd name="T22" fmla="*/ 0 w 42"/>
                <a:gd name="T23" fmla="*/ 34 h 85"/>
                <a:gd name="T24" fmla="*/ 3 w 42"/>
                <a:gd name="T25" fmla="*/ 18 h 85"/>
                <a:gd name="T26" fmla="*/ 6 w 42"/>
                <a:gd name="T27" fmla="*/ 13 h 85"/>
                <a:gd name="T28" fmla="*/ 13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9 w 42"/>
                <a:gd name="T47" fmla="*/ 46 h 85"/>
                <a:gd name="T48" fmla="*/ 9 w 42"/>
                <a:gd name="T49" fmla="*/ 52 h 85"/>
                <a:gd name="T50" fmla="*/ 11 w 42"/>
                <a:gd name="T51" fmla="*/ 61 h 85"/>
                <a:gd name="T52" fmla="*/ 12 w 42"/>
                <a:gd name="T53" fmla="*/ 64 h 85"/>
                <a:gd name="T54" fmla="*/ 16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3" y="82"/>
                  </a:lnTo>
                  <a:lnTo>
                    <a:pt x="10" y="79"/>
                  </a:lnTo>
                  <a:lnTo>
                    <a:pt x="7" y="75"/>
                  </a:lnTo>
                  <a:lnTo>
                    <a:pt x="7" y="75"/>
                  </a:lnTo>
                  <a:lnTo>
                    <a:pt x="3" y="70"/>
                  </a:lnTo>
                  <a:lnTo>
                    <a:pt x="2" y="61"/>
                  </a:lnTo>
                  <a:lnTo>
                    <a:pt x="0" y="53"/>
                  </a:lnTo>
                  <a:lnTo>
                    <a:pt x="0" y="43"/>
                  </a:lnTo>
                  <a:lnTo>
                    <a:pt x="0" y="43"/>
                  </a:lnTo>
                  <a:lnTo>
                    <a:pt x="0" y="34"/>
                  </a:lnTo>
                  <a:lnTo>
                    <a:pt x="1" y="25"/>
                  </a:lnTo>
                  <a:lnTo>
                    <a:pt x="3" y="18"/>
                  </a:lnTo>
                  <a:lnTo>
                    <a:pt x="6" y="13"/>
                  </a:lnTo>
                  <a:lnTo>
                    <a:pt x="6" y="13"/>
                  </a:lnTo>
                  <a:lnTo>
                    <a:pt x="9" y="7"/>
                  </a:lnTo>
                  <a:lnTo>
                    <a:pt x="13"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9" y="46"/>
                  </a:lnTo>
                  <a:lnTo>
                    <a:pt x="9" y="46"/>
                  </a:lnTo>
                  <a:lnTo>
                    <a:pt x="9" y="52"/>
                  </a:lnTo>
                  <a:lnTo>
                    <a:pt x="10" y="57"/>
                  </a:lnTo>
                  <a:lnTo>
                    <a:pt x="11" y="61"/>
                  </a:lnTo>
                  <a:lnTo>
                    <a:pt x="12" y="64"/>
                  </a:lnTo>
                  <a:lnTo>
                    <a:pt x="12" y="64"/>
                  </a:lnTo>
                  <a:lnTo>
                    <a:pt x="14" y="67"/>
                  </a:lnTo>
                  <a:lnTo>
                    <a:pt x="16"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00"/>
            <p:cNvSpPr>
              <a:spLocks/>
            </p:cNvSpPr>
            <p:nvPr/>
          </p:nvSpPr>
          <p:spPr bwMode="auto">
            <a:xfrm>
              <a:off x="5129" y="349"/>
              <a:ext cx="13"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01"/>
            <p:cNvSpPr>
              <a:spLocks/>
            </p:cNvSpPr>
            <p:nvPr/>
          </p:nvSpPr>
          <p:spPr bwMode="auto">
            <a:xfrm>
              <a:off x="5149" y="342"/>
              <a:ext cx="18" cy="42"/>
            </a:xfrm>
            <a:custGeom>
              <a:avLst/>
              <a:gdLst>
                <a:gd name="T0" fmla="*/ 8 w 37"/>
                <a:gd name="T1" fmla="*/ 57 h 85"/>
                <a:gd name="T2" fmla="*/ 9 w 37"/>
                <a:gd name="T3" fmla="*/ 66 h 85"/>
                <a:gd name="T4" fmla="*/ 12 w 37"/>
                <a:gd name="T5" fmla="*/ 68 h 85"/>
                <a:gd name="T6" fmla="*/ 18 w 37"/>
                <a:gd name="T7" fmla="*/ 71 h 85"/>
                <a:gd name="T8" fmla="*/ 23 w 37"/>
                <a:gd name="T9" fmla="*/ 70 h 85"/>
                <a:gd name="T10" fmla="*/ 27 w 37"/>
                <a:gd name="T11" fmla="*/ 68 h 85"/>
                <a:gd name="T12" fmla="*/ 30 w 37"/>
                <a:gd name="T13" fmla="*/ 63 h 85"/>
                <a:gd name="T14" fmla="*/ 30 w 37"/>
                <a:gd name="T15" fmla="*/ 60 h 85"/>
                <a:gd name="T16" fmla="*/ 27 w 37"/>
                <a:gd name="T17" fmla="*/ 54 h 85"/>
                <a:gd name="T18" fmla="*/ 23 w 37"/>
                <a:gd name="T19" fmla="*/ 53 h 85"/>
                <a:gd name="T20" fmla="*/ 18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5 w 37"/>
                <a:gd name="T43" fmla="*/ 0 h 85"/>
                <a:gd name="T44" fmla="*/ 18 w 37"/>
                <a:gd name="T45" fmla="*/ 0 h 85"/>
                <a:gd name="T46" fmla="*/ 26 w 37"/>
                <a:gd name="T47" fmla="*/ 3 h 85"/>
                <a:gd name="T48" fmla="*/ 30 w 37"/>
                <a:gd name="T49" fmla="*/ 7 h 85"/>
                <a:gd name="T50" fmla="*/ 32 w 37"/>
                <a:gd name="T51" fmla="*/ 11 h 85"/>
                <a:gd name="T52" fmla="*/ 35 w 37"/>
                <a:gd name="T53" fmla="*/ 21 h 85"/>
                <a:gd name="T54" fmla="*/ 28 w 37"/>
                <a:gd name="T55" fmla="*/ 25 h 85"/>
                <a:gd name="T56" fmla="*/ 26 w 37"/>
                <a:gd name="T57" fmla="*/ 20 h 85"/>
                <a:gd name="T58" fmla="*/ 22 w 37"/>
                <a:gd name="T59" fmla="*/ 17 h 85"/>
                <a:gd name="T60" fmla="*/ 17 w 37"/>
                <a:gd name="T61" fmla="*/ 14 h 85"/>
                <a:gd name="T62" fmla="*/ 13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6 w 37"/>
                <a:gd name="T77" fmla="*/ 32 h 85"/>
                <a:gd name="T78" fmla="*/ 21 w 37"/>
                <a:gd name="T79" fmla="*/ 35 h 85"/>
                <a:gd name="T80" fmla="*/ 29 w 37"/>
                <a:gd name="T81" fmla="*/ 39 h 85"/>
                <a:gd name="T82" fmla="*/ 33 w 37"/>
                <a:gd name="T83" fmla="*/ 42 h 85"/>
                <a:gd name="T84" fmla="*/ 35 w 37"/>
                <a:gd name="T85" fmla="*/ 46 h 85"/>
                <a:gd name="T86" fmla="*/ 37 w 37"/>
                <a:gd name="T87" fmla="*/ 56 h 85"/>
                <a:gd name="T88" fmla="*/ 37 w 37"/>
                <a:gd name="T89" fmla="*/ 63 h 85"/>
                <a:gd name="T90" fmla="*/ 35 w 37"/>
                <a:gd name="T91" fmla="*/ 72 h 85"/>
                <a:gd name="T92" fmla="*/ 33 w 37"/>
                <a:gd name="T93" fmla="*/ 78 h 85"/>
                <a:gd name="T94" fmla="*/ 29 w 37"/>
                <a:gd name="T95" fmla="*/ 82 h 85"/>
                <a:gd name="T96" fmla="*/ 21 w 37"/>
                <a:gd name="T97" fmla="*/ 85 h 85"/>
                <a:gd name="T98" fmla="*/ 14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4" y="70"/>
                  </a:lnTo>
                  <a:lnTo>
                    <a:pt x="16" y="71"/>
                  </a:lnTo>
                  <a:lnTo>
                    <a:pt x="18" y="71"/>
                  </a:lnTo>
                  <a:lnTo>
                    <a:pt x="18" y="71"/>
                  </a:lnTo>
                  <a:lnTo>
                    <a:pt x="21" y="71"/>
                  </a:lnTo>
                  <a:lnTo>
                    <a:pt x="23" y="70"/>
                  </a:lnTo>
                  <a:lnTo>
                    <a:pt x="26" y="70"/>
                  </a:lnTo>
                  <a:lnTo>
                    <a:pt x="27" y="68"/>
                  </a:lnTo>
                  <a:lnTo>
                    <a:pt x="27" y="68"/>
                  </a:lnTo>
                  <a:lnTo>
                    <a:pt x="28" y="67"/>
                  </a:lnTo>
                  <a:lnTo>
                    <a:pt x="29" y="66"/>
                  </a:lnTo>
                  <a:lnTo>
                    <a:pt x="30" y="63"/>
                  </a:lnTo>
                  <a:lnTo>
                    <a:pt x="30" y="61"/>
                  </a:lnTo>
                  <a:lnTo>
                    <a:pt x="30" y="61"/>
                  </a:lnTo>
                  <a:lnTo>
                    <a:pt x="30" y="60"/>
                  </a:lnTo>
                  <a:lnTo>
                    <a:pt x="29" y="57"/>
                  </a:lnTo>
                  <a:lnTo>
                    <a:pt x="28" y="56"/>
                  </a:lnTo>
                  <a:lnTo>
                    <a:pt x="27" y="54"/>
                  </a:lnTo>
                  <a:lnTo>
                    <a:pt x="27" y="54"/>
                  </a:lnTo>
                  <a:lnTo>
                    <a:pt x="26" y="54"/>
                  </a:lnTo>
                  <a:lnTo>
                    <a:pt x="23" y="53"/>
                  </a:lnTo>
                  <a:lnTo>
                    <a:pt x="21" y="52"/>
                  </a:lnTo>
                  <a:lnTo>
                    <a:pt x="18" y="50"/>
                  </a:lnTo>
                  <a:lnTo>
                    <a:pt x="18" y="50"/>
                  </a:lnTo>
                  <a:lnTo>
                    <a:pt x="14"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3" y="2"/>
                  </a:lnTo>
                  <a:lnTo>
                    <a:pt x="15" y="0"/>
                  </a:lnTo>
                  <a:lnTo>
                    <a:pt x="16" y="0"/>
                  </a:lnTo>
                  <a:lnTo>
                    <a:pt x="16" y="0"/>
                  </a:lnTo>
                  <a:lnTo>
                    <a:pt x="18" y="0"/>
                  </a:lnTo>
                  <a:lnTo>
                    <a:pt x="21" y="2"/>
                  </a:lnTo>
                  <a:lnTo>
                    <a:pt x="23" y="2"/>
                  </a:lnTo>
                  <a:lnTo>
                    <a:pt x="26" y="3"/>
                  </a:lnTo>
                  <a:lnTo>
                    <a:pt x="26" y="3"/>
                  </a:lnTo>
                  <a:lnTo>
                    <a:pt x="28" y="4"/>
                  </a:lnTo>
                  <a:lnTo>
                    <a:pt x="30" y="7"/>
                  </a:lnTo>
                  <a:lnTo>
                    <a:pt x="31" y="9"/>
                  </a:lnTo>
                  <a:lnTo>
                    <a:pt x="32" y="11"/>
                  </a:lnTo>
                  <a:lnTo>
                    <a:pt x="32" y="11"/>
                  </a:lnTo>
                  <a:lnTo>
                    <a:pt x="33" y="14"/>
                  </a:lnTo>
                  <a:lnTo>
                    <a:pt x="34" y="17"/>
                  </a:lnTo>
                  <a:lnTo>
                    <a:pt x="35" y="21"/>
                  </a:lnTo>
                  <a:lnTo>
                    <a:pt x="35" y="24"/>
                  </a:lnTo>
                  <a:lnTo>
                    <a:pt x="28" y="25"/>
                  </a:lnTo>
                  <a:lnTo>
                    <a:pt x="28" y="25"/>
                  </a:lnTo>
                  <a:lnTo>
                    <a:pt x="28" y="24"/>
                  </a:lnTo>
                  <a:lnTo>
                    <a:pt x="27" y="21"/>
                  </a:lnTo>
                  <a:lnTo>
                    <a:pt x="26" y="20"/>
                  </a:lnTo>
                  <a:lnTo>
                    <a:pt x="25" y="18"/>
                  </a:lnTo>
                  <a:lnTo>
                    <a:pt x="25" y="18"/>
                  </a:lnTo>
                  <a:lnTo>
                    <a:pt x="22" y="17"/>
                  </a:lnTo>
                  <a:lnTo>
                    <a:pt x="21" y="15"/>
                  </a:lnTo>
                  <a:lnTo>
                    <a:pt x="19" y="14"/>
                  </a:lnTo>
                  <a:lnTo>
                    <a:pt x="17" y="14"/>
                  </a:lnTo>
                  <a:lnTo>
                    <a:pt x="17" y="14"/>
                  </a:lnTo>
                  <a:lnTo>
                    <a:pt x="15" y="14"/>
                  </a:lnTo>
                  <a:lnTo>
                    <a:pt x="13"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4" y="32"/>
                  </a:lnTo>
                  <a:lnTo>
                    <a:pt x="16" y="32"/>
                  </a:lnTo>
                  <a:lnTo>
                    <a:pt x="18" y="34"/>
                  </a:lnTo>
                  <a:lnTo>
                    <a:pt x="18" y="34"/>
                  </a:lnTo>
                  <a:lnTo>
                    <a:pt x="21" y="35"/>
                  </a:lnTo>
                  <a:lnTo>
                    <a:pt x="25" y="38"/>
                  </a:lnTo>
                  <a:lnTo>
                    <a:pt x="28" y="39"/>
                  </a:lnTo>
                  <a:lnTo>
                    <a:pt x="29" y="39"/>
                  </a:lnTo>
                  <a:lnTo>
                    <a:pt x="29" y="39"/>
                  </a:lnTo>
                  <a:lnTo>
                    <a:pt x="31" y="41"/>
                  </a:lnTo>
                  <a:lnTo>
                    <a:pt x="33" y="42"/>
                  </a:lnTo>
                  <a:lnTo>
                    <a:pt x="34" y="45"/>
                  </a:lnTo>
                  <a:lnTo>
                    <a:pt x="35" y="46"/>
                  </a:lnTo>
                  <a:lnTo>
                    <a:pt x="35" y="46"/>
                  </a:lnTo>
                  <a:lnTo>
                    <a:pt x="36" y="49"/>
                  </a:lnTo>
                  <a:lnTo>
                    <a:pt x="36" y="52"/>
                  </a:lnTo>
                  <a:lnTo>
                    <a:pt x="37" y="56"/>
                  </a:lnTo>
                  <a:lnTo>
                    <a:pt x="37" y="60"/>
                  </a:lnTo>
                  <a:lnTo>
                    <a:pt x="37" y="60"/>
                  </a:lnTo>
                  <a:lnTo>
                    <a:pt x="37" y="63"/>
                  </a:lnTo>
                  <a:lnTo>
                    <a:pt x="36" y="67"/>
                  </a:lnTo>
                  <a:lnTo>
                    <a:pt x="36" y="70"/>
                  </a:lnTo>
                  <a:lnTo>
                    <a:pt x="35" y="72"/>
                  </a:lnTo>
                  <a:lnTo>
                    <a:pt x="35" y="72"/>
                  </a:lnTo>
                  <a:lnTo>
                    <a:pt x="34" y="75"/>
                  </a:lnTo>
                  <a:lnTo>
                    <a:pt x="33" y="78"/>
                  </a:lnTo>
                  <a:lnTo>
                    <a:pt x="31" y="81"/>
                  </a:lnTo>
                  <a:lnTo>
                    <a:pt x="29" y="82"/>
                  </a:lnTo>
                  <a:lnTo>
                    <a:pt x="29" y="82"/>
                  </a:lnTo>
                  <a:lnTo>
                    <a:pt x="27" y="84"/>
                  </a:lnTo>
                  <a:lnTo>
                    <a:pt x="23" y="84"/>
                  </a:lnTo>
                  <a:lnTo>
                    <a:pt x="21" y="85"/>
                  </a:lnTo>
                  <a:lnTo>
                    <a:pt x="18" y="85"/>
                  </a:lnTo>
                  <a:lnTo>
                    <a:pt x="18" y="85"/>
                  </a:lnTo>
                  <a:lnTo>
                    <a:pt x="14"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02"/>
            <p:cNvSpPr>
              <a:spLocks/>
            </p:cNvSpPr>
            <p:nvPr/>
          </p:nvSpPr>
          <p:spPr bwMode="auto">
            <a:xfrm>
              <a:off x="5171" y="342"/>
              <a:ext cx="20" cy="42"/>
            </a:xfrm>
            <a:custGeom>
              <a:avLst/>
              <a:gdLst>
                <a:gd name="T0" fmla="*/ 0 w 39"/>
                <a:gd name="T1" fmla="*/ 43 h 85"/>
                <a:gd name="T2" fmla="*/ 0 w 39"/>
                <a:gd name="T3" fmla="*/ 43 h 85"/>
                <a:gd name="T4" fmla="*/ 0 w 39"/>
                <a:gd name="T5" fmla="*/ 34 h 85"/>
                <a:gd name="T6" fmla="*/ 2 w 39"/>
                <a:gd name="T7" fmla="*/ 24 h 85"/>
                <a:gd name="T8" fmla="*/ 3 w 39"/>
                <a:gd name="T9" fmla="*/ 15 h 85"/>
                <a:gd name="T10" fmla="*/ 6 w 39"/>
                <a:gd name="T11" fmla="*/ 10 h 85"/>
                <a:gd name="T12" fmla="*/ 6 w 39"/>
                <a:gd name="T13" fmla="*/ 10 h 85"/>
                <a:gd name="T14" fmla="*/ 9 w 39"/>
                <a:gd name="T15" fmla="*/ 6 h 85"/>
                <a:gd name="T16" fmla="*/ 12 w 39"/>
                <a:gd name="T17" fmla="*/ 3 h 85"/>
                <a:gd name="T18" fmla="*/ 16 w 39"/>
                <a:gd name="T19" fmla="*/ 2 h 85"/>
                <a:gd name="T20" fmla="*/ 19 w 39"/>
                <a:gd name="T21" fmla="*/ 0 h 85"/>
                <a:gd name="T22" fmla="*/ 19 w 39"/>
                <a:gd name="T23" fmla="*/ 0 h 85"/>
                <a:gd name="T24" fmla="*/ 23 w 39"/>
                <a:gd name="T25" fmla="*/ 2 h 85"/>
                <a:gd name="T26" fmla="*/ 27 w 39"/>
                <a:gd name="T27" fmla="*/ 3 h 85"/>
                <a:gd name="T28" fmla="*/ 30 w 39"/>
                <a:gd name="T29" fmla="*/ 7 h 85"/>
                <a:gd name="T30" fmla="*/ 33 w 39"/>
                <a:gd name="T31" fmla="*/ 11 h 85"/>
                <a:gd name="T32" fmla="*/ 33 w 39"/>
                <a:gd name="T33" fmla="*/ 11 h 85"/>
                <a:gd name="T34" fmla="*/ 36 w 39"/>
                <a:gd name="T35" fmla="*/ 17 h 85"/>
                <a:gd name="T36" fmla="*/ 38 w 39"/>
                <a:gd name="T37" fmla="*/ 24 h 85"/>
                <a:gd name="T38" fmla="*/ 39 w 39"/>
                <a:gd name="T39" fmla="*/ 32 h 85"/>
                <a:gd name="T40" fmla="*/ 39 w 39"/>
                <a:gd name="T41" fmla="*/ 42 h 85"/>
                <a:gd name="T42" fmla="*/ 39 w 39"/>
                <a:gd name="T43" fmla="*/ 42 h 85"/>
                <a:gd name="T44" fmla="*/ 39 w 39"/>
                <a:gd name="T45" fmla="*/ 49 h 85"/>
                <a:gd name="T46" fmla="*/ 38 w 39"/>
                <a:gd name="T47" fmla="*/ 56 h 85"/>
                <a:gd name="T48" fmla="*/ 38 w 39"/>
                <a:gd name="T49" fmla="*/ 61 h 85"/>
                <a:gd name="T50" fmla="*/ 37 w 39"/>
                <a:gd name="T51" fmla="*/ 66 h 85"/>
                <a:gd name="T52" fmla="*/ 37 w 39"/>
                <a:gd name="T53" fmla="*/ 66 h 85"/>
                <a:gd name="T54" fmla="*/ 35 w 39"/>
                <a:gd name="T55" fmla="*/ 70 h 85"/>
                <a:gd name="T56" fmla="*/ 34 w 39"/>
                <a:gd name="T57" fmla="*/ 74 h 85"/>
                <a:gd name="T58" fmla="*/ 32 w 39"/>
                <a:gd name="T59" fmla="*/ 77 h 85"/>
                <a:gd name="T60" fmla="*/ 30 w 39"/>
                <a:gd name="T61" fmla="*/ 79 h 85"/>
                <a:gd name="T62" fmla="*/ 30 w 39"/>
                <a:gd name="T63" fmla="*/ 79 h 85"/>
                <a:gd name="T64" fmla="*/ 27 w 39"/>
                <a:gd name="T65" fmla="*/ 81 h 85"/>
                <a:gd name="T66" fmla="*/ 24 w 39"/>
                <a:gd name="T67" fmla="*/ 84 h 85"/>
                <a:gd name="T68" fmla="*/ 21 w 39"/>
                <a:gd name="T69" fmla="*/ 85 h 85"/>
                <a:gd name="T70" fmla="*/ 19 w 39"/>
                <a:gd name="T71" fmla="*/ 85 h 85"/>
                <a:gd name="T72" fmla="*/ 19 w 39"/>
                <a:gd name="T73" fmla="*/ 85 h 85"/>
                <a:gd name="T74" fmla="*/ 15 w 39"/>
                <a:gd name="T75" fmla="*/ 84 h 85"/>
                <a:gd name="T76" fmla="*/ 11 w 39"/>
                <a:gd name="T77" fmla="*/ 82 h 85"/>
                <a:gd name="T78" fmla="*/ 8 w 39"/>
                <a:gd name="T79" fmla="*/ 79 h 85"/>
                <a:gd name="T80" fmla="*/ 5 w 39"/>
                <a:gd name="T81" fmla="*/ 75 h 85"/>
                <a:gd name="T82" fmla="*/ 5 w 39"/>
                <a:gd name="T83" fmla="*/ 75 h 85"/>
                <a:gd name="T84" fmla="*/ 3 w 39"/>
                <a:gd name="T85" fmla="*/ 70 h 85"/>
                <a:gd name="T86" fmla="*/ 1 w 39"/>
                <a:gd name="T87" fmla="*/ 61 h 85"/>
                <a:gd name="T88" fmla="*/ 0 w 39"/>
                <a:gd name="T89" fmla="*/ 53 h 85"/>
                <a:gd name="T90" fmla="*/ 0 w 39"/>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0" y="7"/>
                  </a:lnTo>
                  <a:lnTo>
                    <a:pt x="33" y="11"/>
                  </a:lnTo>
                  <a:lnTo>
                    <a:pt x="33" y="11"/>
                  </a:lnTo>
                  <a:lnTo>
                    <a:pt x="36" y="17"/>
                  </a:lnTo>
                  <a:lnTo>
                    <a:pt x="38" y="24"/>
                  </a:lnTo>
                  <a:lnTo>
                    <a:pt x="39" y="32"/>
                  </a:lnTo>
                  <a:lnTo>
                    <a:pt x="39" y="42"/>
                  </a:lnTo>
                  <a:lnTo>
                    <a:pt x="39" y="42"/>
                  </a:lnTo>
                  <a:lnTo>
                    <a:pt x="39" y="49"/>
                  </a:lnTo>
                  <a:lnTo>
                    <a:pt x="38" y="56"/>
                  </a:lnTo>
                  <a:lnTo>
                    <a:pt x="38" y="61"/>
                  </a:lnTo>
                  <a:lnTo>
                    <a:pt x="37" y="66"/>
                  </a:lnTo>
                  <a:lnTo>
                    <a:pt x="37" y="66"/>
                  </a:lnTo>
                  <a:lnTo>
                    <a:pt x="35" y="70"/>
                  </a:lnTo>
                  <a:lnTo>
                    <a:pt x="34" y="74"/>
                  </a:lnTo>
                  <a:lnTo>
                    <a:pt x="32" y="77"/>
                  </a:lnTo>
                  <a:lnTo>
                    <a:pt x="30" y="79"/>
                  </a:lnTo>
                  <a:lnTo>
                    <a:pt x="30"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03"/>
            <p:cNvSpPr>
              <a:spLocks/>
            </p:cNvSpPr>
            <p:nvPr/>
          </p:nvSpPr>
          <p:spPr bwMode="auto">
            <a:xfrm>
              <a:off x="5174" y="349"/>
              <a:ext cx="13" cy="28"/>
            </a:xfrm>
            <a:custGeom>
              <a:avLst/>
              <a:gdLst>
                <a:gd name="T0" fmla="*/ 0 w 25"/>
                <a:gd name="T1" fmla="*/ 28 h 57"/>
                <a:gd name="T2" fmla="*/ 0 w 25"/>
                <a:gd name="T3" fmla="*/ 28 h 57"/>
                <a:gd name="T4" fmla="*/ 0 w 25"/>
                <a:gd name="T5" fmla="*/ 35 h 57"/>
                <a:gd name="T6" fmla="*/ 1 w 25"/>
                <a:gd name="T7" fmla="*/ 40 h 57"/>
                <a:gd name="T8" fmla="*/ 2 w 25"/>
                <a:gd name="T9" fmla="*/ 46 h 57"/>
                <a:gd name="T10" fmla="*/ 3 w 25"/>
                <a:gd name="T11" fmla="*/ 50 h 57"/>
                <a:gd name="T12" fmla="*/ 3 w 25"/>
                <a:gd name="T13" fmla="*/ 50 h 57"/>
                <a:gd name="T14" fmla="*/ 5 w 25"/>
                <a:gd name="T15" fmla="*/ 53 h 57"/>
                <a:gd name="T16" fmla="*/ 7 w 25"/>
                <a:gd name="T17" fmla="*/ 56 h 57"/>
                <a:gd name="T18" fmla="*/ 10 w 25"/>
                <a:gd name="T19" fmla="*/ 57 h 57"/>
                <a:gd name="T20" fmla="*/ 12 w 25"/>
                <a:gd name="T21" fmla="*/ 57 h 57"/>
                <a:gd name="T22" fmla="*/ 12 w 25"/>
                <a:gd name="T23" fmla="*/ 57 h 57"/>
                <a:gd name="T24" fmla="*/ 14 w 25"/>
                <a:gd name="T25" fmla="*/ 57 h 57"/>
                <a:gd name="T26" fmla="*/ 17 w 25"/>
                <a:gd name="T27" fmla="*/ 56 h 57"/>
                <a:gd name="T28" fmla="*/ 19 w 25"/>
                <a:gd name="T29" fmla="*/ 53 h 57"/>
                <a:gd name="T30" fmla="*/ 21 w 25"/>
                <a:gd name="T31" fmla="*/ 50 h 57"/>
                <a:gd name="T32" fmla="*/ 21 w 25"/>
                <a:gd name="T33" fmla="*/ 50 h 57"/>
                <a:gd name="T34" fmla="*/ 22 w 25"/>
                <a:gd name="T35" fmla="*/ 46 h 57"/>
                <a:gd name="T36" fmla="*/ 24 w 25"/>
                <a:gd name="T37" fmla="*/ 42 h 57"/>
                <a:gd name="T38" fmla="*/ 25 w 25"/>
                <a:gd name="T39" fmla="*/ 35 h 57"/>
                <a:gd name="T40" fmla="*/ 25 w 25"/>
                <a:gd name="T41" fmla="*/ 29 h 57"/>
                <a:gd name="T42" fmla="*/ 25 w 25"/>
                <a:gd name="T43" fmla="*/ 29 h 57"/>
                <a:gd name="T44" fmla="*/ 25 w 25"/>
                <a:gd name="T45" fmla="*/ 24 h 57"/>
                <a:gd name="T46" fmla="*/ 24 w 25"/>
                <a:gd name="T47" fmla="*/ 17 h 57"/>
                <a:gd name="T48" fmla="*/ 22 w 25"/>
                <a:gd name="T49" fmla="*/ 13 h 57"/>
                <a:gd name="T50" fmla="*/ 21 w 25"/>
                <a:gd name="T51" fmla="*/ 8 h 57"/>
                <a:gd name="T52" fmla="*/ 21 w 25"/>
                <a:gd name="T53" fmla="*/ 8 h 57"/>
                <a:gd name="T54" fmla="*/ 19 w 25"/>
                <a:gd name="T55" fmla="*/ 4 h 57"/>
                <a:gd name="T56" fmla="*/ 17 w 25"/>
                <a:gd name="T57" fmla="*/ 1 h 57"/>
                <a:gd name="T58" fmla="*/ 14 w 25"/>
                <a:gd name="T59" fmla="*/ 0 h 57"/>
                <a:gd name="T60" fmla="*/ 12 w 25"/>
                <a:gd name="T61" fmla="*/ 0 h 57"/>
                <a:gd name="T62" fmla="*/ 12 w 25"/>
                <a:gd name="T63" fmla="*/ 0 h 57"/>
                <a:gd name="T64" fmla="*/ 10 w 25"/>
                <a:gd name="T65" fmla="*/ 0 h 57"/>
                <a:gd name="T66" fmla="*/ 7 w 25"/>
                <a:gd name="T67" fmla="*/ 1 h 57"/>
                <a:gd name="T68" fmla="*/ 5 w 25"/>
                <a:gd name="T69" fmla="*/ 4 h 57"/>
                <a:gd name="T70" fmla="*/ 4 w 25"/>
                <a:gd name="T71" fmla="*/ 7 h 57"/>
                <a:gd name="T72" fmla="*/ 4 w 25"/>
                <a:gd name="T73" fmla="*/ 7 h 57"/>
                <a:gd name="T74" fmla="*/ 3 w 25"/>
                <a:gd name="T75" fmla="*/ 11 h 57"/>
                <a:gd name="T76" fmla="*/ 1 w 25"/>
                <a:gd name="T77" fmla="*/ 17 h 57"/>
                <a:gd name="T78" fmla="*/ 0 w 25"/>
                <a:gd name="T79" fmla="*/ 24 h 57"/>
                <a:gd name="T80" fmla="*/ 0 w 25"/>
                <a:gd name="T81" fmla="*/ 29 h 57"/>
                <a:gd name="T82" fmla="*/ 0 w 25"/>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1" y="50"/>
                  </a:lnTo>
                  <a:lnTo>
                    <a:pt x="21" y="50"/>
                  </a:lnTo>
                  <a:lnTo>
                    <a:pt x="22" y="46"/>
                  </a:lnTo>
                  <a:lnTo>
                    <a:pt x="24" y="42"/>
                  </a:lnTo>
                  <a:lnTo>
                    <a:pt x="25" y="35"/>
                  </a:lnTo>
                  <a:lnTo>
                    <a:pt x="25" y="29"/>
                  </a:lnTo>
                  <a:lnTo>
                    <a:pt x="25" y="29"/>
                  </a:lnTo>
                  <a:lnTo>
                    <a:pt x="25" y="24"/>
                  </a:lnTo>
                  <a:lnTo>
                    <a:pt x="24" y="17"/>
                  </a:lnTo>
                  <a:lnTo>
                    <a:pt x="22" y="13"/>
                  </a:lnTo>
                  <a:lnTo>
                    <a:pt x="21" y="8"/>
                  </a:lnTo>
                  <a:lnTo>
                    <a:pt x="21"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04"/>
            <p:cNvSpPr>
              <a:spLocks/>
            </p:cNvSpPr>
            <p:nvPr/>
          </p:nvSpPr>
          <p:spPr bwMode="auto">
            <a:xfrm>
              <a:off x="5196" y="342"/>
              <a:ext cx="18" cy="42"/>
            </a:xfrm>
            <a:custGeom>
              <a:avLst/>
              <a:gdLst>
                <a:gd name="T0" fmla="*/ 28 w 35"/>
                <a:gd name="T1" fmla="*/ 68 h 83"/>
                <a:gd name="T2" fmla="*/ 25 w 35"/>
                <a:gd name="T3" fmla="*/ 75 h 83"/>
                <a:gd name="T4" fmla="*/ 18 w 35"/>
                <a:gd name="T5" fmla="*/ 82 h 83"/>
                <a:gd name="T6" fmla="*/ 14 w 35"/>
                <a:gd name="T7" fmla="*/ 83 h 83"/>
                <a:gd name="T8" fmla="*/ 11 w 35"/>
                <a:gd name="T9" fmla="*/ 82 h 83"/>
                <a:gd name="T10" fmla="*/ 7 w 35"/>
                <a:gd name="T11" fmla="*/ 82 h 83"/>
                <a:gd name="T12" fmla="*/ 6 w 35"/>
                <a:gd name="T13" fmla="*/ 80 h 83"/>
                <a:gd name="T14" fmla="*/ 3 w 35"/>
                <a:gd name="T15" fmla="*/ 76 h 83"/>
                <a:gd name="T16" fmla="*/ 2 w 35"/>
                <a:gd name="T17" fmla="*/ 75 h 83"/>
                <a:gd name="T18" fmla="*/ 1 w 35"/>
                <a:gd name="T19" fmla="*/ 69 h 83"/>
                <a:gd name="T20" fmla="*/ 0 w 35"/>
                <a:gd name="T21" fmla="*/ 64 h 83"/>
                <a:gd name="T22" fmla="*/ 0 w 35"/>
                <a:gd name="T23" fmla="*/ 61 h 83"/>
                <a:gd name="T24" fmla="*/ 0 w 35"/>
                <a:gd name="T25" fmla="*/ 55 h 83"/>
                <a:gd name="T26" fmla="*/ 0 w 35"/>
                <a:gd name="T27" fmla="*/ 0 h 83"/>
                <a:gd name="T28" fmla="*/ 7 w 35"/>
                <a:gd name="T29" fmla="*/ 44 h 83"/>
                <a:gd name="T30" fmla="*/ 7 w 35"/>
                <a:gd name="T31" fmla="*/ 50 h 83"/>
                <a:gd name="T32" fmla="*/ 7 w 35"/>
                <a:gd name="T33" fmla="*/ 57 h 83"/>
                <a:gd name="T34" fmla="*/ 7 w 35"/>
                <a:gd name="T35" fmla="*/ 58 h 83"/>
                <a:gd name="T36" fmla="*/ 8 w 35"/>
                <a:gd name="T37" fmla="*/ 62 h 83"/>
                <a:gd name="T38" fmla="*/ 10 w 35"/>
                <a:gd name="T39" fmla="*/ 66 h 83"/>
                <a:gd name="T40" fmla="*/ 11 w 35"/>
                <a:gd name="T41" fmla="*/ 68 h 83"/>
                <a:gd name="T42" fmla="*/ 14 w 35"/>
                <a:gd name="T43" fmla="*/ 69 h 83"/>
                <a:gd name="T44" fmla="*/ 15 w 35"/>
                <a:gd name="T45" fmla="*/ 69 h 83"/>
                <a:gd name="T46" fmla="*/ 19 w 35"/>
                <a:gd name="T47" fmla="*/ 68 h 83"/>
                <a:gd name="T48" fmla="*/ 22 w 35"/>
                <a:gd name="T49" fmla="*/ 66 h 83"/>
                <a:gd name="T50" fmla="*/ 23 w 35"/>
                <a:gd name="T51" fmla="*/ 65 h 83"/>
                <a:gd name="T52" fmla="*/ 25 w 35"/>
                <a:gd name="T53" fmla="*/ 61 h 83"/>
                <a:gd name="T54" fmla="*/ 26 w 35"/>
                <a:gd name="T55" fmla="*/ 58 h 83"/>
                <a:gd name="T56" fmla="*/ 27 w 35"/>
                <a:gd name="T57" fmla="*/ 51 h 83"/>
                <a:gd name="T58" fmla="*/ 28 w 35"/>
                <a:gd name="T59" fmla="*/ 43 h 83"/>
                <a:gd name="T60" fmla="*/ 35 w 35"/>
                <a:gd name="T61" fmla="*/ 0 h 83"/>
                <a:gd name="T62" fmla="*/ 28 w 35"/>
                <a:gd name="T6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83">
                  <a:moveTo>
                    <a:pt x="28" y="82"/>
                  </a:moveTo>
                  <a:lnTo>
                    <a:pt x="28" y="68"/>
                  </a:lnTo>
                  <a:lnTo>
                    <a:pt x="28" y="68"/>
                  </a:lnTo>
                  <a:lnTo>
                    <a:pt x="25" y="75"/>
                  </a:lnTo>
                  <a:lnTo>
                    <a:pt x="21" y="79"/>
                  </a:lnTo>
                  <a:lnTo>
                    <a:pt x="18" y="82"/>
                  </a:lnTo>
                  <a:lnTo>
                    <a:pt x="14" y="83"/>
                  </a:lnTo>
                  <a:lnTo>
                    <a:pt x="14" y="83"/>
                  </a:lnTo>
                  <a:lnTo>
                    <a:pt x="12" y="83"/>
                  </a:lnTo>
                  <a:lnTo>
                    <a:pt x="11" y="82"/>
                  </a:lnTo>
                  <a:lnTo>
                    <a:pt x="9" y="82"/>
                  </a:lnTo>
                  <a:lnTo>
                    <a:pt x="7" y="82"/>
                  </a:lnTo>
                  <a:lnTo>
                    <a:pt x="7" y="82"/>
                  </a:lnTo>
                  <a:lnTo>
                    <a:pt x="6" y="80"/>
                  </a:lnTo>
                  <a:lnTo>
                    <a:pt x="4" y="79"/>
                  </a:lnTo>
                  <a:lnTo>
                    <a:pt x="3" y="76"/>
                  </a:lnTo>
                  <a:lnTo>
                    <a:pt x="2" y="75"/>
                  </a:lnTo>
                  <a:lnTo>
                    <a:pt x="2" y="75"/>
                  </a:lnTo>
                  <a:lnTo>
                    <a:pt x="1" y="72"/>
                  </a:lnTo>
                  <a:lnTo>
                    <a:pt x="1" y="69"/>
                  </a:lnTo>
                  <a:lnTo>
                    <a:pt x="0" y="66"/>
                  </a:lnTo>
                  <a:lnTo>
                    <a:pt x="0" y="64"/>
                  </a:lnTo>
                  <a:lnTo>
                    <a:pt x="0" y="64"/>
                  </a:lnTo>
                  <a:lnTo>
                    <a:pt x="0" y="61"/>
                  </a:lnTo>
                  <a:lnTo>
                    <a:pt x="0" y="58"/>
                  </a:lnTo>
                  <a:lnTo>
                    <a:pt x="0" y="55"/>
                  </a:lnTo>
                  <a:lnTo>
                    <a:pt x="0" y="51"/>
                  </a:lnTo>
                  <a:lnTo>
                    <a:pt x="0" y="0"/>
                  </a:lnTo>
                  <a:lnTo>
                    <a:pt x="7" y="0"/>
                  </a:lnTo>
                  <a:lnTo>
                    <a:pt x="7" y="44"/>
                  </a:lnTo>
                  <a:lnTo>
                    <a:pt x="7" y="44"/>
                  </a:lnTo>
                  <a:lnTo>
                    <a:pt x="7" y="50"/>
                  </a:lnTo>
                  <a:lnTo>
                    <a:pt x="7" y="52"/>
                  </a:lnTo>
                  <a:lnTo>
                    <a:pt x="7" y="57"/>
                  </a:lnTo>
                  <a:lnTo>
                    <a:pt x="7" y="58"/>
                  </a:lnTo>
                  <a:lnTo>
                    <a:pt x="7" y="58"/>
                  </a:lnTo>
                  <a:lnTo>
                    <a:pt x="7" y="61"/>
                  </a:lnTo>
                  <a:lnTo>
                    <a:pt x="8" y="62"/>
                  </a:lnTo>
                  <a:lnTo>
                    <a:pt x="9" y="65"/>
                  </a:lnTo>
                  <a:lnTo>
                    <a:pt x="10" y="66"/>
                  </a:lnTo>
                  <a:lnTo>
                    <a:pt x="10" y="66"/>
                  </a:lnTo>
                  <a:lnTo>
                    <a:pt x="11" y="68"/>
                  </a:lnTo>
                  <a:lnTo>
                    <a:pt x="13" y="68"/>
                  </a:lnTo>
                  <a:lnTo>
                    <a:pt x="14" y="69"/>
                  </a:lnTo>
                  <a:lnTo>
                    <a:pt x="15" y="69"/>
                  </a:lnTo>
                  <a:lnTo>
                    <a:pt x="15" y="69"/>
                  </a:lnTo>
                  <a:lnTo>
                    <a:pt x="17" y="69"/>
                  </a:lnTo>
                  <a:lnTo>
                    <a:pt x="19" y="68"/>
                  </a:lnTo>
                  <a:lnTo>
                    <a:pt x="20" y="68"/>
                  </a:lnTo>
                  <a:lnTo>
                    <a:pt x="22" y="66"/>
                  </a:lnTo>
                  <a:lnTo>
                    <a:pt x="22" y="66"/>
                  </a:lnTo>
                  <a:lnTo>
                    <a:pt x="23" y="65"/>
                  </a:lnTo>
                  <a:lnTo>
                    <a:pt x="24" y="62"/>
                  </a:lnTo>
                  <a:lnTo>
                    <a:pt x="25" y="61"/>
                  </a:lnTo>
                  <a:lnTo>
                    <a:pt x="26" y="58"/>
                  </a:lnTo>
                  <a:lnTo>
                    <a:pt x="26" y="58"/>
                  </a:lnTo>
                  <a:lnTo>
                    <a:pt x="27" y="55"/>
                  </a:lnTo>
                  <a:lnTo>
                    <a:pt x="27" y="51"/>
                  </a:lnTo>
                  <a:lnTo>
                    <a:pt x="28" y="47"/>
                  </a:lnTo>
                  <a:lnTo>
                    <a:pt x="28" y="43"/>
                  </a:lnTo>
                  <a:lnTo>
                    <a:pt x="28" y="0"/>
                  </a:lnTo>
                  <a:lnTo>
                    <a:pt x="35" y="0"/>
                  </a:lnTo>
                  <a:lnTo>
                    <a:pt x="35" y="82"/>
                  </a:lnTo>
                  <a:lnTo>
                    <a:pt x="28"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p:cNvSpPr>
            <p:nvPr/>
          </p:nvSpPr>
          <p:spPr bwMode="auto">
            <a:xfrm>
              <a:off x="5220" y="342"/>
              <a:ext cx="11" cy="41"/>
            </a:xfrm>
            <a:custGeom>
              <a:avLst/>
              <a:gdLst>
                <a:gd name="T0" fmla="*/ 0 w 24"/>
                <a:gd name="T1" fmla="*/ 84 h 84"/>
                <a:gd name="T2" fmla="*/ 0 w 24"/>
                <a:gd name="T3" fmla="*/ 2 h 84"/>
                <a:gd name="T4" fmla="*/ 7 w 24"/>
                <a:gd name="T5" fmla="*/ 2 h 84"/>
                <a:gd name="T6" fmla="*/ 7 w 24"/>
                <a:gd name="T7" fmla="*/ 14 h 84"/>
                <a:gd name="T8" fmla="*/ 7 w 24"/>
                <a:gd name="T9" fmla="*/ 14 h 84"/>
                <a:gd name="T10" fmla="*/ 8 w 24"/>
                <a:gd name="T11" fmla="*/ 10 h 84"/>
                <a:gd name="T12" fmla="*/ 9 w 24"/>
                <a:gd name="T13" fmla="*/ 7 h 84"/>
                <a:gd name="T14" fmla="*/ 10 w 24"/>
                <a:gd name="T15" fmla="*/ 4 h 84"/>
                <a:gd name="T16" fmla="*/ 10 w 24"/>
                <a:gd name="T17" fmla="*/ 3 h 84"/>
                <a:gd name="T18" fmla="*/ 10 w 24"/>
                <a:gd name="T19" fmla="*/ 3 h 84"/>
                <a:gd name="T20" fmla="*/ 11 w 24"/>
                <a:gd name="T21" fmla="*/ 2 h 84"/>
                <a:gd name="T22" fmla="*/ 13 w 24"/>
                <a:gd name="T23" fmla="*/ 2 h 84"/>
                <a:gd name="T24" fmla="*/ 14 w 24"/>
                <a:gd name="T25" fmla="*/ 0 h 84"/>
                <a:gd name="T26" fmla="*/ 15 w 24"/>
                <a:gd name="T27" fmla="*/ 0 h 84"/>
                <a:gd name="T28" fmla="*/ 15 w 24"/>
                <a:gd name="T29" fmla="*/ 0 h 84"/>
                <a:gd name="T30" fmla="*/ 18 w 24"/>
                <a:gd name="T31" fmla="*/ 0 h 84"/>
                <a:gd name="T32" fmla="*/ 20 w 24"/>
                <a:gd name="T33" fmla="*/ 2 h 84"/>
                <a:gd name="T34" fmla="*/ 22 w 24"/>
                <a:gd name="T35" fmla="*/ 3 h 84"/>
                <a:gd name="T36" fmla="*/ 24 w 24"/>
                <a:gd name="T37" fmla="*/ 4 h 84"/>
                <a:gd name="T38" fmla="*/ 21 w 24"/>
                <a:gd name="T39" fmla="*/ 17 h 84"/>
                <a:gd name="T40" fmla="*/ 21 w 24"/>
                <a:gd name="T41" fmla="*/ 17 h 84"/>
                <a:gd name="T42" fmla="*/ 20 w 24"/>
                <a:gd name="T43" fmla="*/ 15 h 84"/>
                <a:gd name="T44" fmla="*/ 19 w 24"/>
                <a:gd name="T45" fmla="*/ 15 h 84"/>
                <a:gd name="T46" fmla="*/ 16 w 24"/>
                <a:gd name="T47" fmla="*/ 14 h 84"/>
                <a:gd name="T48" fmla="*/ 15 w 24"/>
                <a:gd name="T49" fmla="*/ 14 h 84"/>
                <a:gd name="T50" fmla="*/ 15 w 24"/>
                <a:gd name="T51" fmla="*/ 14 h 84"/>
                <a:gd name="T52" fmla="*/ 14 w 24"/>
                <a:gd name="T53" fmla="*/ 14 h 84"/>
                <a:gd name="T54" fmla="*/ 13 w 24"/>
                <a:gd name="T55" fmla="*/ 15 h 84"/>
                <a:gd name="T56" fmla="*/ 12 w 24"/>
                <a:gd name="T57" fmla="*/ 15 h 84"/>
                <a:gd name="T58" fmla="*/ 11 w 24"/>
                <a:gd name="T59" fmla="*/ 17 h 84"/>
                <a:gd name="T60" fmla="*/ 11 w 24"/>
                <a:gd name="T61" fmla="*/ 17 h 84"/>
                <a:gd name="T62" fmla="*/ 10 w 24"/>
                <a:gd name="T63" fmla="*/ 18 h 84"/>
                <a:gd name="T64" fmla="*/ 9 w 24"/>
                <a:gd name="T65" fmla="*/ 21 h 84"/>
                <a:gd name="T66" fmla="*/ 8 w 24"/>
                <a:gd name="T67" fmla="*/ 22 h 84"/>
                <a:gd name="T68" fmla="*/ 8 w 24"/>
                <a:gd name="T69" fmla="*/ 25 h 84"/>
                <a:gd name="T70" fmla="*/ 8 w 24"/>
                <a:gd name="T71" fmla="*/ 25 h 84"/>
                <a:gd name="T72" fmla="*/ 8 w 24"/>
                <a:gd name="T73" fmla="*/ 29 h 84"/>
                <a:gd name="T74" fmla="*/ 8 w 24"/>
                <a:gd name="T75" fmla="*/ 34 h 84"/>
                <a:gd name="T76" fmla="*/ 7 w 24"/>
                <a:gd name="T77" fmla="*/ 38 h 84"/>
                <a:gd name="T78" fmla="*/ 7 w 24"/>
                <a:gd name="T79" fmla="*/ 42 h 84"/>
                <a:gd name="T80" fmla="*/ 7 w 24"/>
                <a:gd name="T81" fmla="*/ 84 h 84"/>
                <a:gd name="T82" fmla="*/ 0 w 24"/>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8" y="0"/>
                  </a:lnTo>
                  <a:lnTo>
                    <a:pt x="20" y="2"/>
                  </a:lnTo>
                  <a:lnTo>
                    <a:pt x="22" y="3"/>
                  </a:lnTo>
                  <a:lnTo>
                    <a:pt x="24" y="4"/>
                  </a:lnTo>
                  <a:lnTo>
                    <a:pt x="21" y="17"/>
                  </a:lnTo>
                  <a:lnTo>
                    <a:pt x="21" y="17"/>
                  </a:lnTo>
                  <a:lnTo>
                    <a:pt x="20" y="15"/>
                  </a:lnTo>
                  <a:lnTo>
                    <a:pt x="19"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06"/>
            <p:cNvSpPr>
              <a:spLocks/>
            </p:cNvSpPr>
            <p:nvPr/>
          </p:nvSpPr>
          <p:spPr bwMode="auto">
            <a:xfrm>
              <a:off x="5232" y="342"/>
              <a:ext cx="20" cy="42"/>
            </a:xfrm>
            <a:custGeom>
              <a:avLst/>
              <a:gdLst>
                <a:gd name="T0" fmla="*/ 38 w 38"/>
                <a:gd name="T1" fmla="*/ 54 h 85"/>
                <a:gd name="T2" fmla="*/ 37 w 38"/>
                <a:gd name="T3" fmla="*/ 61 h 85"/>
                <a:gd name="T4" fmla="*/ 34 w 38"/>
                <a:gd name="T5" fmla="*/ 72 h 85"/>
                <a:gd name="T6" fmla="*/ 32 w 38"/>
                <a:gd name="T7" fmla="*/ 77 h 85"/>
                <a:gd name="T8" fmla="*/ 26 w 38"/>
                <a:gd name="T9" fmla="*/ 82 h 85"/>
                <a:gd name="T10" fmla="*/ 19 w 38"/>
                <a:gd name="T11" fmla="*/ 85 h 85"/>
                <a:gd name="T12" fmla="*/ 15 w 38"/>
                <a:gd name="T13" fmla="*/ 84 h 85"/>
                <a:gd name="T14" fmla="*/ 8 w 38"/>
                <a:gd name="T15" fmla="*/ 79 h 85"/>
                <a:gd name="T16" fmla="*/ 5 w 38"/>
                <a:gd name="T17" fmla="*/ 75 h 85"/>
                <a:gd name="T18" fmla="*/ 1 w 38"/>
                <a:gd name="T19" fmla="*/ 61 h 85"/>
                <a:gd name="T20" fmla="*/ 0 w 38"/>
                <a:gd name="T21" fmla="*/ 43 h 85"/>
                <a:gd name="T22" fmla="*/ 0 w 38"/>
                <a:gd name="T23" fmla="*/ 38 h 85"/>
                <a:gd name="T24" fmla="*/ 1 w 38"/>
                <a:gd name="T25" fmla="*/ 25 h 85"/>
                <a:gd name="T26" fmla="*/ 2 w 38"/>
                <a:gd name="T27" fmla="*/ 21 h 85"/>
                <a:gd name="T28" fmla="*/ 5 w 38"/>
                <a:gd name="T29" fmla="*/ 13 h 85"/>
                <a:gd name="T30" fmla="*/ 9 w 38"/>
                <a:gd name="T31" fmla="*/ 6 h 85"/>
                <a:gd name="T32" fmla="*/ 11 w 38"/>
                <a:gd name="T33" fmla="*/ 4 h 85"/>
                <a:gd name="T34" fmla="*/ 17 w 38"/>
                <a:gd name="T35" fmla="*/ 0 h 85"/>
                <a:gd name="T36" fmla="*/ 19 w 38"/>
                <a:gd name="T37" fmla="*/ 0 h 85"/>
                <a:gd name="T38" fmla="*/ 26 w 38"/>
                <a:gd name="T39" fmla="*/ 2 h 85"/>
                <a:gd name="T40" fmla="*/ 31 w 38"/>
                <a:gd name="T41" fmla="*/ 7 h 85"/>
                <a:gd name="T42" fmla="*/ 33 w 38"/>
                <a:gd name="T43" fmla="*/ 11 h 85"/>
                <a:gd name="T44" fmla="*/ 36 w 38"/>
                <a:gd name="T45" fmla="*/ 21 h 85"/>
                <a:gd name="T46" fmla="*/ 30 w 38"/>
                <a:gd name="T47" fmla="*/ 28 h 85"/>
                <a:gd name="T48" fmla="*/ 29 w 38"/>
                <a:gd name="T49" fmla="*/ 25 h 85"/>
                <a:gd name="T50" fmla="*/ 27 w 38"/>
                <a:gd name="T51" fmla="*/ 21 h 85"/>
                <a:gd name="T52" fmla="*/ 26 w 38"/>
                <a:gd name="T53" fmla="*/ 18 h 85"/>
                <a:gd name="T54" fmla="*/ 23 w 38"/>
                <a:gd name="T55" fmla="*/ 15 h 85"/>
                <a:gd name="T56" fmla="*/ 19 w 38"/>
                <a:gd name="T57" fmla="*/ 14 h 85"/>
                <a:gd name="T58" fmla="*/ 17 w 38"/>
                <a:gd name="T59" fmla="*/ 14 h 85"/>
                <a:gd name="T60" fmla="*/ 12 w 38"/>
                <a:gd name="T61" fmla="*/ 18 h 85"/>
                <a:gd name="T62" fmla="*/ 11 w 38"/>
                <a:gd name="T63" fmla="*/ 21 h 85"/>
                <a:gd name="T64" fmla="*/ 8 w 38"/>
                <a:gd name="T65" fmla="*/ 29 h 85"/>
                <a:gd name="T66" fmla="*/ 7 w 38"/>
                <a:gd name="T67" fmla="*/ 43 h 85"/>
                <a:gd name="T68" fmla="*/ 7 w 38"/>
                <a:gd name="T69" fmla="*/ 50 h 85"/>
                <a:gd name="T70" fmla="*/ 9 w 38"/>
                <a:gd name="T71" fmla="*/ 61 h 85"/>
                <a:gd name="T72" fmla="*/ 10 w 38"/>
                <a:gd name="T73" fmla="*/ 64 h 85"/>
                <a:gd name="T74" fmla="*/ 14 w 38"/>
                <a:gd name="T75" fmla="*/ 70 h 85"/>
                <a:gd name="T76" fmla="*/ 19 w 38"/>
                <a:gd name="T77" fmla="*/ 71 h 85"/>
                <a:gd name="T78" fmla="*/ 21 w 38"/>
                <a:gd name="T79" fmla="*/ 71 h 85"/>
                <a:gd name="T80" fmla="*/ 24 w 38"/>
                <a:gd name="T81" fmla="*/ 68 h 85"/>
                <a:gd name="T82" fmla="*/ 26 w 38"/>
                <a:gd name="T83" fmla="*/ 67 h 85"/>
                <a:gd name="T84" fmla="*/ 28 w 38"/>
                <a:gd name="T85" fmla="*/ 61 h 85"/>
                <a:gd name="T86" fmla="*/ 30 w 38"/>
                <a:gd name="T87"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85">
                  <a:moveTo>
                    <a:pt x="30" y="53"/>
                  </a:moveTo>
                  <a:lnTo>
                    <a:pt x="38" y="54"/>
                  </a:lnTo>
                  <a:lnTo>
                    <a:pt x="38" y="54"/>
                  </a:lnTo>
                  <a:lnTo>
                    <a:pt x="37" y="61"/>
                  </a:lnTo>
                  <a:lnTo>
                    <a:pt x="35" y="67"/>
                  </a:lnTo>
                  <a:lnTo>
                    <a:pt x="34" y="72"/>
                  </a:lnTo>
                  <a:lnTo>
                    <a:pt x="32" y="77"/>
                  </a:lnTo>
                  <a:lnTo>
                    <a:pt x="32" y="77"/>
                  </a:lnTo>
                  <a:lnTo>
                    <a:pt x="29" y="81"/>
                  </a:lnTo>
                  <a:lnTo>
                    <a:pt x="26" y="82"/>
                  </a:lnTo>
                  <a:lnTo>
                    <a:pt x="23" y="85"/>
                  </a:lnTo>
                  <a:lnTo>
                    <a:pt x="19" y="85"/>
                  </a:lnTo>
                  <a:lnTo>
                    <a:pt x="19" y="85"/>
                  </a:lnTo>
                  <a:lnTo>
                    <a:pt x="15" y="84"/>
                  </a:lnTo>
                  <a:lnTo>
                    <a:pt x="11" y="82"/>
                  </a:lnTo>
                  <a:lnTo>
                    <a:pt x="8" y="79"/>
                  </a:lnTo>
                  <a:lnTo>
                    <a:pt x="5" y="75"/>
                  </a:lnTo>
                  <a:lnTo>
                    <a:pt x="5" y="75"/>
                  </a:lnTo>
                  <a:lnTo>
                    <a:pt x="3" y="70"/>
                  </a:lnTo>
                  <a:lnTo>
                    <a:pt x="1" y="61"/>
                  </a:lnTo>
                  <a:lnTo>
                    <a:pt x="0" y="53"/>
                  </a:lnTo>
                  <a:lnTo>
                    <a:pt x="0" y="43"/>
                  </a:lnTo>
                  <a:lnTo>
                    <a:pt x="0" y="43"/>
                  </a:lnTo>
                  <a:lnTo>
                    <a:pt x="0" y="38"/>
                  </a:lnTo>
                  <a:lnTo>
                    <a:pt x="1" y="31"/>
                  </a:lnTo>
                  <a:lnTo>
                    <a:pt x="1" y="25"/>
                  </a:lnTo>
                  <a:lnTo>
                    <a:pt x="2" y="21"/>
                  </a:lnTo>
                  <a:lnTo>
                    <a:pt x="2" y="21"/>
                  </a:lnTo>
                  <a:lnTo>
                    <a:pt x="3" y="17"/>
                  </a:lnTo>
                  <a:lnTo>
                    <a:pt x="5" y="13"/>
                  </a:lnTo>
                  <a:lnTo>
                    <a:pt x="7" y="9"/>
                  </a:lnTo>
                  <a:lnTo>
                    <a:pt x="9" y="6"/>
                  </a:lnTo>
                  <a:lnTo>
                    <a:pt x="9" y="6"/>
                  </a:lnTo>
                  <a:lnTo>
                    <a:pt x="11" y="4"/>
                  </a:lnTo>
                  <a:lnTo>
                    <a:pt x="14" y="2"/>
                  </a:lnTo>
                  <a:lnTo>
                    <a:pt x="17" y="0"/>
                  </a:lnTo>
                  <a:lnTo>
                    <a:pt x="19" y="0"/>
                  </a:lnTo>
                  <a:lnTo>
                    <a:pt x="19" y="0"/>
                  </a:lnTo>
                  <a:lnTo>
                    <a:pt x="23" y="0"/>
                  </a:lnTo>
                  <a:lnTo>
                    <a:pt x="26" y="2"/>
                  </a:lnTo>
                  <a:lnTo>
                    <a:pt x="29" y="4"/>
                  </a:lnTo>
                  <a:lnTo>
                    <a:pt x="31" y="7"/>
                  </a:lnTo>
                  <a:lnTo>
                    <a:pt x="31" y="7"/>
                  </a:lnTo>
                  <a:lnTo>
                    <a:pt x="33" y="11"/>
                  </a:lnTo>
                  <a:lnTo>
                    <a:pt x="35" y="15"/>
                  </a:lnTo>
                  <a:lnTo>
                    <a:pt x="36" y="21"/>
                  </a:lnTo>
                  <a:lnTo>
                    <a:pt x="37" y="27"/>
                  </a:lnTo>
                  <a:lnTo>
                    <a:pt x="30" y="28"/>
                  </a:lnTo>
                  <a:lnTo>
                    <a:pt x="30" y="28"/>
                  </a:lnTo>
                  <a:lnTo>
                    <a:pt x="29" y="25"/>
                  </a:lnTo>
                  <a:lnTo>
                    <a:pt x="28" y="22"/>
                  </a:lnTo>
                  <a:lnTo>
                    <a:pt x="27" y="21"/>
                  </a:lnTo>
                  <a:lnTo>
                    <a:pt x="26" y="18"/>
                  </a:lnTo>
                  <a:lnTo>
                    <a:pt x="26" y="18"/>
                  </a:lnTo>
                  <a:lnTo>
                    <a:pt x="24" y="17"/>
                  </a:lnTo>
                  <a:lnTo>
                    <a:pt x="23" y="15"/>
                  </a:lnTo>
                  <a:lnTo>
                    <a:pt x="21" y="14"/>
                  </a:lnTo>
                  <a:lnTo>
                    <a:pt x="19" y="14"/>
                  </a:lnTo>
                  <a:lnTo>
                    <a:pt x="19" y="14"/>
                  </a:lnTo>
                  <a:lnTo>
                    <a:pt x="17" y="14"/>
                  </a:lnTo>
                  <a:lnTo>
                    <a:pt x="14" y="15"/>
                  </a:lnTo>
                  <a:lnTo>
                    <a:pt x="12" y="18"/>
                  </a:lnTo>
                  <a:lnTo>
                    <a:pt x="11" y="21"/>
                  </a:lnTo>
                  <a:lnTo>
                    <a:pt x="11" y="21"/>
                  </a:lnTo>
                  <a:lnTo>
                    <a:pt x="10" y="25"/>
                  </a:lnTo>
                  <a:lnTo>
                    <a:pt x="8" y="29"/>
                  </a:lnTo>
                  <a:lnTo>
                    <a:pt x="7" y="36"/>
                  </a:lnTo>
                  <a:lnTo>
                    <a:pt x="7" y="43"/>
                  </a:lnTo>
                  <a:lnTo>
                    <a:pt x="7" y="43"/>
                  </a:lnTo>
                  <a:lnTo>
                    <a:pt x="7" y="50"/>
                  </a:lnTo>
                  <a:lnTo>
                    <a:pt x="8" y="56"/>
                  </a:lnTo>
                  <a:lnTo>
                    <a:pt x="9" y="61"/>
                  </a:lnTo>
                  <a:lnTo>
                    <a:pt x="10" y="64"/>
                  </a:lnTo>
                  <a:lnTo>
                    <a:pt x="10" y="64"/>
                  </a:lnTo>
                  <a:lnTo>
                    <a:pt x="12" y="67"/>
                  </a:lnTo>
                  <a:lnTo>
                    <a:pt x="14" y="70"/>
                  </a:lnTo>
                  <a:lnTo>
                    <a:pt x="17" y="71"/>
                  </a:lnTo>
                  <a:lnTo>
                    <a:pt x="19" y="71"/>
                  </a:lnTo>
                  <a:lnTo>
                    <a:pt x="19" y="71"/>
                  </a:lnTo>
                  <a:lnTo>
                    <a:pt x="21" y="71"/>
                  </a:lnTo>
                  <a:lnTo>
                    <a:pt x="23" y="70"/>
                  </a:lnTo>
                  <a:lnTo>
                    <a:pt x="24" y="68"/>
                  </a:lnTo>
                  <a:lnTo>
                    <a:pt x="26" y="67"/>
                  </a:lnTo>
                  <a:lnTo>
                    <a:pt x="26" y="67"/>
                  </a:lnTo>
                  <a:lnTo>
                    <a:pt x="27" y="64"/>
                  </a:lnTo>
                  <a:lnTo>
                    <a:pt x="28" y="61"/>
                  </a:lnTo>
                  <a:lnTo>
                    <a:pt x="30" y="57"/>
                  </a:lnTo>
                  <a:lnTo>
                    <a:pt x="30" y="5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07"/>
            <p:cNvSpPr>
              <a:spLocks/>
            </p:cNvSpPr>
            <p:nvPr/>
          </p:nvSpPr>
          <p:spPr bwMode="auto">
            <a:xfrm>
              <a:off x="5253"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9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2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8 w 42"/>
                <a:gd name="T47" fmla="*/ 46 h 85"/>
                <a:gd name="T48" fmla="*/ 8 w 42"/>
                <a:gd name="T49" fmla="*/ 52 h 85"/>
                <a:gd name="T50" fmla="*/ 10 w 42"/>
                <a:gd name="T51" fmla="*/ 61 h 85"/>
                <a:gd name="T52" fmla="*/ 11 w 42"/>
                <a:gd name="T53" fmla="*/ 64 h 85"/>
                <a:gd name="T54" fmla="*/ 15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8" y="46"/>
                  </a:lnTo>
                  <a:lnTo>
                    <a:pt x="8" y="46"/>
                  </a:lnTo>
                  <a:lnTo>
                    <a:pt x="8" y="52"/>
                  </a:lnTo>
                  <a:lnTo>
                    <a:pt x="9" y="57"/>
                  </a:lnTo>
                  <a:lnTo>
                    <a:pt x="10" y="61"/>
                  </a:lnTo>
                  <a:lnTo>
                    <a:pt x="11" y="64"/>
                  </a:lnTo>
                  <a:lnTo>
                    <a:pt x="11" y="64"/>
                  </a:lnTo>
                  <a:lnTo>
                    <a:pt x="13" y="67"/>
                  </a:lnTo>
                  <a:lnTo>
                    <a:pt x="15"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08"/>
            <p:cNvSpPr>
              <a:spLocks/>
            </p:cNvSpPr>
            <p:nvPr/>
          </p:nvSpPr>
          <p:spPr bwMode="auto">
            <a:xfrm>
              <a:off x="5257" y="349"/>
              <a:ext cx="13" cy="9"/>
            </a:xfrm>
            <a:custGeom>
              <a:avLst/>
              <a:gdLst>
                <a:gd name="T0" fmla="*/ 0 w 26"/>
                <a:gd name="T1" fmla="*/ 18 h 18"/>
                <a:gd name="T2" fmla="*/ 26 w 26"/>
                <a:gd name="T3" fmla="*/ 18 h 18"/>
                <a:gd name="T4" fmla="*/ 26 w 26"/>
                <a:gd name="T5" fmla="*/ 18 h 18"/>
                <a:gd name="T6" fmla="*/ 26 w 26"/>
                <a:gd name="T7" fmla="*/ 15 h 18"/>
                <a:gd name="T8" fmla="*/ 25 w 26"/>
                <a:gd name="T9" fmla="*/ 13 h 18"/>
                <a:gd name="T10" fmla="*/ 24 w 26"/>
                <a:gd name="T11" fmla="*/ 10 h 18"/>
                <a:gd name="T12" fmla="*/ 23 w 26"/>
                <a:gd name="T13" fmla="*/ 7 h 18"/>
                <a:gd name="T14" fmla="*/ 23 w 26"/>
                <a:gd name="T15" fmla="*/ 7 h 18"/>
                <a:gd name="T16" fmla="*/ 21 w 26"/>
                <a:gd name="T17" fmla="*/ 4 h 18"/>
                <a:gd name="T18" fmla="*/ 18 w 26"/>
                <a:gd name="T19" fmla="*/ 1 h 18"/>
                <a:gd name="T20" fmla="*/ 16 w 26"/>
                <a:gd name="T21" fmla="*/ 0 h 18"/>
                <a:gd name="T22" fmla="*/ 13 w 26"/>
                <a:gd name="T23" fmla="*/ 0 h 18"/>
                <a:gd name="T24" fmla="*/ 13 w 26"/>
                <a:gd name="T25" fmla="*/ 0 h 18"/>
                <a:gd name="T26" fmla="*/ 11 w 26"/>
                <a:gd name="T27" fmla="*/ 0 h 18"/>
                <a:gd name="T28" fmla="*/ 7 w 26"/>
                <a:gd name="T29" fmla="*/ 1 h 18"/>
                <a:gd name="T30" fmla="*/ 5 w 26"/>
                <a:gd name="T31" fmla="*/ 4 h 18"/>
                <a:gd name="T32" fmla="*/ 3 w 26"/>
                <a:gd name="T33" fmla="*/ 6 h 18"/>
                <a:gd name="T34" fmla="*/ 3 w 26"/>
                <a:gd name="T35" fmla="*/ 6 h 18"/>
                <a:gd name="T36" fmla="*/ 2 w 26"/>
                <a:gd name="T37" fmla="*/ 8 h 18"/>
                <a:gd name="T38" fmla="*/ 1 w 26"/>
                <a:gd name="T39" fmla="*/ 11 h 18"/>
                <a:gd name="T40" fmla="*/ 0 w 26"/>
                <a:gd name="T41" fmla="*/ 15 h 18"/>
                <a:gd name="T42" fmla="*/ 0 w 2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18">
                  <a:moveTo>
                    <a:pt x="0" y="18"/>
                  </a:moveTo>
                  <a:lnTo>
                    <a:pt x="26" y="18"/>
                  </a:lnTo>
                  <a:lnTo>
                    <a:pt x="26" y="18"/>
                  </a:lnTo>
                  <a:lnTo>
                    <a:pt x="26" y="15"/>
                  </a:lnTo>
                  <a:lnTo>
                    <a:pt x="25" y="13"/>
                  </a:lnTo>
                  <a:lnTo>
                    <a:pt x="24" y="10"/>
                  </a:lnTo>
                  <a:lnTo>
                    <a:pt x="23" y="7"/>
                  </a:lnTo>
                  <a:lnTo>
                    <a:pt x="23" y="7"/>
                  </a:lnTo>
                  <a:lnTo>
                    <a:pt x="21" y="4"/>
                  </a:lnTo>
                  <a:lnTo>
                    <a:pt x="18" y="1"/>
                  </a:lnTo>
                  <a:lnTo>
                    <a:pt x="16" y="0"/>
                  </a:lnTo>
                  <a:lnTo>
                    <a:pt x="13" y="0"/>
                  </a:lnTo>
                  <a:lnTo>
                    <a:pt x="13" y="0"/>
                  </a:lnTo>
                  <a:lnTo>
                    <a:pt x="11"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p:cNvSpPr>
            <p:nvPr/>
          </p:nvSpPr>
          <p:spPr bwMode="auto">
            <a:xfrm>
              <a:off x="5277" y="342"/>
              <a:ext cx="18" cy="42"/>
            </a:xfrm>
            <a:custGeom>
              <a:avLst/>
              <a:gdLst>
                <a:gd name="T0" fmla="*/ 8 w 37"/>
                <a:gd name="T1" fmla="*/ 57 h 85"/>
                <a:gd name="T2" fmla="*/ 9 w 37"/>
                <a:gd name="T3" fmla="*/ 66 h 85"/>
                <a:gd name="T4" fmla="*/ 12 w 37"/>
                <a:gd name="T5" fmla="*/ 68 h 85"/>
                <a:gd name="T6" fmla="*/ 18 w 37"/>
                <a:gd name="T7" fmla="*/ 71 h 85"/>
                <a:gd name="T8" fmla="*/ 23 w 37"/>
                <a:gd name="T9" fmla="*/ 70 h 85"/>
                <a:gd name="T10" fmla="*/ 26 w 37"/>
                <a:gd name="T11" fmla="*/ 68 h 85"/>
                <a:gd name="T12" fmla="*/ 29 w 37"/>
                <a:gd name="T13" fmla="*/ 63 h 85"/>
                <a:gd name="T14" fmla="*/ 29 w 37"/>
                <a:gd name="T15" fmla="*/ 60 h 85"/>
                <a:gd name="T16" fmla="*/ 26 w 37"/>
                <a:gd name="T17" fmla="*/ 54 h 85"/>
                <a:gd name="T18" fmla="*/ 23 w 37"/>
                <a:gd name="T19" fmla="*/ 53 h 85"/>
                <a:gd name="T20" fmla="*/ 18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5 w 37"/>
                <a:gd name="T43" fmla="*/ 0 h 85"/>
                <a:gd name="T44" fmla="*/ 18 w 37"/>
                <a:gd name="T45" fmla="*/ 0 h 85"/>
                <a:gd name="T46" fmla="*/ 25 w 37"/>
                <a:gd name="T47" fmla="*/ 3 h 85"/>
                <a:gd name="T48" fmla="*/ 29 w 37"/>
                <a:gd name="T49" fmla="*/ 7 h 85"/>
                <a:gd name="T50" fmla="*/ 31 w 37"/>
                <a:gd name="T51" fmla="*/ 11 h 85"/>
                <a:gd name="T52" fmla="*/ 34 w 37"/>
                <a:gd name="T53" fmla="*/ 21 h 85"/>
                <a:gd name="T54" fmla="*/ 27 w 37"/>
                <a:gd name="T55" fmla="*/ 25 h 85"/>
                <a:gd name="T56" fmla="*/ 25 w 37"/>
                <a:gd name="T57" fmla="*/ 20 h 85"/>
                <a:gd name="T58" fmla="*/ 22 w 37"/>
                <a:gd name="T59" fmla="*/ 17 h 85"/>
                <a:gd name="T60" fmla="*/ 17 w 37"/>
                <a:gd name="T61" fmla="*/ 14 h 85"/>
                <a:gd name="T62" fmla="*/ 13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6 w 37"/>
                <a:gd name="T77" fmla="*/ 32 h 85"/>
                <a:gd name="T78" fmla="*/ 21 w 37"/>
                <a:gd name="T79" fmla="*/ 35 h 85"/>
                <a:gd name="T80" fmla="*/ 28 w 37"/>
                <a:gd name="T81" fmla="*/ 39 h 85"/>
                <a:gd name="T82" fmla="*/ 32 w 37"/>
                <a:gd name="T83" fmla="*/ 42 h 85"/>
                <a:gd name="T84" fmla="*/ 34 w 37"/>
                <a:gd name="T85" fmla="*/ 46 h 85"/>
                <a:gd name="T86" fmla="*/ 37 w 37"/>
                <a:gd name="T87" fmla="*/ 56 h 85"/>
                <a:gd name="T88" fmla="*/ 37 w 37"/>
                <a:gd name="T89" fmla="*/ 63 h 85"/>
                <a:gd name="T90" fmla="*/ 34 w 37"/>
                <a:gd name="T91" fmla="*/ 72 h 85"/>
                <a:gd name="T92" fmla="*/ 32 w 37"/>
                <a:gd name="T93" fmla="*/ 78 h 85"/>
                <a:gd name="T94" fmla="*/ 28 w 37"/>
                <a:gd name="T95" fmla="*/ 82 h 85"/>
                <a:gd name="T96" fmla="*/ 21 w 37"/>
                <a:gd name="T97" fmla="*/ 85 h 85"/>
                <a:gd name="T98" fmla="*/ 14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4" y="70"/>
                  </a:lnTo>
                  <a:lnTo>
                    <a:pt x="16" y="71"/>
                  </a:lnTo>
                  <a:lnTo>
                    <a:pt x="18" y="71"/>
                  </a:lnTo>
                  <a:lnTo>
                    <a:pt x="18" y="71"/>
                  </a:lnTo>
                  <a:lnTo>
                    <a:pt x="21" y="71"/>
                  </a:lnTo>
                  <a:lnTo>
                    <a:pt x="23" y="70"/>
                  </a:lnTo>
                  <a:lnTo>
                    <a:pt x="25" y="70"/>
                  </a:lnTo>
                  <a:lnTo>
                    <a:pt x="26" y="68"/>
                  </a:lnTo>
                  <a:lnTo>
                    <a:pt x="26" y="68"/>
                  </a:lnTo>
                  <a:lnTo>
                    <a:pt x="27" y="67"/>
                  </a:lnTo>
                  <a:lnTo>
                    <a:pt x="28" y="66"/>
                  </a:lnTo>
                  <a:lnTo>
                    <a:pt x="29" y="63"/>
                  </a:lnTo>
                  <a:lnTo>
                    <a:pt x="29" y="61"/>
                  </a:lnTo>
                  <a:lnTo>
                    <a:pt x="29" y="61"/>
                  </a:lnTo>
                  <a:lnTo>
                    <a:pt x="29" y="60"/>
                  </a:lnTo>
                  <a:lnTo>
                    <a:pt x="28" y="57"/>
                  </a:lnTo>
                  <a:lnTo>
                    <a:pt x="27" y="56"/>
                  </a:lnTo>
                  <a:lnTo>
                    <a:pt x="26" y="54"/>
                  </a:lnTo>
                  <a:lnTo>
                    <a:pt x="26" y="54"/>
                  </a:lnTo>
                  <a:lnTo>
                    <a:pt x="25" y="54"/>
                  </a:lnTo>
                  <a:lnTo>
                    <a:pt x="23" y="53"/>
                  </a:lnTo>
                  <a:lnTo>
                    <a:pt x="21" y="52"/>
                  </a:lnTo>
                  <a:lnTo>
                    <a:pt x="18" y="50"/>
                  </a:lnTo>
                  <a:lnTo>
                    <a:pt x="18" y="50"/>
                  </a:lnTo>
                  <a:lnTo>
                    <a:pt x="14"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3" y="2"/>
                  </a:lnTo>
                  <a:lnTo>
                    <a:pt x="15" y="0"/>
                  </a:lnTo>
                  <a:lnTo>
                    <a:pt x="16" y="0"/>
                  </a:lnTo>
                  <a:lnTo>
                    <a:pt x="16" y="0"/>
                  </a:lnTo>
                  <a:lnTo>
                    <a:pt x="18" y="0"/>
                  </a:lnTo>
                  <a:lnTo>
                    <a:pt x="21" y="2"/>
                  </a:lnTo>
                  <a:lnTo>
                    <a:pt x="23" y="2"/>
                  </a:lnTo>
                  <a:lnTo>
                    <a:pt x="25" y="3"/>
                  </a:lnTo>
                  <a:lnTo>
                    <a:pt x="25" y="3"/>
                  </a:lnTo>
                  <a:lnTo>
                    <a:pt x="27" y="4"/>
                  </a:lnTo>
                  <a:lnTo>
                    <a:pt x="29" y="7"/>
                  </a:lnTo>
                  <a:lnTo>
                    <a:pt x="30" y="9"/>
                  </a:lnTo>
                  <a:lnTo>
                    <a:pt x="31" y="11"/>
                  </a:lnTo>
                  <a:lnTo>
                    <a:pt x="31" y="11"/>
                  </a:lnTo>
                  <a:lnTo>
                    <a:pt x="32" y="14"/>
                  </a:lnTo>
                  <a:lnTo>
                    <a:pt x="33" y="17"/>
                  </a:lnTo>
                  <a:lnTo>
                    <a:pt x="34" y="21"/>
                  </a:lnTo>
                  <a:lnTo>
                    <a:pt x="34" y="24"/>
                  </a:lnTo>
                  <a:lnTo>
                    <a:pt x="27" y="25"/>
                  </a:lnTo>
                  <a:lnTo>
                    <a:pt x="27" y="25"/>
                  </a:lnTo>
                  <a:lnTo>
                    <a:pt x="27" y="24"/>
                  </a:lnTo>
                  <a:lnTo>
                    <a:pt x="26" y="21"/>
                  </a:lnTo>
                  <a:lnTo>
                    <a:pt x="25" y="20"/>
                  </a:lnTo>
                  <a:lnTo>
                    <a:pt x="24" y="18"/>
                  </a:lnTo>
                  <a:lnTo>
                    <a:pt x="24" y="18"/>
                  </a:lnTo>
                  <a:lnTo>
                    <a:pt x="22" y="17"/>
                  </a:lnTo>
                  <a:lnTo>
                    <a:pt x="21" y="15"/>
                  </a:lnTo>
                  <a:lnTo>
                    <a:pt x="19" y="14"/>
                  </a:lnTo>
                  <a:lnTo>
                    <a:pt x="17" y="14"/>
                  </a:lnTo>
                  <a:lnTo>
                    <a:pt x="17" y="14"/>
                  </a:lnTo>
                  <a:lnTo>
                    <a:pt x="15" y="14"/>
                  </a:lnTo>
                  <a:lnTo>
                    <a:pt x="13"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4" y="32"/>
                  </a:lnTo>
                  <a:lnTo>
                    <a:pt x="16" y="32"/>
                  </a:lnTo>
                  <a:lnTo>
                    <a:pt x="18" y="34"/>
                  </a:lnTo>
                  <a:lnTo>
                    <a:pt x="18" y="34"/>
                  </a:lnTo>
                  <a:lnTo>
                    <a:pt x="21" y="35"/>
                  </a:lnTo>
                  <a:lnTo>
                    <a:pt x="24" y="38"/>
                  </a:lnTo>
                  <a:lnTo>
                    <a:pt x="27" y="39"/>
                  </a:lnTo>
                  <a:lnTo>
                    <a:pt x="28" y="39"/>
                  </a:lnTo>
                  <a:lnTo>
                    <a:pt x="28" y="39"/>
                  </a:lnTo>
                  <a:lnTo>
                    <a:pt x="30" y="41"/>
                  </a:lnTo>
                  <a:lnTo>
                    <a:pt x="32" y="42"/>
                  </a:lnTo>
                  <a:lnTo>
                    <a:pt x="33" y="45"/>
                  </a:lnTo>
                  <a:lnTo>
                    <a:pt x="34" y="46"/>
                  </a:lnTo>
                  <a:lnTo>
                    <a:pt x="34" y="46"/>
                  </a:lnTo>
                  <a:lnTo>
                    <a:pt x="36" y="49"/>
                  </a:lnTo>
                  <a:lnTo>
                    <a:pt x="36" y="52"/>
                  </a:lnTo>
                  <a:lnTo>
                    <a:pt x="37" y="56"/>
                  </a:lnTo>
                  <a:lnTo>
                    <a:pt x="37" y="60"/>
                  </a:lnTo>
                  <a:lnTo>
                    <a:pt x="37" y="60"/>
                  </a:lnTo>
                  <a:lnTo>
                    <a:pt x="37" y="63"/>
                  </a:lnTo>
                  <a:lnTo>
                    <a:pt x="36" y="67"/>
                  </a:lnTo>
                  <a:lnTo>
                    <a:pt x="36" y="70"/>
                  </a:lnTo>
                  <a:lnTo>
                    <a:pt x="34" y="72"/>
                  </a:lnTo>
                  <a:lnTo>
                    <a:pt x="34" y="72"/>
                  </a:lnTo>
                  <a:lnTo>
                    <a:pt x="33" y="75"/>
                  </a:lnTo>
                  <a:lnTo>
                    <a:pt x="32" y="78"/>
                  </a:lnTo>
                  <a:lnTo>
                    <a:pt x="30" y="81"/>
                  </a:lnTo>
                  <a:lnTo>
                    <a:pt x="28" y="82"/>
                  </a:lnTo>
                  <a:lnTo>
                    <a:pt x="28" y="82"/>
                  </a:lnTo>
                  <a:lnTo>
                    <a:pt x="26" y="84"/>
                  </a:lnTo>
                  <a:lnTo>
                    <a:pt x="23" y="84"/>
                  </a:lnTo>
                  <a:lnTo>
                    <a:pt x="21" y="85"/>
                  </a:lnTo>
                  <a:lnTo>
                    <a:pt x="18" y="85"/>
                  </a:lnTo>
                  <a:lnTo>
                    <a:pt x="18" y="85"/>
                  </a:lnTo>
                  <a:lnTo>
                    <a:pt x="14"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p:cNvSpPr>
            <p:nvPr/>
          </p:nvSpPr>
          <p:spPr bwMode="auto">
            <a:xfrm>
              <a:off x="5310" y="326"/>
              <a:ext cx="27" cy="58"/>
            </a:xfrm>
            <a:custGeom>
              <a:avLst/>
              <a:gdLst>
                <a:gd name="T0" fmla="*/ 53 w 53"/>
                <a:gd name="T1" fmla="*/ 77 h 115"/>
                <a:gd name="T2" fmla="*/ 52 w 53"/>
                <a:gd name="T3" fmla="*/ 86 h 115"/>
                <a:gd name="T4" fmla="*/ 47 w 53"/>
                <a:gd name="T5" fmla="*/ 100 h 115"/>
                <a:gd name="T6" fmla="*/ 44 w 53"/>
                <a:gd name="T7" fmla="*/ 105 h 115"/>
                <a:gd name="T8" fmla="*/ 37 w 53"/>
                <a:gd name="T9" fmla="*/ 112 h 115"/>
                <a:gd name="T10" fmla="*/ 27 w 53"/>
                <a:gd name="T11" fmla="*/ 115 h 115"/>
                <a:gd name="T12" fmla="*/ 23 w 53"/>
                <a:gd name="T13" fmla="*/ 115 h 115"/>
                <a:gd name="T14" fmla="*/ 15 w 53"/>
                <a:gd name="T15" fmla="*/ 111 h 115"/>
                <a:gd name="T16" fmla="*/ 12 w 53"/>
                <a:gd name="T17" fmla="*/ 108 h 115"/>
                <a:gd name="T18" fmla="*/ 6 w 53"/>
                <a:gd name="T19" fmla="*/ 100 h 115"/>
                <a:gd name="T20" fmla="*/ 3 w 53"/>
                <a:gd name="T21" fmla="*/ 87 h 115"/>
                <a:gd name="T22" fmla="*/ 2 w 53"/>
                <a:gd name="T23" fmla="*/ 80 h 115"/>
                <a:gd name="T24" fmla="*/ 0 w 53"/>
                <a:gd name="T25" fmla="*/ 65 h 115"/>
                <a:gd name="T26" fmla="*/ 0 w 53"/>
                <a:gd name="T27" fmla="*/ 57 h 115"/>
                <a:gd name="T28" fmla="*/ 1 w 53"/>
                <a:gd name="T29" fmla="*/ 41 h 115"/>
                <a:gd name="T30" fmla="*/ 3 w 53"/>
                <a:gd name="T31" fmla="*/ 27 h 115"/>
                <a:gd name="T32" fmla="*/ 5 w 53"/>
                <a:gd name="T33" fmla="*/ 22 h 115"/>
                <a:gd name="T34" fmla="*/ 10 w 53"/>
                <a:gd name="T35" fmla="*/ 11 h 115"/>
                <a:gd name="T36" fmla="*/ 13 w 53"/>
                <a:gd name="T37" fmla="*/ 7 h 115"/>
                <a:gd name="T38" fmla="*/ 20 w 53"/>
                <a:gd name="T39" fmla="*/ 1 h 115"/>
                <a:gd name="T40" fmla="*/ 27 w 53"/>
                <a:gd name="T41" fmla="*/ 0 h 115"/>
                <a:gd name="T42" fmla="*/ 31 w 53"/>
                <a:gd name="T43" fmla="*/ 0 h 115"/>
                <a:gd name="T44" fmla="*/ 40 w 53"/>
                <a:gd name="T45" fmla="*/ 4 h 115"/>
                <a:gd name="T46" fmla="*/ 43 w 53"/>
                <a:gd name="T47" fmla="*/ 8 h 115"/>
                <a:gd name="T48" fmla="*/ 48 w 53"/>
                <a:gd name="T49" fmla="*/ 19 h 115"/>
                <a:gd name="T50" fmla="*/ 52 w 53"/>
                <a:gd name="T51" fmla="*/ 33 h 115"/>
                <a:gd name="T52" fmla="*/ 44 w 53"/>
                <a:gd name="T53" fmla="*/ 37 h 115"/>
                <a:gd name="T54" fmla="*/ 41 w 53"/>
                <a:gd name="T55" fmla="*/ 26 h 115"/>
                <a:gd name="T56" fmla="*/ 38 w 53"/>
                <a:gd name="T57" fmla="*/ 19 h 115"/>
                <a:gd name="T58" fmla="*/ 36 w 53"/>
                <a:gd name="T59" fmla="*/ 18 h 115"/>
                <a:gd name="T60" fmla="*/ 29 w 53"/>
                <a:gd name="T61" fmla="*/ 13 h 115"/>
                <a:gd name="T62" fmla="*/ 27 w 53"/>
                <a:gd name="T63" fmla="*/ 13 h 115"/>
                <a:gd name="T64" fmla="*/ 21 w 53"/>
                <a:gd name="T65" fmla="*/ 15 h 115"/>
                <a:gd name="T66" fmla="*/ 16 w 53"/>
                <a:gd name="T67" fmla="*/ 19 h 115"/>
                <a:gd name="T68" fmla="*/ 14 w 53"/>
                <a:gd name="T69" fmla="*/ 23 h 115"/>
                <a:gd name="T70" fmla="*/ 10 w 53"/>
                <a:gd name="T71" fmla="*/ 32 h 115"/>
                <a:gd name="T72" fmla="*/ 9 w 53"/>
                <a:gd name="T73" fmla="*/ 36 h 115"/>
                <a:gd name="T74" fmla="*/ 9 w 53"/>
                <a:gd name="T75" fmla="*/ 47 h 115"/>
                <a:gd name="T76" fmla="*/ 8 w 53"/>
                <a:gd name="T77" fmla="*/ 57 h 115"/>
                <a:gd name="T78" fmla="*/ 8 w 53"/>
                <a:gd name="T79" fmla="*/ 64 h 115"/>
                <a:gd name="T80" fmla="*/ 9 w 53"/>
                <a:gd name="T81" fmla="*/ 75 h 115"/>
                <a:gd name="T82" fmla="*/ 9 w 53"/>
                <a:gd name="T83" fmla="*/ 80 h 115"/>
                <a:gd name="T84" fmla="*/ 12 w 53"/>
                <a:gd name="T85" fmla="*/ 90 h 115"/>
                <a:gd name="T86" fmla="*/ 16 w 53"/>
                <a:gd name="T87" fmla="*/ 96 h 115"/>
                <a:gd name="T88" fmla="*/ 19 w 53"/>
                <a:gd name="T89" fmla="*/ 97 h 115"/>
                <a:gd name="T90" fmla="*/ 24 w 53"/>
                <a:gd name="T91" fmla="*/ 101 h 115"/>
                <a:gd name="T92" fmla="*/ 26 w 53"/>
                <a:gd name="T93" fmla="*/ 101 h 115"/>
                <a:gd name="T94" fmla="*/ 32 w 53"/>
                <a:gd name="T95" fmla="*/ 100 h 115"/>
                <a:gd name="T96" fmla="*/ 39 w 53"/>
                <a:gd name="T97" fmla="*/ 94 h 115"/>
                <a:gd name="T98" fmla="*/ 41 w 53"/>
                <a:gd name="T99" fmla="*/ 90 h 115"/>
                <a:gd name="T100" fmla="*/ 44 w 53"/>
                <a:gd name="T101" fmla="*/ 80 h 115"/>
                <a:gd name="T102" fmla="*/ 45 w 53"/>
                <a:gd name="T103" fmla="*/ 7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 h="115">
                  <a:moveTo>
                    <a:pt x="45" y="73"/>
                  </a:moveTo>
                  <a:lnTo>
                    <a:pt x="53" y="77"/>
                  </a:lnTo>
                  <a:lnTo>
                    <a:pt x="53" y="77"/>
                  </a:lnTo>
                  <a:lnTo>
                    <a:pt x="52" y="86"/>
                  </a:lnTo>
                  <a:lnTo>
                    <a:pt x="50" y="94"/>
                  </a:lnTo>
                  <a:lnTo>
                    <a:pt x="47" y="100"/>
                  </a:lnTo>
                  <a:lnTo>
                    <a:pt x="44" y="105"/>
                  </a:lnTo>
                  <a:lnTo>
                    <a:pt x="44" y="105"/>
                  </a:lnTo>
                  <a:lnTo>
                    <a:pt x="41" y="109"/>
                  </a:lnTo>
                  <a:lnTo>
                    <a:pt x="37" y="112"/>
                  </a:lnTo>
                  <a:lnTo>
                    <a:pt x="31" y="114"/>
                  </a:lnTo>
                  <a:lnTo>
                    <a:pt x="27" y="115"/>
                  </a:lnTo>
                  <a:lnTo>
                    <a:pt x="27" y="115"/>
                  </a:lnTo>
                  <a:lnTo>
                    <a:pt x="23" y="115"/>
                  </a:lnTo>
                  <a:lnTo>
                    <a:pt x="18" y="114"/>
                  </a:lnTo>
                  <a:lnTo>
                    <a:pt x="15" y="111"/>
                  </a:lnTo>
                  <a:lnTo>
                    <a:pt x="12" y="108"/>
                  </a:lnTo>
                  <a:lnTo>
                    <a:pt x="12" y="108"/>
                  </a:lnTo>
                  <a:lnTo>
                    <a:pt x="9" y="104"/>
                  </a:lnTo>
                  <a:lnTo>
                    <a:pt x="6" y="100"/>
                  </a:lnTo>
                  <a:lnTo>
                    <a:pt x="4" y="93"/>
                  </a:lnTo>
                  <a:lnTo>
                    <a:pt x="3" y="87"/>
                  </a:lnTo>
                  <a:lnTo>
                    <a:pt x="3" y="87"/>
                  </a:lnTo>
                  <a:lnTo>
                    <a:pt x="2" y="80"/>
                  </a:lnTo>
                  <a:lnTo>
                    <a:pt x="1" y="73"/>
                  </a:lnTo>
                  <a:lnTo>
                    <a:pt x="0" y="65"/>
                  </a:lnTo>
                  <a:lnTo>
                    <a:pt x="0" y="57"/>
                  </a:lnTo>
                  <a:lnTo>
                    <a:pt x="0" y="57"/>
                  </a:lnTo>
                  <a:lnTo>
                    <a:pt x="0" y="48"/>
                  </a:lnTo>
                  <a:lnTo>
                    <a:pt x="1" y="41"/>
                  </a:lnTo>
                  <a:lnTo>
                    <a:pt x="2" y="34"/>
                  </a:lnTo>
                  <a:lnTo>
                    <a:pt x="3" y="27"/>
                  </a:lnTo>
                  <a:lnTo>
                    <a:pt x="3" y="27"/>
                  </a:lnTo>
                  <a:lnTo>
                    <a:pt x="5" y="22"/>
                  </a:lnTo>
                  <a:lnTo>
                    <a:pt x="7" y="15"/>
                  </a:lnTo>
                  <a:lnTo>
                    <a:pt x="10" y="11"/>
                  </a:lnTo>
                  <a:lnTo>
                    <a:pt x="13" y="7"/>
                  </a:lnTo>
                  <a:lnTo>
                    <a:pt x="13" y="7"/>
                  </a:lnTo>
                  <a:lnTo>
                    <a:pt x="16" y="4"/>
                  </a:lnTo>
                  <a:lnTo>
                    <a:pt x="20" y="1"/>
                  </a:lnTo>
                  <a:lnTo>
                    <a:pt x="24" y="0"/>
                  </a:lnTo>
                  <a:lnTo>
                    <a:pt x="27" y="0"/>
                  </a:lnTo>
                  <a:lnTo>
                    <a:pt x="27" y="0"/>
                  </a:lnTo>
                  <a:lnTo>
                    <a:pt x="31" y="0"/>
                  </a:lnTo>
                  <a:lnTo>
                    <a:pt x="36" y="1"/>
                  </a:lnTo>
                  <a:lnTo>
                    <a:pt x="40" y="4"/>
                  </a:lnTo>
                  <a:lnTo>
                    <a:pt x="43" y="8"/>
                  </a:lnTo>
                  <a:lnTo>
                    <a:pt x="43" y="8"/>
                  </a:lnTo>
                  <a:lnTo>
                    <a:pt x="46" y="13"/>
                  </a:lnTo>
                  <a:lnTo>
                    <a:pt x="48" y="19"/>
                  </a:lnTo>
                  <a:lnTo>
                    <a:pt x="50" y="26"/>
                  </a:lnTo>
                  <a:lnTo>
                    <a:pt x="52" y="33"/>
                  </a:lnTo>
                  <a:lnTo>
                    <a:pt x="44" y="37"/>
                  </a:lnTo>
                  <a:lnTo>
                    <a:pt x="44" y="37"/>
                  </a:lnTo>
                  <a:lnTo>
                    <a:pt x="43" y="32"/>
                  </a:lnTo>
                  <a:lnTo>
                    <a:pt x="41" y="26"/>
                  </a:lnTo>
                  <a:lnTo>
                    <a:pt x="40" y="22"/>
                  </a:lnTo>
                  <a:lnTo>
                    <a:pt x="38" y="19"/>
                  </a:lnTo>
                  <a:lnTo>
                    <a:pt x="38" y="19"/>
                  </a:lnTo>
                  <a:lnTo>
                    <a:pt x="36" y="18"/>
                  </a:lnTo>
                  <a:lnTo>
                    <a:pt x="32" y="15"/>
                  </a:lnTo>
                  <a:lnTo>
                    <a:pt x="29" y="13"/>
                  </a:lnTo>
                  <a:lnTo>
                    <a:pt x="27" y="13"/>
                  </a:lnTo>
                  <a:lnTo>
                    <a:pt x="27" y="13"/>
                  </a:lnTo>
                  <a:lnTo>
                    <a:pt x="24" y="13"/>
                  </a:lnTo>
                  <a:lnTo>
                    <a:pt x="21" y="15"/>
                  </a:lnTo>
                  <a:lnTo>
                    <a:pt x="18" y="18"/>
                  </a:lnTo>
                  <a:lnTo>
                    <a:pt x="16" y="19"/>
                  </a:lnTo>
                  <a:lnTo>
                    <a:pt x="16" y="19"/>
                  </a:lnTo>
                  <a:lnTo>
                    <a:pt x="14" y="23"/>
                  </a:lnTo>
                  <a:lnTo>
                    <a:pt x="12" y="27"/>
                  </a:lnTo>
                  <a:lnTo>
                    <a:pt x="10" y="32"/>
                  </a:lnTo>
                  <a:lnTo>
                    <a:pt x="9" y="36"/>
                  </a:lnTo>
                  <a:lnTo>
                    <a:pt x="9" y="36"/>
                  </a:lnTo>
                  <a:lnTo>
                    <a:pt x="9" y="41"/>
                  </a:lnTo>
                  <a:lnTo>
                    <a:pt x="9" y="47"/>
                  </a:lnTo>
                  <a:lnTo>
                    <a:pt x="8" y="52"/>
                  </a:lnTo>
                  <a:lnTo>
                    <a:pt x="8" y="57"/>
                  </a:lnTo>
                  <a:lnTo>
                    <a:pt x="8" y="57"/>
                  </a:lnTo>
                  <a:lnTo>
                    <a:pt x="8" y="64"/>
                  </a:lnTo>
                  <a:lnTo>
                    <a:pt x="9" y="69"/>
                  </a:lnTo>
                  <a:lnTo>
                    <a:pt x="9" y="75"/>
                  </a:lnTo>
                  <a:lnTo>
                    <a:pt x="9" y="80"/>
                  </a:lnTo>
                  <a:lnTo>
                    <a:pt x="9" y="80"/>
                  </a:lnTo>
                  <a:lnTo>
                    <a:pt x="11" y="86"/>
                  </a:lnTo>
                  <a:lnTo>
                    <a:pt x="12" y="90"/>
                  </a:lnTo>
                  <a:lnTo>
                    <a:pt x="14" y="93"/>
                  </a:lnTo>
                  <a:lnTo>
                    <a:pt x="16" y="96"/>
                  </a:lnTo>
                  <a:lnTo>
                    <a:pt x="16" y="96"/>
                  </a:lnTo>
                  <a:lnTo>
                    <a:pt x="19" y="97"/>
                  </a:lnTo>
                  <a:lnTo>
                    <a:pt x="21" y="100"/>
                  </a:lnTo>
                  <a:lnTo>
                    <a:pt x="24" y="101"/>
                  </a:lnTo>
                  <a:lnTo>
                    <a:pt x="26" y="101"/>
                  </a:lnTo>
                  <a:lnTo>
                    <a:pt x="26" y="101"/>
                  </a:lnTo>
                  <a:lnTo>
                    <a:pt x="29" y="101"/>
                  </a:lnTo>
                  <a:lnTo>
                    <a:pt x="32" y="100"/>
                  </a:lnTo>
                  <a:lnTo>
                    <a:pt x="36" y="97"/>
                  </a:lnTo>
                  <a:lnTo>
                    <a:pt x="39" y="94"/>
                  </a:lnTo>
                  <a:lnTo>
                    <a:pt x="39" y="94"/>
                  </a:lnTo>
                  <a:lnTo>
                    <a:pt x="41" y="90"/>
                  </a:lnTo>
                  <a:lnTo>
                    <a:pt x="42" y="86"/>
                  </a:lnTo>
                  <a:lnTo>
                    <a:pt x="44" y="80"/>
                  </a:lnTo>
                  <a:lnTo>
                    <a:pt x="45" y="75"/>
                  </a:lnTo>
                  <a:lnTo>
                    <a:pt x="45" y="7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p:cNvSpPr>
            <p:nvPr/>
          </p:nvSpPr>
          <p:spPr bwMode="auto">
            <a:xfrm>
              <a:off x="5341" y="342"/>
              <a:ext cx="20" cy="42"/>
            </a:xfrm>
            <a:custGeom>
              <a:avLst/>
              <a:gdLst>
                <a:gd name="T0" fmla="*/ 0 w 39"/>
                <a:gd name="T1" fmla="*/ 43 h 85"/>
                <a:gd name="T2" fmla="*/ 0 w 39"/>
                <a:gd name="T3" fmla="*/ 43 h 85"/>
                <a:gd name="T4" fmla="*/ 0 w 39"/>
                <a:gd name="T5" fmla="*/ 34 h 85"/>
                <a:gd name="T6" fmla="*/ 2 w 39"/>
                <a:gd name="T7" fmla="*/ 24 h 85"/>
                <a:gd name="T8" fmla="*/ 3 w 39"/>
                <a:gd name="T9" fmla="*/ 15 h 85"/>
                <a:gd name="T10" fmla="*/ 6 w 39"/>
                <a:gd name="T11" fmla="*/ 10 h 85"/>
                <a:gd name="T12" fmla="*/ 6 w 39"/>
                <a:gd name="T13" fmla="*/ 10 h 85"/>
                <a:gd name="T14" fmla="*/ 9 w 39"/>
                <a:gd name="T15" fmla="*/ 6 h 85"/>
                <a:gd name="T16" fmla="*/ 12 w 39"/>
                <a:gd name="T17" fmla="*/ 3 h 85"/>
                <a:gd name="T18" fmla="*/ 16 w 39"/>
                <a:gd name="T19" fmla="*/ 2 h 85"/>
                <a:gd name="T20" fmla="*/ 19 w 39"/>
                <a:gd name="T21" fmla="*/ 0 h 85"/>
                <a:gd name="T22" fmla="*/ 19 w 39"/>
                <a:gd name="T23" fmla="*/ 0 h 85"/>
                <a:gd name="T24" fmla="*/ 23 w 39"/>
                <a:gd name="T25" fmla="*/ 2 h 85"/>
                <a:gd name="T26" fmla="*/ 27 w 39"/>
                <a:gd name="T27" fmla="*/ 3 h 85"/>
                <a:gd name="T28" fmla="*/ 30 w 39"/>
                <a:gd name="T29" fmla="*/ 7 h 85"/>
                <a:gd name="T30" fmla="*/ 33 w 39"/>
                <a:gd name="T31" fmla="*/ 11 h 85"/>
                <a:gd name="T32" fmla="*/ 33 w 39"/>
                <a:gd name="T33" fmla="*/ 11 h 85"/>
                <a:gd name="T34" fmla="*/ 36 w 39"/>
                <a:gd name="T35" fmla="*/ 17 h 85"/>
                <a:gd name="T36" fmla="*/ 38 w 39"/>
                <a:gd name="T37" fmla="*/ 24 h 85"/>
                <a:gd name="T38" fmla="*/ 39 w 39"/>
                <a:gd name="T39" fmla="*/ 32 h 85"/>
                <a:gd name="T40" fmla="*/ 39 w 39"/>
                <a:gd name="T41" fmla="*/ 42 h 85"/>
                <a:gd name="T42" fmla="*/ 39 w 39"/>
                <a:gd name="T43" fmla="*/ 42 h 85"/>
                <a:gd name="T44" fmla="*/ 39 w 39"/>
                <a:gd name="T45" fmla="*/ 49 h 85"/>
                <a:gd name="T46" fmla="*/ 38 w 39"/>
                <a:gd name="T47" fmla="*/ 56 h 85"/>
                <a:gd name="T48" fmla="*/ 38 w 39"/>
                <a:gd name="T49" fmla="*/ 61 h 85"/>
                <a:gd name="T50" fmla="*/ 37 w 39"/>
                <a:gd name="T51" fmla="*/ 66 h 85"/>
                <a:gd name="T52" fmla="*/ 37 w 39"/>
                <a:gd name="T53" fmla="*/ 66 h 85"/>
                <a:gd name="T54" fmla="*/ 35 w 39"/>
                <a:gd name="T55" fmla="*/ 70 h 85"/>
                <a:gd name="T56" fmla="*/ 34 w 39"/>
                <a:gd name="T57" fmla="*/ 74 h 85"/>
                <a:gd name="T58" fmla="*/ 32 w 39"/>
                <a:gd name="T59" fmla="*/ 77 h 85"/>
                <a:gd name="T60" fmla="*/ 30 w 39"/>
                <a:gd name="T61" fmla="*/ 79 h 85"/>
                <a:gd name="T62" fmla="*/ 30 w 39"/>
                <a:gd name="T63" fmla="*/ 79 h 85"/>
                <a:gd name="T64" fmla="*/ 27 w 39"/>
                <a:gd name="T65" fmla="*/ 81 h 85"/>
                <a:gd name="T66" fmla="*/ 24 w 39"/>
                <a:gd name="T67" fmla="*/ 84 h 85"/>
                <a:gd name="T68" fmla="*/ 21 w 39"/>
                <a:gd name="T69" fmla="*/ 85 h 85"/>
                <a:gd name="T70" fmla="*/ 19 w 39"/>
                <a:gd name="T71" fmla="*/ 85 h 85"/>
                <a:gd name="T72" fmla="*/ 19 w 39"/>
                <a:gd name="T73" fmla="*/ 85 h 85"/>
                <a:gd name="T74" fmla="*/ 15 w 39"/>
                <a:gd name="T75" fmla="*/ 84 h 85"/>
                <a:gd name="T76" fmla="*/ 11 w 39"/>
                <a:gd name="T77" fmla="*/ 82 h 85"/>
                <a:gd name="T78" fmla="*/ 8 w 39"/>
                <a:gd name="T79" fmla="*/ 79 h 85"/>
                <a:gd name="T80" fmla="*/ 5 w 39"/>
                <a:gd name="T81" fmla="*/ 75 h 85"/>
                <a:gd name="T82" fmla="*/ 5 w 39"/>
                <a:gd name="T83" fmla="*/ 75 h 85"/>
                <a:gd name="T84" fmla="*/ 3 w 39"/>
                <a:gd name="T85" fmla="*/ 70 h 85"/>
                <a:gd name="T86" fmla="*/ 1 w 39"/>
                <a:gd name="T87" fmla="*/ 61 h 85"/>
                <a:gd name="T88" fmla="*/ 0 w 39"/>
                <a:gd name="T89" fmla="*/ 53 h 85"/>
                <a:gd name="T90" fmla="*/ 0 w 39"/>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0" y="7"/>
                  </a:lnTo>
                  <a:lnTo>
                    <a:pt x="33" y="11"/>
                  </a:lnTo>
                  <a:lnTo>
                    <a:pt x="33" y="11"/>
                  </a:lnTo>
                  <a:lnTo>
                    <a:pt x="36" y="17"/>
                  </a:lnTo>
                  <a:lnTo>
                    <a:pt x="38" y="24"/>
                  </a:lnTo>
                  <a:lnTo>
                    <a:pt x="39" y="32"/>
                  </a:lnTo>
                  <a:lnTo>
                    <a:pt x="39" y="42"/>
                  </a:lnTo>
                  <a:lnTo>
                    <a:pt x="39" y="42"/>
                  </a:lnTo>
                  <a:lnTo>
                    <a:pt x="39" y="49"/>
                  </a:lnTo>
                  <a:lnTo>
                    <a:pt x="38" y="56"/>
                  </a:lnTo>
                  <a:lnTo>
                    <a:pt x="38" y="61"/>
                  </a:lnTo>
                  <a:lnTo>
                    <a:pt x="37" y="66"/>
                  </a:lnTo>
                  <a:lnTo>
                    <a:pt x="37" y="66"/>
                  </a:lnTo>
                  <a:lnTo>
                    <a:pt x="35" y="70"/>
                  </a:lnTo>
                  <a:lnTo>
                    <a:pt x="34" y="74"/>
                  </a:lnTo>
                  <a:lnTo>
                    <a:pt x="32" y="77"/>
                  </a:lnTo>
                  <a:lnTo>
                    <a:pt x="30" y="79"/>
                  </a:lnTo>
                  <a:lnTo>
                    <a:pt x="30"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12"/>
            <p:cNvSpPr>
              <a:spLocks/>
            </p:cNvSpPr>
            <p:nvPr/>
          </p:nvSpPr>
          <p:spPr bwMode="auto">
            <a:xfrm>
              <a:off x="5345" y="349"/>
              <a:ext cx="13" cy="28"/>
            </a:xfrm>
            <a:custGeom>
              <a:avLst/>
              <a:gdLst>
                <a:gd name="T0" fmla="*/ 0 w 25"/>
                <a:gd name="T1" fmla="*/ 28 h 57"/>
                <a:gd name="T2" fmla="*/ 0 w 25"/>
                <a:gd name="T3" fmla="*/ 28 h 57"/>
                <a:gd name="T4" fmla="*/ 0 w 25"/>
                <a:gd name="T5" fmla="*/ 35 h 57"/>
                <a:gd name="T6" fmla="*/ 1 w 25"/>
                <a:gd name="T7" fmla="*/ 40 h 57"/>
                <a:gd name="T8" fmla="*/ 2 w 25"/>
                <a:gd name="T9" fmla="*/ 46 h 57"/>
                <a:gd name="T10" fmla="*/ 3 w 25"/>
                <a:gd name="T11" fmla="*/ 50 h 57"/>
                <a:gd name="T12" fmla="*/ 3 w 25"/>
                <a:gd name="T13" fmla="*/ 50 h 57"/>
                <a:gd name="T14" fmla="*/ 5 w 25"/>
                <a:gd name="T15" fmla="*/ 53 h 57"/>
                <a:gd name="T16" fmla="*/ 7 w 25"/>
                <a:gd name="T17" fmla="*/ 56 h 57"/>
                <a:gd name="T18" fmla="*/ 10 w 25"/>
                <a:gd name="T19" fmla="*/ 57 h 57"/>
                <a:gd name="T20" fmla="*/ 12 w 25"/>
                <a:gd name="T21" fmla="*/ 57 h 57"/>
                <a:gd name="T22" fmla="*/ 12 w 25"/>
                <a:gd name="T23" fmla="*/ 57 h 57"/>
                <a:gd name="T24" fmla="*/ 14 w 25"/>
                <a:gd name="T25" fmla="*/ 57 h 57"/>
                <a:gd name="T26" fmla="*/ 17 w 25"/>
                <a:gd name="T27" fmla="*/ 56 h 57"/>
                <a:gd name="T28" fmla="*/ 19 w 25"/>
                <a:gd name="T29" fmla="*/ 53 h 57"/>
                <a:gd name="T30" fmla="*/ 21 w 25"/>
                <a:gd name="T31" fmla="*/ 50 h 57"/>
                <a:gd name="T32" fmla="*/ 21 w 25"/>
                <a:gd name="T33" fmla="*/ 50 h 57"/>
                <a:gd name="T34" fmla="*/ 22 w 25"/>
                <a:gd name="T35" fmla="*/ 46 h 57"/>
                <a:gd name="T36" fmla="*/ 24 w 25"/>
                <a:gd name="T37" fmla="*/ 42 h 57"/>
                <a:gd name="T38" fmla="*/ 25 w 25"/>
                <a:gd name="T39" fmla="*/ 35 h 57"/>
                <a:gd name="T40" fmla="*/ 25 w 25"/>
                <a:gd name="T41" fmla="*/ 29 h 57"/>
                <a:gd name="T42" fmla="*/ 25 w 25"/>
                <a:gd name="T43" fmla="*/ 29 h 57"/>
                <a:gd name="T44" fmla="*/ 25 w 25"/>
                <a:gd name="T45" fmla="*/ 24 h 57"/>
                <a:gd name="T46" fmla="*/ 24 w 25"/>
                <a:gd name="T47" fmla="*/ 17 h 57"/>
                <a:gd name="T48" fmla="*/ 22 w 25"/>
                <a:gd name="T49" fmla="*/ 13 h 57"/>
                <a:gd name="T50" fmla="*/ 21 w 25"/>
                <a:gd name="T51" fmla="*/ 8 h 57"/>
                <a:gd name="T52" fmla="*/ 21 w 25"/>
                <a:gd name="T53" fmla="*/ 8 h 57"/>
                <a:gd name="T54" fmla="*/ 19 w 25"/>
                <a:gd name="T55" fmla="*/ 4 h 57"/>
                <a:gd name="T56" fmla="*/ 17 w 25"/>
                <a:gd name="T57" fmla="*/ 1 h 57"/>
                <a:gd name="T58" fmla="*/ 14 w 25"/>
                <a:gd name="T59" fmla="*/ 0 h 57"/>
                <a:gd name="T60" fmla="*/ 12 w 25"/>
                <a:gd name="T61" fmla="*/ 0 h 57"/>
                <a:gd name="T62" fmla="*/ 12 w 25"/>
                <a:gd name="T63" fmla="*/ 0 h 57"/>
                <a:gd name="T64" fmla="*/ 10 w 25"/>
                <a:gd name="T65" fmla="*/ 0 h 57"/>
                <a:gd name="T66" fmla="*/ 7 w 25"/>
                <a:gd name="T67" fmla="*/ 1 h 57"/>
                <a:gd name="T68" fmla="*/ 5 w 25"/>
                <a:gd name="T69" fmla="*/ 4 h 57"/>
                <a:gd name="T70" fmla="*/ 4 w 25"/>
                <a:gd name="T71" fmla="*/ 7 h 57"/>
                <a:gd name="T72" fmla="*/ 4 w 25"/>
                <a:gd name="T73" fmla="*/ 7 h 57"/>
                <a:gd name="T74" fmla="*/ 3 w 25"/>
                <a:gd name="T75" fmla="*/ 11 h 57"/>
                <a:gd name="T76" fmla="*/ 1 w 25"/>
                <a:gd name="T77" fmla="*/ 17 h 57"/>
                <a:gd name="T78" fmla="*/ 0 w 25"/>
                <a:gd name="T79" fmla="*/ 24 h 57"/>
                <a:gd name="T80" fmla="*/ 0 w 25"/>
                <a:gd name="T81" fmla="*/ 29 h 57"/>
                <a:gd name="T82" fmla="*/ 0 w 25"/>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1" y="50"/>
                  </a:lnTo>
                  <a:lnTo>
                    <a:pt x="21" y="50"/>
                  </a:lnTo>
                  <a:lnTo>
                    <a:pt x="22" y="46"/>
                  </a:lnTo>
                  <a:lnTo>
                    <a:pt x="24" y="42"/>
                  </a:lnTo>
                  <a:lnTo>
                    <a:pt x="25" y="35"/>
                  </a:lnTo>
                  <a:lnTo>
                    <a:pt x="25" y="29"/>
                  </a:lnTo>
                  <a:lnTo>
                    <a:pt x="25" y="29"/>
                  </a:lnTo>
                  <a:lnTo>
                    <a:pt x="25" y="24"/>
                  </a:lnTo>
                  <a:lnTo>
                    <a:pt x="24" y="17"/>
                  </a:lnTo>
                  <a:lnTo>
                    <a:pt x="22" y="13"/>
                  </a:lnTo>
                  <a:lnTo>
                    <a:pt x="21" y="8"/>
                  </a:lnTo>
                  <a:lnTo>
                    <a:pt x="21"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13"/>
            <p:cNvSpPr>
              <a:spLocks/>
            </p:cNvSpPr>
            <p:nvPr/>
          </p:nvSpPr>
          <p:spPr bwMode="auto">
            <a:xfrm>
              <a:off x="5366" y="342"/>
              <a:ext cx="18" cy="41"/>
            </a:xfrm>
            <a:custGeom>
              <a:avLst/>
              <a:gdLst>
                <a:gd name="T0" fmla="*/ 0 w 35"/>
                <a:gd name="T1" fmla="*/ 84 h 84"/>
                <a:gd name="T2" fmla="*/ 0 w 35"/>
                <a:gd name="T3" fmla="*/ 2 h 84"/>
                <a:gd name="T4" fmla="*/ 7 w 35"/>
                <a:gd name="T5" fmla="*/ 2 h 84"/>
                <a:gd name="T6" fmla="*/ 7 w 35"/>
                <a:gd name="T7" fmla="*/ 14 h 84"/>
                <a:gd name="T8" fmla="*/ 7 w 35"/>
                <a:gd name="T9" fmla="*/ 14 h 84"/>
                <a:gd name="T10" fmla="*/ 10 w 35"/>
                <a:gd name="T11" fmla="*/ 9 h 84"/>
                <a:gd name="T12" fmla="*/ 13 w 35"/>
                <a:gd name="T13" fmla="*/ 4 h 84"/>
                <a:gd name="T14" fmla="*/ 16 w 35"/>
                <a:gd name="T15" fmla="*/ 2 h 84"/>
                <a:gd name="T16" fmla="*/ 20 w 35"/>
                <a:gd name="T17" fmla="*/ 0 h 84"/>
                <a:gd name="T18" fmla="*/ 20 w 35"/>
                <a:gd name="T19" fmla="*/ 0 h 84"/>
                <a:gd name="T20" fmla="*/ 22 w 35"/>
                <a:gd name="T21" fmla="*/ 0 h 84"/>
                <a:gd name="T22" fmla="*/ 24 w 35"/>
                <a:gd name="T23" fmla="*/ 2 h 84"/>
                <a:gd name="T24" fmla="*/ 25 w 35"/>
                <a:gd name="T25" fmla="*/ 2 h 84"/>
                <a:gd name="T26" fmla="*/ 27 w 35"/>
                <a:gd name="T27" fmla="*/ 3 h 84"/>
                <a:gd name="T28" fmla="*/ 27 w 35"/>
                <a:gd name="T29" fmla="*/ 3 h 84"/>
                <a:gd name="T30" fmla="*/ 28 w 35"/>
                <a:gd name="T31" fmla="*/ 4 h 84"/>
                <a:gd name="T32" fmla="*/ 30 w 35"/>
                <a:gd name="T33" fmla="*/ 6 h 84"/>
                <a:gd name="T34" fmla="*/ 31 w 35"/>
                <a:gd name="T35" fmla="*/ 9 h 84"/>
                <a:gd name="T36" fmla="*/ 32 w 35"/>
                <a:gd name="T37" fmla="*/ 10 h 84"/>
                <a:gd name="T38" fmla="*/ 32 w 35"/>
                <a:gd name="T39" fmla="*/ 10 h 84"/>
                <a:gd name="T40" fmla="*/ 32 w 35"/>
                <a:gd name="T41" fmla="*/ 13 h 84"/>
                <a:gd name="T42" fmla="*/ 33 w 35"/>
                <a:gd name="T43" fmla="*/ 15 h 84"/>
                <a:gd name="T44" fmla="*/ 34 w 35"/>
                <a:gd name="T45" fmla="*/ 18 h 84"/>
                <a:gd name="T46" fmla="*/ 34 w 35"/>
                <a:gd name="T47" fmla="*/ 21 h 84"/>
                <a:gd name="T48" fmla="*/ 34 w 35"/>
                <a:gd name="T49" fmla="*/ 21 h 84"/>
                <a:gd name="T50" fmla="*/ 34 w 35"/>
                <a:gd name="T51" fmla="*/ 24 h 84"/>
                <a:gd name="T52" fmla="*/ 35 w 35"/>
                <a:gd name="T53" fmla="*/ 27 h 84"/>
                <a:gd name="T54" fmla="*/ 35 w 35"/>
                <a:gd name="T55" fmla="*/ 29 h 84"/>
                <a:gd name="T56" fmla="*/ 35 w 35"/>
                <a:gd name="T57" fmla="*/ 34 h 84"/>
                <a:gd name="T58" fmla="*/ 35 w 35"/>
                <a:gd name="T59" fmla="*/ 84 h 84"/>
                <a:gd name="T60" fmla="*/ 28 w 35"/>
                <a:gd name="T61" fmla="*/ 84 h 84"/>
                <a:gd name="T62" fmla="*/ 28 w 35"/>
                <a:gd name="T63" fmla="*/ 36 h 84"/>
                <a:gd name="T64" fmla="*/ 28 w 35"/>
                <a:gd name="T65" fmla="*/ 36 h 84"/>
                <a:gd name="T66" fmla="*/ 28 w 35"/>
                <a:gd name="T67" fmla="*/ 32 h 84"/>
                <a:gd name="T68" fmla="*/ 28 w 35"/>
                <a:gd name="T69" fmla="*/ 29 h 84"/>
                <a:gd name="T70" fmla="*/ 27 w 35"/>
                <a:gd name="T71" fmla="*/ 27 h 84"/>
                <a:gd name="T72" fmla="*/ 27 w 35"/>
                <a:gd name="T73" fmla="*/ 24 h 84"/>
                <a:gd name="T74" fmla="*/ 27 w 35"/>
                <a:gd name="T75" fmla="*/ 24 h 84"/>
                <a:gd name="T76" fmla="*/ 26 w 35"/>
                <a:gd name="T77" fmla="*/ 22 h 84"/>
                <a:gd name="T78" fmla="*/ 25 w 35"/>
                <a:gd name="T79" fmla="*/ 20 h 84"/>
                <a:gd name="T80" fmla="*/ 24 w 35"/>
                <a:gd name="T81" fmla="*/ 18 h 84"/>
                <a:gd name="T82" fmla="*/ 24 w 35"/>
                <a:gd name="T83" fmla="*/ 17 h 84"/>
                <a:gd name="T84" fmla="*/ 24 w 35"/>
                <a:gd name="T85" fmla="*/ 17 h 84"/>
                <a:gd name="T86" fmla="*/ 23 w 35"/>
                <a:gd name="T87" fmla="*/ 15 h 84"/>
                <a:gd name="T88" fmla="*/ 21 w 35"/>
                <a:gd name="T89" fmla="*/ 15 h 84"/>
                <a:gd name="T90" fmla="*/ 20 w 35"/>
                <a:gd name="T91" fmla="*/ 14 h 84"/>
                <a:gd name="T92" fmla="*/ 19 w 35"/>
                <a:gd name="T93" fmla="*/ 14 h 84"/>
                <a:gd name="T94" fmla="*/ 19 w 35"/>
                <a:gd name="T95" fmla="*/ 14 h 84"/>
                <a:gd name="T96" fmla="*/ 16 w 35"/>
                <a:gd name="T97" fmla="*/ 14 h 84"/>
                <a:gd name="T98" fmla="*/ 14 w 35"/>
                <a:gd name="T99" fmla="*/ 15 h 84"/>
                <a:gd name="T100" fmla="*/ 12 w 35"/>
                <a:gd name="T101" fmla="*/ 18 h 84"/>
                <a:gd name="T102" fmla="*/ 10 w 35"/>
                <a:gd name="T103" fmla="*/ 20 h 84"/>
                <a:gd name="T104" fmla="*/ 10 w 35"/>
                <a:gd name="T105" fmla="*/ 20 h 84"/>
                <a:gd name="T106" fmla="*/ 9 w 35"/>
                <a:gd name="T107" fmla="*/ 22 h 84"/>
                <a:gd name="T108" fmla="*/ 8 w 35"/>
                <a:gd name="T109" fmla="*/ 28 h 84"/>
                <a:gd name="T110" fmla="*/ 7 w 35"/>
                <a:gd name="T111" fmla="*/ 34 h 84"/>
                <a:gd name="T112" fmla="*/ 7 w 35"/>
                <a:gd name="T113" fmla="*/ 41 h 84"/>
                <a:gd name="T114" fmla="*/ 7 w 35"/>
                <a:gd name="T115" fmla="*/ 84 h 84"/>
                <a:gd name="T116" fmla="*/ 0 w 35"/>
                <a:gd name="T1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84">
                  <a:moveTo>
                    <a:pt x="0" y="84"/>
                  </a:moveTo>
                  <a:lnTo>
                    <a:pt x="0" y="2"/>
                  </a:lnTo>
                  <a:lnTo>
                    <a:pt x="7" y="2"/>
                  </a:lnTo>
                  <a:lnTo>
                    <a:pt x="7" y="14"/>
                  </a:lnTo>
                  <a:lnTo>
                    <a:pt x="7" y="14"/>
                  </a:lnTo>
                  <a:lnTo>
                    <a:pt x="10" y="9"/>
                  </a:lnTo>
                  <a:lnTo>
                    <a:pt x="13" y="4"/>
                  </a:lnTo>
                  <a:lnTo>
                    <a:pt x="16" y="2"/>
                  </a:lnTo>
                  <a:lnTo>
                    <a:pt x="20" y="0"/>
                  </a:lnTo>
                  <a:lnTo>
                    <a:pt x="20" y="0"/>
                  </a:lnTo>
                  <a:lnTo>
                    <a:pt x="22" y="0"/>
                  </a:lnTo>
                  <a:lnTo>
                    <a:pt x="24" y="2"/>
                  </a:lnTo>
                  <a:lnTo>
                    <a:pt x="25" y="2"/>
                  </a:lnTo>
                  <a:lnTo>
                    <a:pt x="27" y="3"/>
                  </a:lnTo>
                  <a:lnTo>
                    <a:pt x="27" y="3"/>
                  </a:lnTo>
                  <a:lnTo>
                    <a:pt x="28" y="4"/>
                  </a:lnTo>
                  <a:lnTo>
                    <a:pt x="30" y="6"/>
                  </a:lnTo>
                  <a:lnTo>
                    <a:pt x="31" y="9"/>
                  </a:lnTo>
                  <a:lnTo>
                    <a:pt x="32" y="10"/>
                  </a:lnTo>
                  <a:lnTo>
                    <a:pt x="32" y="10"/>
                  </a:lnTo>
                  <a:lnTo>
                    <a:pt x="32" y="13"/>
                  </a:lnTo>
                  <a:lnTo>
                    <a:pt x="33" y="15"/>
                  </a:lnTo>
                  <a:lnTo>
                    <a:pt x="34" y="18"/>
                  </a:lnTo>
                  <a:lnTo>
                    <a:pt x="34" y="21"/>
                  </a:lnTo>
                  <a:lnTo>
                    <a:pt x="34" y="21"/>
                  </a:lnTo>
                  <a:lnTo>
                    <a:pt x="34" y="24"/>
                  </a:lnTo>
                  <a:lnTo>
                    <a:pt x="35" y="27"/>
                  </a:lnTo>
                  <a:lnTo>
                    <a:pt x="35" y="29"/>
                  </a:lnTo>
                  <a:lnTo>
                    <a:pt x="35" y="34"/>
                  </a:lnTo>
                  <a:lnTo>
                    <a:pt x="35" y="84"/>
                  </a:lnTo>
                  <a:lnTo>
                    <a:pt x="28" y="84"/>
                  </a:lnTo>
                  <a:lnTo>
                    <a:pt x="28" y="36"/>
                  </a:lnTo>
                  <a:lnTo>
                    <a:pt x="28" y="36"/>
                  </a:lnTo>
                  <a:lnTo>
                    <a:pt x="28" y="32"/>
                  </a:lnTo>
                  <a:lnTo>
                    <a:pt x="28" y="29"/>
                  </a:lnTo>
                  <a:lnTo>
                    <a:pt x="27" y="27"/>
                  </a:lnTo>
                  <a:lnTo>
                    <a:pt x="27" y="24"/>
                  </a:lnTo>
                  <a:lnTo>
                    <a:pt x="27" y="24"/>
                  </a:lnTo>
                  <a:lnTo>
                    <a:pt x="26" y="22"/>
                  </a:lnTo>
                  <a:lnTo>
                    <a:pt x="25" y="20"/>
                  </a:lnTo>
                  <a:lnTo>
                    <a:pt x="24" y="18"/>
                  </a:lnTo>
                  <a:lnTo>
                    <a:pt x="24" y="17"/>
                  </a:lnTo>
                  <a:lnTo>
                    <a:pt x="24" y="17"/>
                  </a:lnTo>
                  <a:lnTo>
                    <a:pt x="23" y="15"/>
                  </a:lnTo>
                  <a:lnTo>
                    <a:pt x="21" y="15"/>
                  </a:lnTo>
                  <a:lnTo>
                    <a:pt x="20" y="14"/>
                  </a:lnTo>
                  <a:lnTo>
                    <a:pt x="19" y="14"/>
                  </a:lnTo>
                  <a:lnTo>
                    <a:pt x="19" y="14"/>
                  </a:lnTo>
                  <a:lnTo>
                    <a:pt x="16" y="14"/>
                  </a:lnTo>
                  <a:lnTo>
                    <a:pt x="14" y="15"/>
                  </a:lnTo>
                  <a:lnTo>
                    <a:pt x="12" y="18"/>
                  </a:lnTo>
                  <a:lnTo>
                    <a:pt x="10" y="20"/>
                  </a:lnTo>
                  <a:lnTo>
                    <a:pt x="10" y="20"/>
                  </a:lnTo>
                  <a:lnTo>
                    <a:pt x="9" y="22"/>
                  </a:lnTo>
                  <a:lnTo>
                    <a:pt x="8" y="28"/>
                  </a:lnTo>
                  <a:lnTo>
                    <a:pt x="7" y="34"/>
                  </a:lnTo>
                  <a:lnTo>
                    <a:pt x="7" y="41"/>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p:cNvSpPr>
            <p:nvPr/>
          </p:nvSpPr>
          <p:spPr bwMode="auto">
            <a:xfrm>
              <a:off x="5389" y="342"/>
              <a:ext cx="18" cy="42"/>
            </a:xfrm>
            <a:custGeom>
              <a:avLst/>
              <a:gdLst>
                <a:gd name="T0" fmla="*/ 8 w 37"/>
                <a:gd name="T1" fmla="*/ 57 h 85"/>
                <a:gd name="T2" fmla="*/ 9 w 37"/>
                <a:gd name="T3" fmla="*/ 66 h 85"/>
                <a:gd name="T4" fmla="*/ 12 w 37"/>
                <a:gd name="T5" fmla="*/ 68 h 85"/>
                <a:gd name="T6" fmla="*/ 19 w 37"/>
                <a:gd name="T7" fmla="*/ 71 h 85"/>
                <a:gd name="T8" fmla="*/ 24 w 37"/>
                <a:gd name="T9" fmla="*/ 70 h 85"/>
                <a:gd name="T10" fmla="*/ 27 w 37"/>
                <a:gd name="T11" fmla="*/ 68 h 85"/>
                <a:gd name="T12" fmla="*/ 30 w 37"/>
                <a:gd name="T13" fmla="*/ 63 h 85"/>
                <a:gd name="T14" fmla="*/ 30 w 37"/>
                <a:gd name="T15" fmla="*/ 60 h 85"/>
                <a:gd name="T16" fmla="*/ 27 w 37"/>
                <a:gd name="T17" fmla="*/ 54 h 85"/>
                <a:gd name="T18" fmla="*/ 24 w 37"/>
                <a:gd name="T19" fmla="*/ 53 h 85"/>
                <a:gd name="T20" fmla="*/ 19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6 w 37"/>
                <a:gd name="T43" fmla="*/ 0 h 85"/>
                <a:gd name="T44" fmla="*/ 19 w 37"/>
                <a:gd name="T45" fmla="*/ 0 h 85"/>
                <a:gd name="T46" fmla="*/ 26 w 37"/>
                <a:gd name="T47" fmla="*/ 3 h 85"/>
                <a:gd name="T48" fmla="*/ 30 w 37"/>
                <a:gd name="T49" fmla="*/ 7 h 85"/>
                <a:gd name="T50" fmla="*/ 32 w 37"/>
                <a:gd name="T51" fmla="*/ 11 h 85"/>
                <a:gd name="T52" fmla="*/ 35 w 37"/>
                <a:gd name="T53" fmla="*/ 21 h 85"/>
                <a:gd name="T54" fmla="*/ 28 w 37"/>
                <a:gd name="T55" fmla="*/ 25 h 85"/>
                <a:gd name="T56" fmla="*/ 26 w 37"/>
                <a:gd name="T57" fmla="*/ 20 h 85"/>
                <a:gd name="T58" fmla="*/ 23 w 37"/>
                <a:gd name="T59" fmla="*/ 17 h 85"/>
                <a:gd name="T60" fmla="*/ 18 w 37"/>
                <a:gd name="T61" fmla="*/ 14 h 85"/>
                <a:gd name="T62" fmla="*/ 14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7 w 37"/>
                <a:gd name="T77" fmla="*/ 32 h 85"/>
                <a:gd name="T78" fmla="*/ 22 w 37"/>
                <a:gd name="T79" fmla="*/ 35 h 85"/>
                <a:gd name="T80" fmla="*/ 29 w 37"/>
                <a:gd name="T81" fmla="*/ 39 h 85"/>
                <a:gd name="T82" fmla="*/ 33 w 37"/>
                <a:gd name="T83" fmla="*/ 42 h 85"/>
                <a:gd name="T84" fmla="*/ 35 w 37"/>
                <a:gd name="T85" fmla="*/ 46 h 85"/>
                <a:gd name="T86" fmla="*/ 37 w 37"/>
                <a:gd name="T87" fmla="*/ 56 h 85"/>
                <a:gd name="T88" fmla="*/ 37 w 37"/>
                <a:gd name="T89" fmla="*/ 63 h 85"/>
                <a:gd name="T90" fmla="*/ 35 w 37"/>
                <a:gd name="T91" fmla="*/ 72 h 85"/>
                <a:gd name="T92" fmla="*/ 33 w 37"/>
                <a:gd name="T93" fmla="*/ 78 h 85"/>
                <a:gd name="T94" fmla="*/ 29 w 37"/>
                <a:gd name="T95" fmla="*/ 82 h 85"/>
                <a:gd name="T96" fmla="*/ 22 w 37"/>
                <a:gd name="T97" fmla="*/ 85 h 85"/>
                <a:gd name="T98" fmla="*/ 15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5" y="70"/>
                  </a:lnTo>
                  <a:lnTo>
                    <a:pt x="17" y="71"/>
                  </a:lnTo>
                  <a:lnTo>
                    <a:pt x="19" y="71"/>
                  </a:lnTo>
                  <a:lnTo>
                    <a:pt x="19" y="71"/>
                  </a:lnTo>
                  <a:lnTo>
                    <a:pt x="22" y="71"/>
                  </a:lnTo>
                  <a:lnTo>
                    <a:pt x="24" y="70"/>
                  </a:lnTo>
                  <a:lnTo>
                    <a:pt x="26" y="70"/>
                  </a:lnTo>
                  <a:lnTo>
                    <a:pt x="27" y="68"/>
                  </a:lnTo>
                  <a:lnTo>
                    <a:pt x="27" y="68"/>
                  </a:lnTo>
                  <a:lnTo>
                    <a:pt x="28" y="67"/>
                  </a:lnTo>
                  <a:lnTo>
                    <a:pt x="29" y="66"/>
                  </a:lnTo>
                  <a:lnTo>
                    <a:pt x="30" y="63"/>
                  </a:lnTo>
                  <a:lnTo>
                    <a:pt x="30" y="61"/>
                  </a:lnTo>
                  <a:lnTo>
                    <a:pt x="30" y="61"/>
                  </a:lnTo>
                  <a:lnTo>
                    <a:pt x="30" y="60"/>
                  </a:lnTo>
                  <a:lnTo>
                    <a:pt x="29" y="57"/>
                  </a:lnTo>
                  <a:lnTo>
                    <a:pt x="28" y="56"/>
                  </a:lnTo>
                  <a:lnTo>
                    <a:pt x="27" y="54"/>
                  </a:lnTo>
                  <a:lnTo>
                    <a:pt x="27" y="54"/>
                  </a:lnTo>
                  <a:lnTo>
                    <a:pt x="26" y="54"/>
                  </a:lnTo>
                  <a:lnTo>
                    <a:pt x="24" y="53"/>
                  </a:lnTo>
                  <a:lnTo>
                    <a:pt x="22" y="52"/>
                  </a:lnTo>
                  <a:lnTo>
                    <a:pt x="19" y="50"/>
                  </a:lnTo>
                  <a:lnTo>
                    <a:pt x="19" y="50"/>
                  </a:lnTo>
                  <a:lnTo>
                    <a:pt x="15"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4" y="2"/>
                  </a:lnTo>
                  <a:lnTo>
                    <a:pt x="16" y="0"/>
                  </a:lnTo>
                  <a:lnTo>
                    <a:pt x="17" y="0"/>
                  </a:lnTo>
                  <a:lnTo>
                    <a:pt x="17" y="0"/>
                  </a:lnTo>
                  <a:lnTo>
                    <a:pt x="19" y="0"/>
                  </a:lnTo>
                  <a:lnTo>
                    <a:pt x="22" y="2"/>
                  </a:lnTo>
                  <a:lnTo>
                    <a:pt x="24" y="2"/>
                  </a:lnTo>
                  <a:lnTo>
                    <a:pt x="26" y="3"/>
                  </a:lnTo>
                  <a:lnTo>
                    <a:pt x="26" y="3"/>
                  </a:lnTo>
                  <a:lnTo>
                    <a:pt x="28" y="4"/>
                  </a:lnTo>
                  <a:lnTo>
                    <a:pt x="30" y="7"/>
                  </a:lnTo>
                  <a:lnTo>
                    <a:pt x="31" y="9"/>
                  </a:lnTo>
                  <a:lnTo>
                    <a:pt x="32" y="11"/>
                  </a:lnTo>
                  <a:lnTo>
                    <a:pt x="32" y="11"/>
                  </a:lnTo>
                  <a:lnTo>
                    <a:pt x="33" y="14"/>
                  </a:lnTo>
                  <a:lnTo>
                    <a:pt x="34" y="17"/>
                  </a:lnTo>
                  <a:lnTo>
                    <a:pt x="35" y="21"/>
                  </a:lnTo>
                  <a:lnTo>
                    <a:pt x="35" y="24"/>
                  </a:lnTo>
                  <a:lnTo>
                    <a:pt x="28" y="25"/>
                  </a:lnTo>
                  <a:lnTo>
                    <a:pt x="28" y="25"/>
                  </a:lnTo>
                  <a:lnTo>
                    <a:pt x="28" y="24"/>
                  </a:lnTo>
                  <a:lnTo>
                    <a:pt x="27" y="21"/>
                  </a:lnTo>
                  <a:lnTo>
                    <a:pt x="26" y="20"/>
                  </a:lnTo>
                  <a:lnTo>
                    <a:pt x="25" y="18"/>
                  </a:lnTo>
                  <a:lnTo>
                    <a:pt x="25" y="18"/>
                  </a:lnTo>
                  <a:lnTo>
                    <a:pt x="23" y="17"/>
                  </a:lnTo>
                  <a:lnTo>
                    <a:pt x="22" y="15"/>
                  </a:lnTo>
                  <a:lnTo>
                    <a:pt x="20" y="14"/>
                  </a:lnTo>
                  <a:lnTo>
                    <a:pt x="18" y="14"/>
                  </a:lnTo>
                  <a:lnTo>
                    <a:pt x="18" y="14"/>
                  </a:lnTo>
                  <a:lnTo>
                    <a:pt x="16" y="14"/>
                  </a:lnTo>
                  <a:lnTo>
                    <a:pt x="14"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5" y="32"/>
                  </a:lnTo>
                  <a:lnTo>
                    <a:pt x="17" y="32"/>
                  </a:lnTo>
                  <a:lnTo>
                    <a:pt x="19" y="34"/>
                  </a:lnTo>
                  <a:lnTo>
                    <a:pt x="19" y="34"/>
                  </a:lnTo>
                  <a:lnTo>
                    <a:pt x="22" y="35"/>
                  </a:lnTo>
                  <a:lnTo>
                    <a:pt x="25" y="38"/>
                  </a:lnTo>
                  <a:lnTo>
                    <a:pt x="28" y="39"/>
                  </a:lnTo>
                  <a:lnTo>
                    <a:pt x="29" y="39"/>
                  </a:lnTo>
                  <a:lnTo>
                    <a:pt x="29" y="39"/>
                  </a:lnTo>
                  <a:lnTo>
                    <a:pt x="31" y="41"/>
                  </a:lnTo>
                  <a:lnTo>
                    <a:pt x="33" y="42"/>
                  </a:lnTo>
                  <a:lnTo>
                    <a:pt x="34" y="45"/>
                  </a:lnTo>
                  <a:lnTo>
                    <a:pt x="35" y="46"/>
                  </a:lnTo>
                  <a:lnTo>
                    <a:pt x="35" y="46"/>
                  </a:lnTo>
                  <a:lnTo>
                    <a:pt x="36" y="49"/>
                  </a:lnTo>
                  <a:lnTo>
                    <a:pt x="36" y="52"/>
                  </a:lnTo>
                  <a:lnTo>
                    <a:pt x="37" y="56"/>
                  </a:lnTo>
                  <a:lnTo>
                    <a:pt x="37" y="60"/>
                  </a:lnTo>
                  <a:lnTo>
                    <a:pt x="37" y="60"/>
                  </a:lnTo>
                  <a:lnTo>
                    <a:pt x="37" y="63"/>
                  </a:lnTo>
                  <a:lnTo>
                    <a:pt x="36" y="67"/>
                  </a:lnTo>
                  <a:lnTo>
                    <a:pt x="36" y="70"/>
                  </a:lnTo>
                  <a:lnTo>
                    <a:pt x="35" y="72"/>
                  </a:lnTo>
                  <a:lnTo>
                    <a:pt x="35" y="72"/>
                  </a:lnTo>
                  <a:lnTo>
                    <a:pt x="34" y="75"/>
                  </a:lnTo>
                  <a:lnTo>
                    <a:pt x="33" y="78"/>
                  </a:lnTo>
                  <a:lnTo>
                    <a:pt x="31" y="81"/>
                  </a:lnTo>
                  <a:lnTo>
                    <a:pt x="29" y="82"/>
                  </a:lnTo>
                  <a:lnTo>
                    <a:pt x="29" y="82"/>
                  </a:lnTo>
                  <a:lnTo>
                    <a:pt x="27" y="84"/>
                  </a:lnTo>
                  <a:lnTo>
                    <a:pt x="24" y="84"/>
                  </a:lnTo>
                  <a:lnTo>
                    <a:pt x="22" y="85"/>
                  </a:lnTo>
                  <a:lnTo>
                    <a:pt x="19" y="85"/>
                  </a:lnTo>
                  <a:lnTo>
                    <a:pt x="19" y="85"/>
                  </a:lnTo>
                  <a:lnTo>
                    <a:pt x="15"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5409" y="342"/>
              <a:ext cx="21" cy="42"/>
            </a:xfrm>
            <a:custGeom>
              <a:avLst/>
              <a:gdLst>
                <a:gd name="T0" fmla="*/ 41 w 42"/>
                <a:gd name="T1" fmla="*/ 60 h 85"/>
                <a:gd name="T2" fmla="*/ 40 w 42"/>
                <a:gd name="T3" fmla="*/ 66 h 85"/>
                <a:gd name="T4" fmla="*/ 35 w 42"/>
                <a:gd name="T5" fmla="*/ 75 h 85"/>
                <a:gd name="T6" fmla="*/ 33 w 42"/>
                <a:gd name="T7" fmla="*/ 78 h 85"/>
                <a:gd name="T8" fmla="*/ 28 w 42"/>
                <a:gd name="T9" fmla="*/ 84 h 85"/>
                <a:gd name="T10" fmla="*/ 21 w 42"/>
                <a:gd name="T11" fmla="*/ 85 h 85"/>
                <a:gd name="T12" fmla="*/ 17 w 42"/>
                <a:gd name="T13" fmla="*/ 84 h 85"/>
                <a:gd name="T14" fmla="*/ 9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2 w 42"/>
                <a:gd name="T29" fmla="*/ 3 h 85"/>
                <a:gd name="T30" fmla="*/ 20 w 42"/>
                <a:gd name="T31" fmla="*/ 0 h 85"/>
                <a:gd name="T32" fmla="*/ 24 w 42"/>
                <a:gd name="T33" fmla="*/ 2 h 85"/>
                <a:gd name="T34" fmla="*/ 32 w 42"/>
                <a:gd name="T35" fmla="*/ 7 h 85"/>
                <a:gd name="T36" fmla="*/ 35 w 42"/>
                <a:gd name="T37" fmla="*/ 11 h 85"/>
                <a:gd name="T38" fmla="*/ 41 w 42"/>
                <a:gd name="T39" fmla="*/ 25 h 85"/>
                <a:gd name="T40" fmla="*/ 42 w 42"/>
                <a:gd name="T41" fmla="*/ 43 h 85"/>
                <a:gd name="T42" fmla="*/ 42 w 42"/>
                <a:gd name="T43" fmla="*/ 43 h 85"/>
                <a:gd name="T44" fmla="*/ 41 w 42"/>
                <a:gd name="T45" fmla="*/ 46 h 85"/>
                <a:gd name="T46" fmla="*/ 8 w 42"/>
                <a:gd name="T47" fmla="*/ 46 h 85"/>
                <a:gd name="T48" fmla="*/ 8 w 42"/>
                <a:gd name="T49" fmla="*/ 52 h 85"/>
                <a:gd name="T50" fmla="*/ 10 w 42"/>
                <a:gd name="T51" fmla="*/ 61 h 85"/>
                <a:gd name="T52" fmla="*/ 11 w 42"/>
                <a:gd name="T53" fmla="*/ 64 h 85"/>
                <a:gd name="T54" fmla="*/ 15 w 42"/>
                <a:gd name="T55" fmla="*/ 70 h 85"/>
                <a:gd name="T56" fmla="*/ 21 w 42"/>
                <a:gd name="T57" fmla="*/ 71 h 85"/>
                <a:gd name="T58" fmla="*/ 23 w 42"/>
                <a:gd name="T59" fmla="*/ 71 h 85"/>
                <a:gd name="T60" fmla="*/ 27 w 42"/>
                <a:gd name="T61" fmla="*/ 70 h 85"/>
                <a:gd name="T62" fmla="*/ 28 w 42"/>
                <a:gd name="T63" fmla="*/ 68 h 85"/>
                <a:gd name="T64" fmla="*/ 31 w 42"/>
                <a:gd name="T65" fmla="*/ 64 h 85"/>
                <a:gd name="T66" fmla="*/ 33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3" y="59"/>
                  </a:moveTo>
                  <a:lnTo>
                    <a:pt x="41" y="60"/>
                  </a:lnTo>
                  <a:lnTo>
                    <a:pt x="41" y="60"/>
                  </a:lnTo>
                  <a:lnTo>
                    <a:pt x="40" y="66"/>
                  </a:lnTo>
                  <a:lnTo>
                    <a:pt x="38" y="71"/>
                  </a:lnTo>
                  <a:lnTo>
                    <a:pt x="35" y="75"/>
                  </a:lnTo>
                  <a:lnTo>
                    <a:pt x="33" y="78"/>
                  </a:lnTo>
                  <a:lnTo>
                    <a:pt x="33" y="78"/>
                  </a:lnTo>
                  <a:lnTo>
                    <a:pt x="31" y="81"/>
                  </a:lnTo>
                  <a:lnTo>
                    <a:pt x="28" y="84"/>
                  </a:lnTo>
                  <a:lnTo>
                    <a:pt x="24" y="85"/>
                  </a:lnTo>
                  <a:lnTo>
                    <a:pt x="21" y="85"/>
                  </a:lnTo>
                  <a:lnTo>
                    <a:pt x="21" y="85"/>
                  </a:lnTo>
                  <a:lnTo>
                    <a:pt x="17"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6" y="2"/>
                  </a:lnTo>
                  <a:lnTo>
                    <a:pt x="20" y="0"/>
                  </a:lnTo>
                  <a:lnTo>
                    <a:pt x="20" y="0"/>
                  </a:lnTo>
                  <a:lnTo>
                    <a:pt x="24" y="2"/>
                  </a:lnTo>
                  <a:lnTo>
                    <a:pt x="28" y="3"/>
                  </a:lnTo>
                  <a:lnTo>
                    <a:pt x="32" y="7"/>
                  </a:lnTo>
                  <a:lnTo>
                    <a:pt x="35" y="11"/>
                  </a:lnTo>
                  <a:lnTo>
                    <a:pt x="35" y="11"/>
                  </a:lnTo>
                  <a:lnTo>
                    <a:pt x="39" y="17"/>
                  </a:lnTo>
                  <a:lnTo>
                    <a:pt x="41" y="25"/>
                  </a:lnTo>
                  <a:lnTo>
                    <a:pt x="42" y="34"/>
                  </a:lnTo>
                  <a:lnTo>
                    <a:pt x="42" y="43"/>
                  </a:lnTo>
                  <a:lnTo>
                    <a:pt x="42" y="43"/>
                  </a:lnTo>
                  <a:lnTo>
                    <a:pt x="42" y="43"/>
                  </a:lnTo>
                  <a:lnTo>
                    <a:pt x="42" y="45"/>
                  </a:lnTo>
                  <a:lnTo>
                    <a:pt x="41" y="46"/>
                  </a:lnTo>
                  <a:lnTo>
                    <a:pt x="41" y="46"/>
                  </a:lnTo>
                  <a:lnTo>
                    <a:pt x="8" y="46"/>
                  </a:lnTo>
                  <a:lnTo>
                    <a:pt x="8" y="46"/>
                  </a:lnTo>
                  <a:lnTo>
                    <a:pt x="8" y="52"/>
                  </a:lnTo>
                  <a:lnTo>
                    <a:pt x="9" y="57"/>
                  </a:lnTo>
                  <a:lnTo>
                    <a:pt x="10" y="61"/>
                  </a:lnTo>
                  <a:lnTo>
                    <a:pt x="11" y="64"/>
                  </a:lnTo>
                  <a:lnTo>
                    <a:pt x="11" y="64"/>
                  </a:lnTo>
                  <a:lnTo>
                    <a:pt x="13" y="67"/>
                  </a:lnTo>
                  <a:lnTo>
                    <a:pt x="15" y="70"/>
                  </a:lnTo>
                  <a:lnTo>
                    <a:pt x="18" y="71"/>
                  </a:lnTo>
                  <a:lnTo>
                    <a:pt x="21" y="71"/>
                  </a:lnTo>
                  <a:lnTo>
                    <a:pt x="21" y="71"/>
                  </a:lnTo>
                  <a:lnTo>
                    <a:pt x="23" y="71"/>
                  </a:lnTo>
                  <a:lnTo>
                    <a:pt x="25" y="70"/>
                  </a:lnTo>
                  <a:lnTo>
                    <a:pt x="27" y="70"/>
                  </a:lnTo>
                  <a:lnTo>
                    <a:pt x="28" y="68"/>
                  </a:lnTo>
                  <a:lnTo>
                    <a:pt x="28" y="68"/>
                  </a:lnTo>
                  <a:lnTo>
                    <a:pt x="29" y="67"/>
                  </a:lnTo>
                  <a:lnTo>
                    <a:pt x="31" y="64"/>
                  </a:lnTo>
                  <a:lnTo>
                    <a:pt x="32" y="61"/>
                  </a:lnTo>
                  <a:lnTo>
                    <a:pt x="33" y="59"/>
                  </a:lnTo>
                  <a:lnTo>
                    <a:pt x="33"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16"/>
            <p:cNvSpPr>
              <a:spLocks/>
            </p:cNvSpPr>
            <p:nvPr/>
          </p:nvSpPr>
          <p:spPr bwMode="auto">
            <a:xfrm>
              <a:off x="5414" y="349"/>
              <a:ext cx="12"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17"/>
            <p:cNvSpPr>
              <a:spLocks/>
            </p:cNvSpPr>
            <p:nvPr/>
          </p:nvSpPr>
          <p:spPr bwMode="auto">
            <a:xfrm>
              <a:off x="5435" y="342"/>
              <a:ext cx="12" cy="41"/>
            </a:xfrm>
            <a:custGeom>
              <a:avLst/>
              <a:gdLst>
                <a:gd name="T0" fmla="*/ 0 w 23"/>
                <a:gd name="T1" fmla="*/ 84 h 84"/>
                <a:gd name="T2" fmla="*/ 0 w 23"/>
                <a:gd name="T3" fmla="*/ 2 h 84"/>
                <a:gd name="T4" fmla="*/ 7 w 23"/>
                <a:gd name="T5" fmla="*/ 2 h 84"/>
                <a:gd name="T6" fmla="*/ 7 w 23"/>
                <a:gd name="T7" fmla="*/ 14 h 84"/>
                <a:gd name="T8" fmla="*/ 7 w 23"/>
                <a:gd name="T9" fmla="*/ 14 h 84"/>
                <a:gd name="T10" fmla="*/ 8 w 23"/>
                <a:gd name="T11" fmla="*/ 10 h 84"/>
                <a:gd name="T12" fmla="*/ 9 w 23"/>
                <a:gd name="T13" fmla="*/ 7 h 84"/>
                <a:gd name="T14" fmla="*/ 10 w 23"/>
                <a:gd name="T15" fmla="*/ 4 h 84"/>
                <a:gd name="T16" fmla="*/ 10 w 23"/>
                <a:gd name="T17" fmla="*/ 3 h 84"/>
                <a:gd name="T18" fmla="*/ 10 w 23"/>
                <a:gd name="T19" fmla="*/ 3 h 84"/>
                <a:gd name="T20" fmla="*/ 11 w 23"/>
                <a:gd name="T21" fmla="*/ 2 h 84"/>
                <a:gd name="T22" fmla="*/ 13 w 23"/>
                <a:gd name="T23" fmla="*/ 2 h 84"/>
                <a:gd name="T24" fmla="*/ 14 w 23"/>
                <a:gd name="T25" fmla="*/ 0 h 84"/>
                <a:gd name="T26" fmla="*/ 15 w 23"/>
                <a:gd name="T27" fmla="*/ 0 h 84"/>
                <a:gd name="T28" fmla="*/ 15 w 23"/>
                <a:gd name="T29" fmla="*/ 0 h 84"/>
                <a:gd name="T30" fmla="*/ 17 w 23"/>
                <a:gd name="T31" fmla="*/ 0 h 84"/>
                <a:gd name="T32" fmla="*/ 19 w 23"/>
                <a:gd name="T33" fmla="*/ 2 h 84"/>
                <a:gd name="T34" fmla="*/ 21 w 23"/>
                <a:gd name="T35" fmla="*/ 3 h 84"/>
                <a:gd name="T36" fmla="*/ 23 w 23"/>
                <a:gd name="T37" fmla="*/ 4 h 84"/>
                <a:gd name="T38" fmla="*/ 20 w 23"/>
                <a:gd name="T39" fmla="*/ 17 h 84"/>
                <a:gd name="T40" fmla="*/ 20 w 23"/>
                <a:gd name="T41" fmla="*/ 17 h 84"/>
                <a:gd name="T42" fmla="*/ 19 w 23"/>
                <a:gd name="T43" fmla="*/ 15 h 84"/>
                <a:gd name="T44" fmla="*/ 18 w 23"/>
                <a:gd name="T45" fmla="*/ 15 h 84"/>
                <a:gd name="T46" fmla="*/ 16 w 23"/>
                <a:gd name="T47" fmla="*/ 14 h 84"/>
                <a:gd name="T48" fmla="*/ 15 w 23"/>
                <a:gd name="T49" fmla="*/ 14 h 84"/>
                <a:gd name="T50" fmla="*/ 15 w 23"/>
                <a:gd name="T51" fmla="*/ 14 h 84"/>
                <a:gd name="T52" fmla="*/ 14 w 23"/>
                <a:gd name="T53" fmla="*/ 14 h 84"/>
                <a:gd name="T54" fmla="*/ 13 w 23"/>
                <a:gd name="T55" fmla="*/ 15 h 84"/>
                <a:gd name="T56" fmla="*/ 12 w 23"/>
                <a:gd name="T57" fmla="*/ 15 h 84"/>
                <a:gd name="T58" fmla="*/ 11 w 23"/>
                <a:gd name="T59" fmla="*/ 17 h 84"/>
                <a:gd name="T60" fmla="*/ 11 w 23"/>
                <a:gd name="T61" fmla="*/ 17 h 84"/>
                <a:gd name="T62" fmla="*/ 10 w 23"/>
                <a:gd name="T63" fmla="*/ 18 h 84"/>
                <a:gd name="T64" fmla="*/ 9 w 23"/>
                <a:gd name="T65" fmla="*/ 21 h 84"/>
                <a:gd name="T66" fmla="*/ 8 w 23"/>
                <a:gd name="T67" fmla="*/ 22 h 84"/>
                <a:gd name="T68" fmla="*/ 8 w 23"/>
                <a:gd name="T69" fmla="*/ 25 h 84"/>
                <a:gd name="T70" fmla="*/ 8 w 23"/>
                <a:gd name="T71" fmla="*/ 25 h 84"/>
                <a:gd name="T72" fmla="*/ 8 w 23"/>
                <a:gd name="T73" fmla="*/ 29 h 84"/>
                <a:gd name="T74" fmla="*/ 8 w 23"/>
                <a:gd name="T75" fmla="*/ 34 h 84"/>
                <a:gd name="T76" fmla="*/ 7 w 23"/>
                <a:gd name="T77" fmla="*/ 38 h 84"/>
                <a:gd name="T78" fmla="*/ 7 w 23"/>
                <a:gd name="T79" fmla="*/ 42 h 84"/>
                <a:gd name="T80" fmla="*/ 7 w 23"/>
                <a:gd name="T81" fmla="*/ 84 h 84"/>
                <a:gd name="T82" fmla="*/ 0 w 2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7" y="0"/>
                  </a:lnTo>
                  <a:lnTo>
                    <a:pt x="19" y="2"/>
                  </a:lnTo>
                  <a:lnTo>
                    <a:pt x="21" y="3"/>
                  </a:lnTo>
                  <a:lnTo>
                    <a:pt x="23" y="4"/>
                  </a:lnTo>
                  <a:lnTo>
                    <a:pt x="20" y="17"/>
                  </a:lnTo>
                  <a:lnTo>
                    <a:pt x="20" y="17"/>
                  </a:lnTo>
                  <a:lnTo>
                    <a:pt x="19" y="15"/>
                  </a:lnTo>
                  <a:lnTo>
                    <a:pt x="18"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118"/>
            <p:cNvSpPr>
              <a:spLocks/>
            </p:cNvSpPr>
            <p:nvPr/>
          </p:nvSpPr>
          <p:spPr bwMode="auto">
            <a:xfrm>
              <a:off x="5447" y="342"/>
              <a:ext cx="19" cy="41"/>
            </a:xfrm>
            <a:custGeom>
              <a:avLst/>
              <a:gdLst>
                <a:gd name="T0" fmla="*/ 15 w 40"/>
                <a:gd name="T1" fmla="*/ 82 h 82"/>
                <a:gd name="T2" fmla="*/ 0 w 40"/>
                <a:gd name="T3" fmla="*/ 0 h 82"/>
                <a:gd name="T4" fmla="*/ 7 w 40"/>
                <a:gd name="T5" fmla="*/ 0 h 82"/>
                <a:gd name="T6" fmla="*/ 16 w 40"/>
                <a:gd name="T7" fmla="*/ 50 h 82"/>
                <a:gd name="T8" fmla="*/ 16 w 40"/>
                <a:gd name="T9" fmla="*/ 50 h 82"/>
                <a:gd name="T10" fmla="*/ 17 w 40"/>
                <a:gd name="T11" fmla="*/ 54 h 82"/>
                <a:gd name="T12" fmla="*/ 18 w 40"/>
                <a:gd name="T13" fmla="*/ 58 h 82"/>
                <a:gd name="T14" fmla="*/ 18 w 40"/>
                <a:gd name="T15" fmla="*/ 62 h 82"/>
                <a:gd name="T16" fmla="*/ 19 w 40"/>
                <a:gd name="T17" fmla="*/ 66 h 82"/>
                <a:gd name="T18" fmla="*/ 19 w 40"/>
                <a:gd name="T19" fmla="*/ 66 h 82"/>
                <a:gd name="T20" fmla="*/ 19 w 40"/>
                <a:gd name="T21" fmla="*/ 62 h 82"/>
                <a:gd name="T22" fmla="*/ 20 w 40"/>
                <a:gd name="T23" fmla="*/ 58 h 82"/>
                <a:gd name="T24" fmla="*/ 21 w 40"/>
                <a:gd name="T25" fmla="*/ 54 h 82"/>
                <a:gd name="T26" fmla="*/ 22 w 40"/>
                <a:gd name="T27" fmla="*/ 50 h 82"/>
                <a:gd name="T28" fmla="*/ 32 w 40"/>
                <a:gd name="T29" fmla="*/ 0 h 82"/>
                <a:gd name="T30" fmla="*/ 40 w 40"/>
                <a:gd name="T31" fmla="*/ 0 h 82"/>
                <a:gd name="T32" fmla="*/ 24 w 40"/>
                <a:gd name="T33" fmla="*/ 82 h 82"/>
                <a:gd name="T34" fmla="*/ 15 w 40"/>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82">
                  <a:moveTo>
                    <a:pt x="15" y="82"/>
                  </a:moveTo>
                  <a:lnTo>
                    <a:pt x="0" y="0"/>
                  </a:lnTo>
                  <a:lnTo>
                    <a:pt x="7" y="0"/>
                  </a:lnTo>
                  <a:lnTo>
                    <a:pt x="16" y="50"/>
                  </a:lnTo>
                  <a:lnTo>
                    <a:pt x="16" y="50"/>
                  </a:lnTo>
                  <a:lnTo>
                    <a:pt x="17" y="54"/>
                  </a:lnTo>
                  <a:lnTo>
                    <a:pt x="18" y="58"/>
                  </a:lnTo>
                  <a:lnTo>
                    <a:pt x="18" y="62"/>
                  </a:lnTo>
                  <a:lnTo>
                    <a:pt x="19" y="66"/>
                  </a:lnTo>
                  <a:lnTo>
                    <a:pt x="19" y="66"/>
                  </a:lnTo>
                  <a:lnTo>
                    <a:pt x="19" y="62"/>
                  </a:lnTo>
                  <a:lnTo>
                    <a:pt x="20" y="58"/>
                  </a:lnTo>
                  <a:lnTo>
                    <a:pt x="21" y="54"/>
                  </a:lnTo>
                  <a:lnTo>
                    <a:pt x="22" y="50"/>
                  </a:lnTo>
                  <a:lnTo>
                    <a:pt x="32" y="0"/>
                  </a:lnTo>
                  <a:lnTo>
                    <a:pt x="40" y="0"/>
                  </a:lnTo>
                  <a:lnTo>
                    <a:pt x="24" y="82"/>
                  </a:lnTo>
                  <a:lnTo>
                    <a:pt x="15"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119"/>
            <p:cNvSpPr>
              <a:spLocks/>
            </p:cNvSpPr>
            <p:nvPr/>
          </p:nvSpPr>
          <p:spPr bwMode="auto">
            <a:xfrm>
              <a:off x="5469" y="342"/>
              <a:ext cx="20" cy="42"/>
            </a:xfrm>
            <a:custGeom>
              <a:avLst/>
              <a:gdLst>
                <a:gd name="T0" fmla="*/ 30 w 39"/>
                <a:gd name="T1" fmla="*/ 74 h 85"/>
                <a:gd name="T2" fmla="*/ 25 w 39"/>
                <a:gd name="T3" fmla="*/ 79 h 85"/>
                <a:gd name="T4" fmla="*/ 21 w 39"/>
                <a:gd name="T5" fmla="*/ 82 h 85"/>
                <a:gd name="T6" fmla="*/ 19 w 39"/>
                <a:gd name="T7" fmla="*/ 84 h 85"/>
                <a:gd name="T8" fmla="*/ 16 w 39"/>
                <a:gd name="T9" fmla="*/ 85 h 85"/>
                <a:gd name="T10" fmla="*/ 14 w 39"/>
                <a:gd name="T11" fmla="*/ 85 h 85"/>
                <a:gd name="T12" fmla="*/ 7 w 39"/>
                <a:gd name="T13" fmla="*/ 84 h 85"/>
                <a:gd name="T14" fmla="*/ 3 w 39"/>
                <a:gd name="T15" fmla="*/ 79 h 85"/>
                <a:gd name="T16" fmla="*/ 2 w 39"/>
                <a:gd name="T17" fmla="*/ 75 h 85"/>
                <a:gd name="T18" fmla="*/ 0 w 39"/>
                <a:gd name="T19" fmla="*/ 67 h 85"/>
                <a:gd name="T20" fmla="*/ 0 w 39"/>
                <a:gd name="T21" fmla="*/ 63 h 85"/>
                <a:gd name="T22" fmla="*/ 1 w 39"/>
                <a:gd name="T23" fmla="*/ 57 h 85"/>
                <a:gd name="T24" fmla="*/ 1 w 39"/>
                <a:gd name="T25" fmla="*/ 53 h 85"/>
                <a:gd name="T26" fmla="*/ 1 w 39"/>
                <a:gd name="T27" fmla="*/ 50 h 85"/>
                <a:gd name="T28" fmla="*/ 3 w 39"/>
                <a:gd name="T29" fmla="*/ 46 h 85"/>
                <a:gd name="T30" fmla="*/ 4 w 39"/>
                <a:gd name="T31" fmla="*/ 45 h 85"/>
                <a:gd name="T32" fmla="*/ 7 w 39"/>
                <a:gd name="T33" fmla="*/ 41 h 85"/>
                <a:gd name="T34" fmla="*/ 9 w 39"/>
                <a:gd name="T35" fmla="*/ 39 h 85"/>
                <a:gd name="T36" fmla="*/ 11 w 39"/>
                <a:gd name="T37" fmla="*/ 39 h 85"/>
                <a:gd name="T38" fmla="*/ 14 w 39"/>
                <a:gd name="T39" fmla="*/ 38 h 85"/>
                <a:gd name="T40" fmla="*/ 16 w 39"/>
                <a:gd name="T41" fmla="*/ 38 h 85"/>
                <a:gd name="T42" fmla="*/ 23 w 39"/>
                <a:gd name="T43" fmla="*/ 35 h 85"/>
                <a:gd name="T44" fmla="*/ 28 w 39"/>
                <a:gd name="T45" fmla="*/ 32 h 85"/>
                <a:gd name="T46" fmla="*/ 28 w 39"/>
                <a:gd name="T47" fmla="*/ 32 h 85"/>
                <a:gd name="T48" fmla="*/ 29 w 39"/>
                <a:gd name="T49" fmla="*/ 29 h 85"/>
                <a:gd name="T50" fmla="*/ 29 w 39"/>
                <a:gd name="T51" fmla="*/ 29 h 85"/>
                <a:gd name="T52" fmla="*/ 28 w 39"/>
                <a:gd name="T53" fmla="*/ 24 h 85"/>
                <a:gd name="T54" fmla="*/ 26 w 39"/>
                <a:gd name="T55" fmla="*/ 20 h 85"/>
                <a:gd name="T56" fmla="*/ 25 w 39"/>
                <a:gd name="T57" fmla="*/ 18 h 85"/>
                <a:gd name="T58" fmla="*/ 20 w 39"/>
                <a:gd name="T59" fmla="*/ 14 h 85"/>
                <a:gd name="T60" fmla="*/ 18 w 39"/>
                <a:gd name="T61" fmla="*/ 14 h 85"/>
                <a:gd name="T62" fmla="*/ 14 w 39"/>
                <a:gd name="T63" fmla="*/ 15 h 85"/>
                <a:gd name="T64" fmla="*/ 11 w 39"/>
                <a:gd name="T65" fmla="*/ 17 h 85"/>
                <a:gd name="T66" fmla="*/ 10 w 39"/>
                <a:gd name="T67" fmla="*/ 18 h 85"/>
                <a:gd name="T68" fmla="*/ 8 w 39"/>
                <a:gd name="T69" fmla="*/ 24 h 85"/>
                <a:gd name="T70" fmla="*/ 1 w 39"/>
                <a:gd name="T71" fmla="*/ 25 h 85"/>
                <a:gd name="T72" fmla="*/ 1 w 39"/>
                <a:gd name="T73" fmla="*/ 21 h 85"/>
                <a:gd name="T74" fmla="*/ 2 w 39"/>
                <a:gd name="T75" fmla="*/ 15 h 85"/>
                <a:gd name="T76" fmla="*/ 3 w 39"/>
                <a:gd name="T77" fmla="*/ 13 h 85"/>
                <a:gd name="T78" fmla="*/ 6 w 39"/>
                <a:gd name="T79" fmla="*/ 9 h 85"/>
                <a:gd name="T80" fmla="*/ 9 w 39"/>
                <a:gd name="T81" fmla="*/ 4 h 85"/>
                <a:gd name="T82" fmla="*/ 11 w 39"/>
                <a:gd name="T83" fmla="*/ 3 h 85"/>
                <a:gd name="T84" fmla="*/ 17 w 39"/>
                <a:gd name="T85" fmla="*/ 0 h 85"/>
                <a:gd name="T86" fmla="*/ 20 w 39"/>
                <a:gd name="T87" fmla="*/ 0 h 85"/>
                <a:gd name="T88" fmla="*/ 25 w 39"/>
                <a:gd name="T89" fmla="*/ 2 h 85"/>
                <a:gd name="T90" fmla="*/ 29 w 39"/>
                <a:gd name="T91" fmla="*/ 3 h 85"/>
                <a:gd name="T92" fmla="*/ 30 w 39"/>
                <a:gd name="T93" fmla="*/ 4 h 85"/>
                <a:gd name="T94" fmla="*/ 33 w 39"/>
                <a:gd name="T95" fmla="*/ 9 h 85"/>
                <a:gd name="T96" fmla="*/ 34 w 39"/>
                <a:gd name="T97" fmla="*/ 10 h 85"/>
                <a:gd name="T98" fmla="*/ 35 w 39"/>
                <a:gd name="T99" fmla="*/ 14 h 85"/>
                <a:gd name="T100" fmla="*/ 36 w 39"/>
                <a:gd name="T101" fmla="*/ 20 h 85"/>
                <a:gd name="T102" fmla="*/ 36 w 39"/>
                <a:gd name="T103" fmla="*/ 21 h 85"/>
                <a:gd name="T104" fmla="*/ 37 w 39"/>
                <a:gd name="T105" fmla="*/ 28 h 85"/>
                <a:gd name="T106" fmla="*/ 37 w 39"/>
                <a:gd name="T107" fmla="*/ 49 h 85"/>
                <a:gd name="T108" fmla="*/ 37 w 39"/>
                <a:gd name="T109" fmla="*/ 57 h 85"/>
                <a:gd name="T110" fmla="*/ 37 w 39"/>
                <a:gd name="T111" fmla="*/ 70 h 85"/>
                <a:gd name="T112" fmla="*/ 37 w 39"/>
                <a:gd name="T113" fmla="*/ 72 h 85"/>
                <a:gd name="T114" fmla="*/ 38 w 39"/>
                <a:gd name="T115" fmla="*/ 78 h 85"/>
                <a:gd name="T116" fmla="*/ 39 w 39"/>
                <a:gd name="T117" fmla="*/ 84 h 85"/>
                <a:gd name="T118" fmla="*/ 32 w 39"/>
                <a:gd name="T119" fmla="*/ 84 h 85"/>
                <a:gd name="T120" fmla="*/ 30 w 39"/>
                <a:gd name="T121" fmla="*/ 78 h 85"/>
                <a:gd name="T122" fmla="*/ 30 w 39"/>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 h="85">
                  <a:moveTo>
                    <a:pt x="30" y="74"/>
                  </a:moveTo>
                  <a:lnTo>
                    <a:pt x="30" y="74"/>
                  </a:lnTo>
                  <a:lnTo>
                    <a:pt x="27" y="77"/>
                  </a:lnTo>
                  <a:lnTo>
                    <a:pt x="25" y="79"/>
                  </a:lnTo>
                  <a:lnTo>
                    <a:pt x="23"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3" y="35"/>
                  </a:lnTo>
                  <a:lnTo>
                    <a:pt x="26" y="34"/>
                  </a:lnTo>
                  <a:lnTo>
                    <a:pt x="28" y="32"/>
                  </a:lnTo>
                  <a:lnTo>
                    <a:pt x="28" y="32"/>
                  </a:lnTo>
                  <a:lnTo>
                    <a:pt x="28" y="32"/>
                  </a:lnTo>
                  <a:lnTo>
                    <a:pt x="29" y="31"/>
                  </a:lnTo>
                  <a:lnTo>
                    <a:pt x="29" y="29"/>
                  </a:lnTo>
                  <a:lnTo>
                    <a:pt x="29" y="29"/>
                  </a:lnTo>
                  <a:lnTo>
                    <a:pt x="29" y="29"/>
                  </a:lnTo>
                  <a:lnTo>
                    <a:pt x="29" y="27"/>
                  </a:lnTo>
                  <a:lnTo>
                    <a:pt x="28" y="24"/>
                  </a:lnTo>
                  <a:lnTo>
                    <a:pt x="27" y="21"/>
                  </a:lnTo>
                  <a:lnTo>
                    <a:pt x="26" y="20"/>
                  </a:lnTo>
                  <a:lnTo>
                    <a:pt x="26" y="20"/>
                  </a:lnTo>
                  <a:lnTo>
                    <a:pt x="25" y="18"/>
                  </a:lnTo>
                  <a:lnTo>
                    <a:pt x="23"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2" y="0"/>
                  </a:lnTo>
                  <a:lnTo>
                    <a:pt x="25" y="2"/>
                  </a:lnTo>
                  <a:lnTo>
                    <a:pt x="27" y="2"/>
                  </a:lnTo>
                  <a:lnTo>
                    <a:pt x="29" y="3"/>
                  </a:lnTo>
                  <a:lnTo>
                    <a:pt x="29" y="3"/>
                  </a:lnTo>
                  <a:lnTo>
                    <a:pt x="30" y="4"/>
                  </a:lnTo>
                  <a:lnTo>
                    <a:pt x="32" y="6"/>
                  </a:lnTo>
                  <a:lnTo>
                    <a:pt x="33" y="9"/>
                  </a:lnTo>
                  <a:lnTo>
                    <a:pt x="34" y="10"/>
                  </a:lnTo>
                  <a:lnTo>
                    <a:pt x="34" y="10"/>
                  </a:lnTo>
                  <a:lnTo>
                    <a:pt x="34" y="13"/>
                  </a:lnTo>
                  <a:lnTo>
                    <a:pt x="35" y="14"/>
                  </a:lnTo>
                  <a:lnTo>
                    <a:pt x="36" y="17"/>
                  </a:lnTo>
                  <a:lnTo>
                    <a:pt x="36" y="20"/>
                  </a:lnTo>
                  <a:lnTo>
                    <a:pt x="36" y="20"/>
                  </a:lnTo>
                  <a:lnTo>
                    <a:pt x="36" y="21"/>
                  </a:lnTo>
                  <a:lnTo>
                    <a:pt x="37" y="24"/>
                  </a:lnTo>
                  <a:lnTo>
                    <a:pt x="37" y="28"/>
                  </a:lnTo>
                  <a:lnTo>
                    <a:pt x="37" y="32"/>
                  </a:lnTo>
                  <a:lnTo>
                    <a:pt x="37" y="49"/>
                  </a:lnTo>
                  <a:lnTo>
                    <a:pt x="37" y="49"/>
                  </a:lnTo>
                  <a:lnTo>
                    <a:pt x="37" y="57"/>
                  </a:lnTo>
                  <a:lnTo>
                    <a:pt x="37" y="64"/>
                  </a:lnTo>
                  <a:lnTo>
                    <a:pt x="37" y="70"/>
                  </a:lnTo>
                  <a:lnTo>
                    <a:pt x="37" y="72"/>
                  </a:lnTo>
                  <a:lnTo>
                    <a:pt x="37" y="72"/>
                  </a:lnTo>
                  <a:lnTo>
                    <a:pt x="37" y="75"/>
                  </a:lnTo>
                  <a:lnTo>
                    <a:pt x="38" y="78"/>
                  </a:lnTo>
                  <a:lnTo>
                    <a:pt x="38" y="81"/>
                  </a:lnTo>
                  <a:lnTo>
                    <a:pt x="39" y="84"/>
                  </a:lnTo>
                  <a:lnTo>
                    <a:pt x="32" y="84"/>
                  </a:lnTo>
                  <a:lnTo>
                    <a:pt x="32" y="84"/>
                  </a:lnTo>
                  <a:lnTo>
                    <a:pt x="31" y="81"/>
                  </a:lnTo>
                  <a:lnTo>
                    <a:pt x="30" y="78"/>
                  </a:lnTo>
                  <a:lnTo>
                    <a:pt x="30" y="77"/>
                  </a:lnTo>
                  <a:lnTo>
                    <a:pt x="30"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120"/>
            <p:cNvSpPr>
              <a:spLocks/>
            </p:cNvSpPr>
            <p:nvPr/>
          </p:nvSpPr>
          <p:spPr bwMode="auto">
            <a:xfrm>
              <a:off x="5473" y="365"/>
              <a:ext cx="11" cy="12"/>
            </a:xfrm>
            <a:custGeom>
              <a:avLst/>
              <a:gdLst>
                <a:gd name="T0" fmla="*/ 22 w 22"/>
                <a:gd name="T1" fmla="*/ 0 h 25"/>
                <a:gd name="T2" fmla="*/ 22 w 22"/>
                <a:gd name="T3" fmla="*/ 0 h 25"/>
                <a:gd name="T4" fmla="*/ 19 w 22"/>
                <a:gd name="T5" fmla="*/ 1 h 25"/>
                <a:gd name="T6" fmla="*/ 16 w 22"/>
                <a:gd name="T7" fmla="*/ 3 h 25"/>
                <a:gd name="T8" fmla="*/ 13 w 22"/>
                <a:gd name="T9" fmla="*/ 4 h 25"/>
                <a:gd name="T10" fmla="*/ 10 w 22"/>
                <a:gd name="T11" fmla="*/ 4 h 25"/>
                <a:gd name="T12" fmla="*/ 10 w 22"/>
                <a:gd name="T13" fmla="*/ 4 h 25"/>
                <a:gd name="T14" fmla="*/ 8 w 22"/>
                <a:gd name="T15" fmla="*/ 4 h 25"/>
                <a:gd name="T16" fmla="*/ 6 w 22"/>
                <a:gd name="T17" fmla="*/ 6 h 25"/>
                <a:gd name="T18" fmla="*/ 5 w 22"/>
                <a:gd name="T19" fmla="*/ 7 h 25"/>
                <a:gd name="T20" fmla="*/ 4 w 22"/>
                <a:gd name="T21" fmla="*/ 7 h 25"/>
                <a:gd name="T22" fmla="*/ 4 w 22"/>
                <a:gd name="T23" fmla="*/ 7 h 25"/>
                <a:gd name="T24" fmla="*/ 3 w 22"/>
                <a:gd name="T25" fmla="*/ 7 h 25"/>
                <a:gd name="T26" fmla="*/ 2 w 22"/>
                <a:gd name="T27" fmla="*/ 8 h 25"/>
                <a:gd name="T28" fmla="*/ 1 w 22"/>
                <a:gd name="T29" fmla="*/ 10 h 25"/>
                <a:gd name="T30" fmla="*/ 1 w 22"/>
                <a:gd name="T31" fmla="*/ 10 h 25"/>
                <a:gd name="T32" fmla="*/ 1 w 22"/>
                <a:gd name="T33" fmla="*/ 10 h 25"/>
                <a:gd name="T34" fmla="*/ 1 w 22"/>
                <a:gd name="T35" fmla="*/ 11 h 25"/>
                <a:gd name="T36" fmla="*/ 1 w 22"/>
                <a:gd name="T37" fmla="*/ 13 h 25"/>
                <a:gd name="T38" fmla="*/ 0 w 22"/>
                <a:gd name="T39" fmla="*/ 14 h 25"/>
                <a:gd name="T40" fmla="*/ 0 w 22"/>
                <a:gd name="T41" fmla="*/ 15 h 25"/>
                <a:gd name="T42" fmla="*/ 0 w 22"/>
                <a:gd name="T43" fmla="*/ 15 h 25"/>
                <a:gd name="T44" fmla="*/ 0 w 22"/>
                <a:gd name="T45" fmla="*/ 17 h 25"/>
                <a:gd name="T46" fmla="*/ 1 w 22"/>
                <a:gd name="T47" fmla="*/ 20 h 25"/>
                <a:gd name="T48" fmla="*/ 1 w 22"/>
                <a:gd name="T49" fmla="*/ 21 h 25"/>
                <a:gd name="T50" fmla="*/ 2 w 22"/>
                <a:gd name="T51" fmla="*/ 22 h 25"/>
                <a:gd name="T52" fmla="*/ 2 w 22"/>
                <a:gd name="T53" fmla="*/ 22 h 25"/>
                <a:gd name="T54" fmla="*/ 3 w 22"/>
                <a:gd name="T55" fmla="*/ 24 h 25"/>
                <a:gd name="T56" fmla="*/ 4 w 22"/>
                <a:gd name="T57" fmla="*/ 24 h 25"/>
                <a:gd name="T58" fmla="*/ 6 w 22"/>
                <a:gd name="T59" fmla="*/ 25 h 25"/>
                <a:gd name="T60" fmla="*/ 8 w 22"/>
                <a:gd name="T61" fmla="*/ 25 h 25"/>
                <a:gd name="T62" fmla="*/ 8 w 22"/>
                <a:gd name="T63" fmla="*/ 25 h 25"/>
                <a:gd name="T64" fmla="*/ 10 w 22"/>
                <a:gd name="T65" fmla="*/ 25 h 25"/>
                <a:gd name="T66" fmla="*/ 12 w 22"/>
                <a:gd name="T67" fmla="*/ 24 h 25"/>
                <a:gd name="T68" fmla="*/ 14 w 22"/>
                <a:gd name="T69" fmla="*/ 24 h 25"/>
                <a:gd name="T70" fmla="*/ 15 w 22"/>
                <a:gd name="T71" fmla="*/ 22 h 25"/>
                <a:gd name="T72" fmla="*/ 15 w 22"/>
                <a:gd name="T73" fmla="*/ 22 h 25"/>
                <a:gd name="T74" fmla="*/ 16 w 22"/>
                <a:gd name="T75" fmla="*/ 21 h 25"/>
                <a:gd name="T76" fmla="*/ 18 w 22"/>
                <a:gd name="T77" fmla="*/ 20 h 25"/>
                <a:gd name="T78" fmla="*/ 19 w 22"/>
                <a:gd name="T79" fmla="*/ 17 h 25"/>
                <a:gd name="T80" fmla="*/ 20 w 22"/>
                <a:gd name="T81" fmla="*/ 15 h 25"/>
                <a:gd name="T82" fmla="*/ 20 w 22"/>
                <a:gd name="T83" fmla="*/ 15 h 25"/>
                <a:gd name="T84" fmla="*/ 20 w 22"/>
                <a:gd name="T85" fmla="*/ 13 h 25"/>
                <a:gd name="T86" fmla="*/ 21 w 22"/>
                <a:gd name="T87" fmla="*/ 10 h 25"/>
                <a:gd name="T88" fmla="*/ 21 w 22"/>
                <a:gd name="T89" fmla="*/ 7 h 25"/>
                <a:gd name="T90" fmla="*/ 21 w 22"/>
                <a:gd name="T91" fmla="*/ 4 h 25"/>
                <a:gd name="T92" fmla="*/ 22 w 22"/>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5">
                  <a:moveTo>
                    <a:pt x="22" y="0"/>
                  </a:moveTo>
                  <a:lnTo>
                    <a:pt x="22" y="0"/>
                  </a:lnTo>
                  <a:lnTo>
                    <a:pt x="19" y="1"/>
                  </a:lnTo>
                  <a:lnTo>
                    <a:pt x="16"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5" y="22"/>
                  </a:lnTo>
                  <a:lnTo>
                    <a:pt x="15" y="22"/>
                  </a:lnTo>
                  <a:lnTo>
                    <a:pt x="16" y="21"/>
                  </a:lnTo>
                  <a:lnTo>
                    <a:pt x="18" y="20"/>
                  </a:lnTo>
                  <a:lnTo>
                    <a:pt x="19" y="17"/>
                  </a:lnTo>
                  <a:lnTo>
                    <a:pt x="20" y="15"/>
                  </a:lnTo>
                  <a:lnTo>
                    <a:pt x="20" y="15"/>
                  </a:lnTo>
                  <a:lnTo>
                    <a:pt x="20" y="13"/>
                  </a:lnTo>
                  <a:lnTo>
                    <a:pt x="21" y="10"/>
                  </a:lnTo>
                  <a:lnTo>
                    <a:pt x="21" y="7"/>
                  </a:lnTo>
                  <a:lnTo>
                    <a:pt x="21" y="4"/>
                  </a:lnTo>
                  <a:lnTo>
                    <a:pt x="22"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121"/>
            <p:cNvSpPr>
              <a:spLocks/>
            </p:cNvSpPr>
            <p:nvPr/>
          </p:nvSpPr>
          <p:spPr bwMode="auto">
            <a:xfrm>
              <a:off x="5492" y="328"/>
              <a:ext cx="10" cy="56"/>
            </a:xfrm>
            <a:custGeom>
              <a:avLst/>
              <a:gdLst>
                <a:gd name="T0" fmla="*/ 20 w 21"/>
                <a:gd name="T1" fmla="*/ 97 h 111"/>
                <a:gd name="T2" fmla="*/ 21 w 21"/>
                <a:gd name="T3" fmla="*/ 111 h 111"/>
                <a:gd name="T4" fmla="*/ 21 w 21"/>
                <a:gd name="T5" fmla="*/ 111 h 111"/>
                <a:gd name="T6" fmla="*/ 20 w 21"/>
                <a:gd name="T7" fmla="*/ 111 h 111"/>
                <a:gd name="T8" fmla="*/ 18 w 21"/>
                <a:gd name="T9" fmla="*/ 111 h 111"/>
                <a:gd name="T10" fmla="*/ 17 w 21"/>
                <a:gd name="T11" fmla="*/ 111 h 111"/>
                <a:gd name="T12" fmla="*/ 15 w 21"/>
                <a:gd name="T13" fmla="*/ 111 h 111"/>
                <a:gd name="T14" fmla="*/ 15 w 21"/>
                <a:gd name="T15" fmla="*/ 111 h 111"/>
                <a:gd name="T16" fmla="*/ 14 w 21"/>
                <a:gd name="T17" fmla="*/ 111 h 111"/>
                <a:gd name="T18" fmla="*/ 12 w 21"/>
                <a:gd name="T19" fmla="*/ 110 h 111"/>
                <a:gd name="T20" fmla="*/ 11 w 21"/>
                <a:gd name="T21" fmla="*/ 110 h 111"/>
                <a:gd name="T22" fmla="*/ 10 w 21"/>
                <a:gd name="T23" fmla="*/ 110 h 111"/>
                <a:gd name="T24" fmla="*/ 10 w 21"/>
                <a:gd name="T25" fmla="*/ 110 h 111"/>
                <a:gd name="T26" fmla="*/ 9 w 21"/>
                <a:gd name="T27" fmla="*/ 108 h 111"/>
                <a:gd name="T28" fmla="*/ 7 w 21"/>
                <a:gd name="T29" fmla="*/ 107 h 111"/>
                <a:gd name="T30" fmla="*/ 5 w 21"/>
                <a:gd name="T31" fmla="*/ 105 h 111"/>
                <a:gd name="T32" fmla="*/ 5 w 21"/>
                <a:gd name="T33" fmla="*/ 104 h 111"/>
                <a:gd name="T34" fmla="*/ 5 w 21"/>
                <a:gd name="T35" fmla="*/ 104 h 111"/>
                <a:gd name="T36" fmla="*/ 5 w 21"/>
                <a:gd name="T37" fmla="*/ 101 h 111"/>
                <a:gd name="T38" fmla="*/ 5 w 21"/>
                <a:gd name="T39" fmla="*/ 97 h 111"/>
                <a:gd name="T40" fmla="*/ 5 w 21"/>
                <a:gd name="T41" fmla="*/ 93 h 111"/>
                <a:gd name="T42" fmla="*/ 5 w 21"/>
                <a:gd name="T43" fmla="*/ 87 h 111"/>
                <a:gd name="T44" fmla="*/ 5 w 21"/>
                <a:gd name="T45" fmla="*/ 41 h 111"/>
                <a:gd name="T46" fmla="*/ 0 w 21"/>
                <a:gd name="T47" fmla="*/ 41 h 111"/>
                <a:gd name="T48" fmla="*/ 0 w 21"/>
                <a:gd name="T49" fmla="*/ 28 h 111"/>
                <a:gd name="T50" fmla="*/ 5 w 21"/>
                <a:gd name="T51" fmla="*/ 28 h 111"/>
                <a:gd name="T52" fmla="*/ 5 w 21"/>
                <a:gd name="T53" fmla="*/ 8 h 111"/>
                <a:gd name="T54" fmla="*/ 13 w 21"/>
                <a:gd name="T55" fmla="*/ 0 h 111"/>
                <a:gd name="T56" fmla="*/ 13 w 21"/>
                <a:gd name="T57" fmla="*/ 28 h 111"/>
                <a:gd name="T58" fmla="*/ 20 w 21"/>
                <a:gd name="T59" fmla="*/ 28 h 111"/>
                <a:gd name="T60" fmla="*/ 20 w 21"/>
                <a:gd name="T61" fmla="*/ 41 h 111"/>
                <a:gd name="T62" fmla="*/ 13 w 21"/>
                <a:gd name="T63" fmla="*/ 41 h 111"/>
                <a:gd name="T64" fmla="*/ 13 w 21"/>
                <a:gd name="T65" fmla="*/ 87 h 111"/>
                <a:gd name="T66" fmla="*/ 13 w 21"/>
                <a:gd name="T67" fmla="*/ 87 h 111"/>
                <a:gd name="T68" fmla="*/ 13 w 21"/>
                <a:gd name="T69" fmla="*/ 90 h 111"/>
                <a:gd name="T70" fmla="*/ 13 w 21"/>
                <a:gd name="T71" fmla="*/ 92 h 111"/>
                <a:gd name="T72" fmla="*/ 13 w 21"/>
                <a:gd name="T73" fmla="*/ 93 h 111"/>
                <a:gd name="T74" fmla="*/ 13 w 21"/>
                <a:gd name="T75" fmla="*/ 94 h 111"/>
                <a:gd name="T76" fmla="*/ 13 w 21"/>
                <a:gd name="T77" fmla="*/ 94 h 111"/>
                <a:gd name="T78" fmla="*/ 13 w 21"/>
                <a:gd name="T79" fmla="*/ 94 h 111"/>
                <a:gd name="T80" fmla="*/ 14 w 21"/>
                <a:gd name="T81" fmla="*/ 94 h 111"/>
                <a:gd name="T82" fmla="*/ 15 w 21"/>
                <a:gd name="T83" fmla="*/ 96 h 111"/>
                <a:gd name="T84" fmla="*/ 15 w 21"/>
                <a:gd name="T85" fmla="*/ 96 h 111"/>
                <a:gd name="T86" fmla="*/ 15 w 21"/>
                <a:gd name="T87" fmla="*/ 96 h 111"/>
                <a:gd name="T88" fmla="*/ 15 w 21"/>
                <a:gd name="T89" fmla="*/ 96 h 111"/>
                <a:gd name="T90" fmla="*/ 16 w 21"/>
                <a:gd name="T91" fmla="*/ 96 h 111"/>
                <a:gd name="T92" fmla="*/ 16 w 21"/>
                <a:gd name="T93" fmla="*/ 97 h 111"/>
                <a:gd name="T94" fmla="*/ 17 w 21"/>
                <a:gd name="T95" fmla="*/ 97 h 111"/>
                <a:gd name="T96" fmla="*/ 17 w 21"/>
                <a:gd name="T97" fmla="*/ 97 h 111"/>
                <a:gd name="T98" fmla="*/ 18 w 21"/>
                <a:gd name="T99" fmla="*/ 97 h 111"/>
                <a:gd name="T100" fmla="*/ 19 w 21"/>
                <a:gd name="T101" fmla="*/ 97 h 111"/>
                <a:gd name="T102" fmla="*/ 19 w 21"/>
                <a:gd name="T103" fmla="*/ 98 h 111"/>
                <a:gd name="T104" fmla="*/ 20 w 21"/>
                <a:gd name="T105" fmla="*/ 98 h 111"/>
                <a:gd name="T106" fmla="*/ 20 w 21"/>
                <a:gd name="T10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111">
                  <a:moveTo>
                    <a:pt x="20" y="97"/>
                  </a:moveTo>
                  <a:lnTo>
                    <a:pt x="21" y="111"/>
                  </a:lnTo>
                  <a:lnTo>
                    <a:pt x="21" y="111"/>
                  </a:lnTo>
                  <a:lnTo>
                    <a:pt x="20" y="111"/>
                  </a:lnTo>
                  <a:lnTo>
                    <a:pt x="18" y="111"/>
                  </a:lnTo>
                  <a:lnTo>
                    <a:pt x="17" y="111"/>
                  </a:lnTo>
                  <a:lnTo>
                    <a:pt x="15" y="111"/>
                  </a:lnTo>
                  <a:lnTo>
                    <a:pt x="15" y="111"/>
                  </a:lnTo>
                  <a:lnTo>
                    <a:pt x="14" y="111"/>
                  </a:lnTo>
                  <a:lnTo>
                    <a:pt x="12" y="110"/>
                  </a:lnTo>
                  <a:lnTo>
                    <a:pt x="11" y="110"/>
                  </a:lnTo>
                  <a:lnTo>
                    <a:pt x="10" y="110"/>
                  </a:lnTo>
                  <a:lnTo>
                    <a:pt x="10" y="110"/>
                  </a:lnTo>
                  <a:lnTo>
                    <a:pt x="9" y="108"/>
                  </a:lnTo>
                  <a:lnTo>
                    <a:pt x="7" y="107"/>
                  </a:lnTo>
                  <a:lnTo>
                    <a:pt x="5" y="105"/>
                  </a:lnTo>
                  <a:lnTo>
                    <a:pt x="5" y="104"/>
                  </a:lnTo>
                  <a:lnTo>
                    <a:pt x="5" y="104"/>
                  </a:lnTo>
                  <a:lnTo>
                    <a:pt x="5" y="101"/>
                  </a:lnTo>
                  <a:lnTo>
                    <a:pt x="5" y="97"/>
                  </a:lnTo>
                  <a:lnTo>
                    <a:pt x="5" y="93"/>
                  </a:lnTo>
                  <a:lnTo>
                    <a:pt x="5" y="87"/>
                  </a:lnTo>
                  <a:lnTo>
                    <a:pt x="5" y="41"/>
                  </a:lnTo>
                  <a:lnTo>
                    <a:pt x="0" y="41"/>
                  </a:lnTo>
                  <a:lnTo>
                    <a:pt x="0" y="28"/>
                  </a:lnTo>
                  <a:lnTo>
                    <a:pt x="5" y="28"/>
                  </a:lnTo>
                  <a:lnTo>
                    <a:pt x="5" y="8"/>
                  </a:lnTo>
                  <a:lnTo>
                    <a:pt x="13" y="0"/>
                  </a:lnTo>
                  <a:lnTo>
                    <a:pt x="13" y="28"/>
                  </a:lnTo>
                  <a:lnTo>
                    <a:pt x="20" y="28"/>
                  </a:lnTo>
                  <a:lnTo>
                    <a:pt x="20" y="41"/>
                  </a:lnTo>
                  <a:lnTo>
                    <a:pt x="13" y="41"/>
                  </a:lnTo>
                  <a:lnTo>
                    <a:pt x="13" y="87"/>
                  </a:lnTo>
                  <a:lnTo>
                    <a:pt x="13" y="87"/>
                  </a:lnTo>
                  <a:lnTo>
                    <a:pt x="13" y="90"/>
                  </a:lnTo>
                  <a:lnTo>
                    <a:pt x="13" y="92"/>
                  </a:lnTo>
                  <a:lnTo>
                    <a:pt x="13" y="93"/>
                  </a:lnTo>
                  <a:lnTo>
                    <a:pt x="13" y="94"/>
                  </a:lnTo>
                  <a:lnTo>
                    <a:pt x="13" y="94"/>
                  </a:lnTo>
                  <a:lnTo>
                    <a:pt x="13" y="94"/>
                  </a:lnTo>
                  <a:lnTo>
                    <a:pt x="14" y="94"/>
                  </a:lnTo>
                  <a:lnTo>
                    <a:pt x="15" y="96"/>
                  </a:lnTo>
                  <a:lnTo>
                    <a:pt x="15" y="96"/>
                  </a:lnTo>
                  <a:lnTo>
                    <a:pt x="15" y="96"/>
                  </a:lnTo>
                  <a:lnTo>
                    <a:pt x="15" y="96"/>
                  </a:lnTo>
                  <a:lnTo>
                    <a:pt x="16" y="96"/>
                  </a:lnTo>
                  <a:lnTo>
                    <a:pt x="16" y="97"/>
                  </a:lnTo>
                  <a:lnTo>
                    <a:pt x="17" y="97"/>
                  </a:lnTo>
                  <a:lnTo>
                    <a:pt x="17" y="97"/>
                  </a:lnTo>
                  <a:lnTo>
                    <a:pt x="18" y="97"/>
                  </a:lnTo>
                  <a:lnTo>
                    <a:pt x="19" y="97"/>
                  </a:lnTo>
                  <a:lnTo>
                    <a:pt x="19" y="98"/>
                  </a:lnTo>
                  <a:lnTo>
                    <a:pt x="20" y="98"/>
                  </a:lnTo>
                  <a:lnTo>
                    <a:pt x="20" y="97"/>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Rectangle 122"/>
            <p:cNvSpPr>
              <a:spLocks noChangeArrowheads="1"/>
            </p:cNvSpPr>
            <p:nvPr/>
          </p:nvSpPr>
          <p:spPr bwMode="auto">
            <a:xfrm>
              <a:off x="5506" y="327"/>
              <a:ext cx="3" cy="7"/>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Rectangle 123"/>
            <p:cNvSpPr>
              <a:spLocks noChangeArrowheads="1"/>
            </p:cNvSpPr>
            <p:nvPr/>
          </p:nvSpPr>
          <p:spPr bwMode="auto">
            <a:xfrm>
              <a:off x="5506" y="342"/>
              <a:ext cx="3" cy="41"/>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124"/>
            <p:cNvSpPr>
              <a:spLocks/>
            </p:cNvSpPr>
            <p:nvPr/>
          </p:nvSpPr>
          <p:spPr bwMode="auto">
            <a:xfrm>
              <a:off x="5515" y="342"/>
              <a:ext cx="19" cy="42"/>
            </a:xfrm>
            <a:custGeom>
              <a:avLst/>
              <a:gdLst>
                <a:gd name="T0" fmla="*/ 0 w 40"/>
                <a:gd name="T1" fmla="*/ 43 h 85"/>
                <a:gd name="T2" fmla="*/ 0 w 40"/>
                <a:gd name="T3" fmla="*/ 43 h 85"/>
                <a:gd name="T4" fmla="*/ 0 w 40"/>
                <a:gd name="T5" fmla="*/ 34 h 85"/>
                <a:gd name="T6" fmla="*/ 2 w 40"/>
                <a:gd name="T7" fmla="*/ 24 h 85"/>
                <a:gd name="T8" fmla="*/ 3 w 40"/>
                <a:gd name="T9" fmla="*/ 15 h 85"/>
                <a:gd name="T10" fmla="*/ 6 w 40"/>
                <a:gd name="T11" fmla="*/ 10 h 85"/>
                <a:gd name="T12" fmla="*/ 6 w 40"/>
                <a:gd name="T13" fmla="*/ 10 h 85"/>
                <a:gd name="T14" fmla="*/ 9 w 40"/>
                <a:gd name="T15" fmla="*/ 6 h 85"/>
                <a:gd name="T16" fmla="*/ 12 w 40"/>
                <a:gd name="T17" fmla="*/ 3 h 85"/>
                <a:gd name="T18" fmla="*/ 16 w 40"/>
                <a:gd name="T19" fmla="*/ 2 h 85"/>
                <a:gd name="T20" fmla="*/ 19 w 40"/>
                <a:gd name="T21" fmla="*/ 0 h 85"/>
                <a:gd name="T22" fmla="*/ 19 w 40"/>
                <a:gd name="T23" fmla="*/ 0 h 85"/>
                <a:gd name="T24" fmla="*/ 23 w 40"/>
                <a:gd name="T25" fmla="*/ 2 h 85"/>
                <a:gd name="T26" fmla="*/ 27 w 40"/>
                <a:gd name="T27" fmla="*/ 3 h 85"/>
                <a:gd name="T28" fmla="*/ 31 w 40"/>
                <a:gd name="T29" fmla="*/ 7 h 85"/>
                <a:gd name="T30" fmla="*/ 34 w 40"/>
                <a:gd name="T31" fmla="*/ 11 h 85"/>
                <a:gd name="T32" fmla="*/ 34 w 40"/>
                <a:gd name="T33" fmla="*/ 11 h 85"/>
                <a:gd name="T34" fmla="*/ 37 w 40"/>
                <a:gd name="T35" fmla="*/ 17 h 85"/>
                <a:gd name="T36" fmla="*/ 39 w 40"/>
                <a:gd name="T37" fmla="*/ 24 h 85"/>
                <a:gd name="T38" fmla="*/ 40 w 40"/>
                <a:gd name="T39" fmla="*/ 32 h 85"/>
                <a:gd name="T40" fmla="*/ 40 w 40"/>
                <a:gd name="T41" fmla="*/ 42 h 85"/>
                <a:gd name="T42" fmla="*/ 40 w 40"/>
                <a:gd name="T43" fmla="*/ 42 h 85"/>
                <a:gd name="T44" fmla="*/ 40 w 40"/>
                <a:gd name="T45" fmla="*/ 49 h 85"/>
                <a:gd name="T46" fmla="*/ 39 w 40"/>
                <a:gd name="T47" fmla="*/ 56 h 85"/>
                <a:gd name="T48" fmla="*/ 39 w 40"/>
                <a:gd name="T49" fmla="*/ 61 h 85"/>
                <a:gd name="T50" fmla="*/ 38 w 40"/>
                <a:gd name="T51" fmla="*/ 66 h 85"/>
                <a:gd name="T52" fmla="*/ 38 w 40"/>
                <a:gd name="T53" fmla="*/ 66 h 85"/>
                <a:gd name="T54" fmla="*/ 36 w 40"/>
                <a:gd name="T55" fmla="*/ 70 h 85"/>
                <a:gd name="T56" fmla="*/ 35 w 40"/>
                <a:gd name="T57" fmla="*/ 74 h 85"/>
                <a:gd name="T58" fmla="*/ 33 w 40"/>
                <a:gd name="T59" fmla="*/ 77 h 85"/>
                <a:gd name="T60" fmla="*/ 31 w 40"/>
                <a:gd name="T61" fmla="*/ 79 h 85"/>
                <a:gd name="T62" fmla="*/ 31 w 40"/>
                <a:gd name="T63" fmla="*/ 79 h 85"/>
                <a:gd name="T64" fmla="*/ 27 w 40"/>
                <a:gd name="T65" fmla="*/ 81 h 85"/>
                <a:gd name="T66" fmla="*/ 24 w 40"/>
                <a:gd name="T67" fmla="*/ 84 h 85"/>
                <a:gd name="T68" fmla="*/ 21 w 40"/>
                <a:gd name="T69" fmla="*/ 85 h 85"/>
                <a:gd name="T70" fmla="*/ 19 w 40"/>
                <a:gd name="T71" fmla="*/ 85 h 85"/>
                <a:gd name="T72" fmla="*/ 19 w 40"/>
                <a:gd name="T73" fmla="*/ 85 h 85"/>
                <a:gd name="T74" fmla="*/ 15 w 40"/>
                <a:gd name="T75" fmla="*/ 84 h 85"/>
                <a:gd name="T76" fmla="*/ 11 w 40"/>
                <a:gd name="T77" fmla="*/ 82 h 85"/>
                <a:gd name="T78" fmla="*/ 8 w 40"/>
                <a:gd name="T79" fmla="*/ 79 h 85"/>
                <a:gd name="T80" fmla="*/ 5 w 40"/>
                <a:gd name="T81" fmla="*/ 75 h 85"/>
                <a:gd name="T82" fmla="*/ 5 w 40"/>
                <a:gd name="T83" fmla="*/ 75 h 85"/>
                <a:gd name="T84" fmla="*/ 3 w 40"/>
                <a:gd name="T85" fmla="*/ 70 h 85"/>
                <a:gd name="T86" fmla="*/ 1 w 40"/>
                <a:gd name="T87" fmla="*/ 61 h 85"/>
                <a:gd name="T88" fmla="*/ 0 w 40"/>
                <a:gd name="T89" fmla="*/ 53 h 85"/>
                <a:gd name="T90" fmla="*/ 0 w 40"/>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1" y="7"/>
                  </a:lnTo>
                  <a:lnTo>
                    <a:pt x="34" y="11"/>
                  </a:lnTo>
                  <a:lnTo>
                    <a:pt x="34" y="11"/>
                  </a:lnTo>
                  <a:lnTo>
                    <a:pt x="37" y="17"/>
                  </a:lnTo>
                  <a:lnTo>
                    <a:pt x="39" y="24"/>
                  </a:lnTo>
                  <a:lnTo>
                    <a:pt x="40" y="32"/>
                  </a:lnTo>
                  <a:lnTo>
                    <a:pt x="40" y="42"/>
                  </a:lnTo>
                  <a:lnTo>
                    <a:pt x="40" y="42"/>
                  </a:lnTo>
                  <a:lnTo>
                    <a:pt x="40" y="49"/>
                  </a:lnTo>
                  <a:lnTo>
                    <a:pt x="39" y="56"/>
                  </a:lnTo>
                  <a:lnTo>
                    <a:pt x="39" y="61"/>
                  </a:lnTo>
                  <a:lnTo>
                    <a:pt x="38" y="66"/>
                  </a:lnTo>
                  <a:lnTo>
                    <a:pt x="38" y="66"/>
                  </a:lnTo>
                  <a:lnTo>
                    <a:pt x="36" y="70"/>
                  </a:lnTo>
                  <a:lnTo>
                    <a:pt x="35" y="74"/>
                  </a:lnTo>
                  <a:lnTo>
                    <a:pt x="33" y="77"/>
                  </a:lnTo>
                  <a:lnTo>
                    <a:pt x="31" y="79"/>
                  </a:lnTo>
                  <a:lnTo>
                    <a:pt x="31"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25"/>
            <p:cNvSpPr>
              <a:spLocks/>
            </p:cNvSpPr>
            <p:nvPr/>
          </p:nvSpPr>
          <p:spPr bwMode="auto">
            <a:xfrm>
              <a:off x="5518" y="349"/>
              <a:ext cx="13" cy="28"/>
            </a:xfrm>
            <a:custGeom>
              <a:avLst/>
              <a:gdLst>
                <a:gd name="T0" fmla="*/ 0 w 26"/>
                <a:gd name="T1" fmla="*/ 28 h 57"/>
                <a:gd name="T2" fmla="*/ 0 w 26"/>
                <a:gd name="T3" fmla="*/ 28 h 57"/>
                <a:gd name="T4" fmla="*/ 0 w 26"/>
                <a:gd name="T5" fmla="*/ 35 h 57"/>
                <a:gd name="T6" fmla="*/ 1 w 26"/>
                <a:gd name="T7" fmla="*/ 40 h 57"/>
                <a:gd name="T8" fmla="*/ 2 w 26"/>
                <a:gd name="T9" fmla="*/ 46 h 57"/>
                <a:gd name="T10" fmla="*/ 3 w 26"/>
                <a:gd name="T11" fmla="*/ 50 h 57"/>
                <a:gd name="T12" fmla="*/ 3 w 26"/>
                <a:gd name="T13" fmla="*/ 50 h 57"/>
                <a:gd name="T14" fmla="*/ 5 w 26"/>
                <a:gd name="T15" fmla="*/ 53 h 57"/>
                <a:gd name="T16" fmla="*/ 7 w 26"/>
                <a:gd name="T17" fmla="*/ 56 h 57"/>
                <a:gd name="T18" fmla="*/ 10 w 26"/>
                <a:gd name="T19" fmla="*/ 57 h 57"/>
                <a:gd name="T20" fmla="*/ 12 w 26"/>
                <a:gd name="T21" fmla="*/ 57 h 57"/>
                <a:gd name="T22" fmla="*/ 12 w 26"/>
                <a:gd name="T23" fmla="*/ 57 h 57"/>
                <a:gd name="T24" fmla="*/ 14 w 26"/>
                <a:gd name="T25" fmla="*/ 57 h 57"/>
                <a:gd name="T26" fmla="*/ 17 w 26"/>
                <a:gd name="T27" fmla="*/ 56 h 57"/>
                <a:gd name="T28" fmla="*/ 19 w 26"/>
                <a:gd name="T29" fmla="*/ 53 h 57"/>
                <a:gd name="T30" fmla="*/ 22 w 26"/>
                <a:gd name="T31" fmla="*/ 50 h 57"/>
                <a:gd name="T32" fmla="*/ 22 w 26"/>
                <a:gd name="T33" fmla="*/ 50 h 57"/>
                <a:gd name="T34" fmla="*/ 23 w 26"/>
                <a:gd name="T35" fmla="*/ 46 h 57"/>
                <a:gd name="T36" fmla="*/ 25 w 26"/>
                <a:gd name="T37" fmla="*/ 42 h 57"/>
                <a:gd name="T38" fmla="*/ 26 w 26"/>
                <a:gd name="T39" fmla="*/ 35 h 57"/>
                <a:gd name="T40" fmla="*/ 26 w 26"/>
                <a:gd name="T41" fmla="*/ 29 h 57"/>
                <a:gd name="T42" fmla="*/ 26 w 26"/>
                <a:gd name="T43" fmla="*/ 29 h 57"/>
                <a:gd name="T44" fmla="*/ 26 w 26"/>
                <a:gd name="T45" fmla="*/ 24 h 57"/>
                <a:gd name="T46" fmla="*/ 25 w 26"/>
                <a:gd name="T47" fmla="*/ 17 h 57"/>
                <a:gd name="T48" fmla="*/ 23 w 26"/>
                <a:gd name="T49" fmla="*/ 13 h 57"/>
                <a:gd name="T50" fmla="*/ 22 w 26"/>
                <a:gd name="T51" fmla="*/ 8 h 57"/>
                <a:gd name="T52" fmla="*/ 22 w 26"/>
                <a:gd name="T53" fmla="*/ 8 h 57"/>
                <a:gd name="T54" fmla="*/ 19 w 26"/>
                <a:gd name="T55" fmla="*/ 4 h 57"/>
                <a:gd name="T56" fmla="*/ 17 w 26"/>
                <a:gd name="T57" fmla="*/ 1 h 57"/>
                <a:gd name="T58" fmla="*/ 14 w 26"/>
                <a:gd name="T59" fmla="*/ 0 h 57"/>
                <a:gd name="T60" fmla="*/ 12 w 26"/>
                <a:gd name="T61" fmla="*/ 0 h 57"/>
                <a:gd name="T62" fmla="*/ 12 w 26"/>
                <a:gd name="T63" fmla="*/ 0 h 57"/>
                <a:gd name="T64" fmla="*/ 10 w 26"/>
                <a:gd name="T65" fmla="*/ 0 h 57"/>
                <a:gd name="T66" fmla="*/ 7 w 26"/>
                <a:gd name="T67" fmla="*/ 1 h 57"/>
                <a:gd name="T68" fmla="*/ 5 w 26"/>
                <a:gd name="T69" fmla="*/ 4 h 57"/>
                <a:gd name="T70" fmla="*/ 4 w 26"/>
                <a:gd name="T71" fmla="*/ 7 h 57"/>
                <a:gd name="T72" fmla="*/ 4 w 26"/>
                <a:gd name="T73" fmla="*/ 7 h 57"/>
                <a:gd name="T74" fmla="*/ 3 w 26"/>
                <a:gd name="T75" fmla="*/ 11 h 57"/>
                <a:gd name="T76" fmla="*/ 1 w 26"/>
                <a:gd name="T77" fmla="*/ 17 h 57"/>
                <a:gd name="T78" fmla="*/ 0 w 26"/>
                <a:gd name="T79" fmla="*/ 24 h 57"/>
                <a:gd name="T80" fmla="*/ 0 w 26"/>
                <a:gd name="T81" fmla="*/ 29 h 57"/>
                <a:gd name="T82" fmla="*/ 0 w 26"/>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2" y="50"/>
                  </a:lnTo>
                  <a:lnTo>
                    <a:pt x="22" y="50"/>
                  </a:lnTo>
                  <a:lnTo>
                    <a:pt x="23" y="46"/>
                  </a:lnTo>
                  <a:lnTo>
                    <a:pt x="25" y="42"/>
                  </a:lnTo>
                  <a:lnTo>
                    <a:pt x="26" y="35"/>
                  </a:lnTo>
                  <a:lnTo>
                    <a:pt x="26" y="29"/>
                  </a:lnTo>
                  <a:lnTo>
                    <a:pt x="26" y="29"/>
                  </a:lnTo>
                  <a:lnTo>
                    <a:pt x="26" y="24"/>
                  </a:lnTo>
                  <a:lnTo>
                    <a:pt x="25" y="17"/>
                  </a:lnTo>
                  <a:lnTo>
                    <a:pt x="23" y="13"/>
                  </a:lnTo>
                  <a:lnTo>
                    <a:pt x="22" y="8"/>
                  </a:lnTo>
                  <a:lnTo>
                    <a:pt x="22"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126"/>
            <p:cNvSpPr>
              <a:spLocks/>
            </p:cNvSpPr>
            <p:nvPr/>
          </p:nvSpPr>
          <p:spPr bwMode="auto">
            <a:xfrm>
              <a:off x="5539" y="342"/>
              <a:ext cx="18" cy="41"/>
            </a:xfrm>
            <a:custGeom>
              <a:avLst/>
              <a:gdLst>
                <a:gd name="T0" fmla="*/ 0 w 35"/>
                <a:gd name="T1" fmla="*/ 84 h 84"/>
                <a:gd name="T2" fmla="*/ 0 w 35"/>
                <a:gd name="T3" fmla="*/ 2 h 84"/>
                <a:gd name="T4" fmla="*/ 7 w 35"/>
                <a:gd name="T5" fmla="*/ 2 h 84"/>
                <a:gd name="T6" fmla="*/ 7 w 35"/>
                <a:gd name="T7" fmla="*/ 14 h 84"/>
                <a:gd name="T8" fmla="*/ 7 w 35"/>
                <a:gd name="T9" fmla="*/ 14 h 84"/>
                <a:gd name="T10" fmla="*/ 10 w 35"/>
                <a:gd name="T11" fmla="*/ 9 h 84"/>
                <a:gd name="T12" fmla="*/ 13 w 35"/>
                <a:gd name="T13" fmla="*/ 4 h 84"/>
                <a:gd name="T14" fmla="*/ 16 w 35"/>
                <a:gd name="T15" fmla="*/ 2 h 84"/>
                <a:gd name="T16" fmla="*/ 20 w 35"/>
                <a:gd name="T17" fmla="*/ 0 h 84"/>
                <a:gd name="T18" fmla="*/ 20 w 35"/>
                <a:gd name="T19" fmla="*/ 0 h 84"/>
                <a:gd name="T20" fmla="*/ 22 w 35"/>
                <a:gd name="T21" fmla="*/ 0 h 84"/>
                <a:gd name="T22" fmla="*/ 24 w 35"/>
                <a:gd name="T23" fmla="*/ 2 h 84"/>
                <a:gd name="T24" fmla="*/ 25 w 35"/>
                <a:gd name="T25" fmla="*/ 2 h 84"/>
                <a:gd name="T26" fmla="*/ 27 w 35"/>
                <a:gd name="T27" fmla="*/ 3 h 84"/>
                <a:gd name="T28" fmla="*/ 27 w 35"/>
                <a:gd name="T29" fmla="*/ 3 h 84"/>
                <a:gd name="T30" fmla="*/ 28 w 35"/>
                <a:gd name="T31" fmla="*/ 4 h 84"/>
                <a:gd name="T32" fmla="*/ 30 w 35"/>
                <a:gd name="T33" fmla="*/ 6 h 84"/>
                <a:gd name="T34" fmla="*/ 31 w 35"/>
                <a:gd name="T35" fmla="*/ 9 h 84"/>
                <a:gd name="T36" fmla="*/ 32 w 35"/>
                <a:gd name="T37" fmla="*/ 10 h 84"/>
                <a:gd name="T38" fmla="*/ 32 w 35"/>
                <a:gd name="T39" fmla="*/ 10 h 84"/>
                <a:gd name="T40" fmla="*/ 32 w 35"/>
                <a:gd name="T41" fmla="*/ 13 h 84"/>
                <a:gd name="T42" fmla="*/ 33 w 35"/>
                <a:gd name="T43" fmla="*/ 15 h 84"/>
                <a:gd name="T44" fmla="*/ 34 w 35"/>
                <a:gd name="T45" fmla="*/ 18 h 84"/>
                <a:gd name="T46" fmla="*/ 34 w 35"/>
                <a:gd name="T47" fmla="*/ 21 h 84"/>
                <a:gd name="T48" fmla="*/ 34 w 35"/>
                <a:gd name="T49" fmla="*/ 21 h 84"/>
                <a:gd name="T50" fmla="*/ 34 w 35"/>
                <a:gd name="T51" fmla="*/ 24 h 84"/>
                <a:gd name="T52" fmla="*/ 35 w 35"/>
                <a:gd name="T53" fmla="*/ 27 h 84"/>
                <a:gd name="T54" fmla="*/ 35 w 35"/>
                <a:gd name="T55" fmla="*/ 29 h 84"/>
                <a:gd name="T56" fmla="*/ 35 w 35"/>
                <a:gd name="T57" fmla="*/ 34 h 84"/>
                <a:gd name="T58" fmla="*/ 35 w 35"/>
                <a:gd name="T59" fmla="*/ 84 h 84"/>
                <a:gd name="T60" fmla="*/ 28 w 35"/>
                <a:gd name="T61" fmla="*/ 84 h 84"/>
                <a:gd name="T62" fmla="*/ 28 w 35"/>
                <a:gd name="T63" fmla="*/ 36 h 84"/>
                <a:gd name="T64" fmla="*/ 28 w 35"/>
                <a:gd name="T65" fmla="*/ 36 h 84"/>
                <a:gd name="T66" fmla="*/ 28 w 35"/>
                <a:gd name="T67" fmla="*/ 32 h 84"/>
                <a:gd name="T68" fmla="*/ 28 w 35"/>
                <a:gd name="T69" fmla="*/ 29 h 84"/>
                <a:gd name="T70" fmla="*/ 27 w 35"/>
                <a:gd name="T71" fmla="*/ 27 h 84"/>
                <a:gd name="T72" fmla="*/ 27 w 35"/>
                <a:gd name="T73" fmla="*/ 24 h 84"/>
                <a:gd name="T74" fmla="*/ 27 w 35"/>
                <a:gd name="T75" fmla="*/ 24 h 84"/>
                <a:gd name="T76" fmla="*/ 26 w 35"/>
                <a:gd name="T77" fmla="*/ 22 h 84"/>
                <a:gd name="T78" fmla="*/ 25 w 35"/>
                <a:gd name="T79" fmla="*/ 20 h 84"/>
                <a:gd name="T80" fmla="*/ 24 w 35"/>
                <a:gd name="T81" fmla="*/ 18 h 84"/>
                <a:gd name="T82" fmla="*/ 24 w 35"/>
                <a:gd name="T83" fmla="*/ 17 h 84"/>
                <a:gd name="T84" fmla="*/ 24 w 35"/>
                <a:gd name="T85" fmla="*/ 17 h 84"/>
                <a:gd name="T86" fmla="*/ 23 w 35"/>
                <a:gd name="T87" fmla="*/ 15 h 84"/>
                <a:gd name="T88" fmla="*/ 21 w 35"/>
                <a:gd name="T89" fmla="*/ 15 h 84"/>
                <a:gd name="T90" fmla="*/ 20 w 35"/>
                <a:gd name="T91" fmla="*/ 14 h 84"/>
                <a:gd name="T92" fmla="*/ 19 w 35"/>
                <a:gd name="T93" fmla="*/ 14 h 84"/>
                <a:gd name="T94" fmla="*/ 19 w 35"/>
                <a:gd name="T95" fmla="*/ 14 h 84"/>
                <a:gd name="T96" fmla="*/ 16 w 35"/>
                <a:gd name="T97" fmla="*/ 14 h 84"/>
                <a:gd name="T98" fmla="*/ 14 w 35"/>
                <a:gd name="T99" fmla="*/ 15 h 84"/>
                <a:gd name="T100" fmla="*/ 12 w 35"/>
                <a:gd name="T101" fmla="*/ 18 h 84"/>
                <a:gd name="T102" fmla="*/ 10 w 35"/>
                <a:gd name="T103" fmla="*/ 20 h 84"/>
                <a:gd name="T104" fmla="*/ 10 w 35"/>
                <a:gd name="T105" fmla="*/ 20 h 84"/>
                <a:gd name="T106" fmla="*/ 9 w 35"/>
                <a:gd name="T107" fmla="*/ 22 h 84"/>
                <a:gd name="T108" fmla="*/ 8 w 35"/>
                <a:gd name="T109" fmla="*/ 28 h 84"/>
                <a:gd name="T110" fmla="*/ 7 w 35"/>
                <a:gd name="T111" fmla="*/ 34 h 84"/>
                <a:gd name="T112" fmla="*/ 7 w 35"/>
                <a:gd name="T113" fmla="*/ 41 h 84"/>
                <a:gd name="T114" fmla="*/ 7 w 35"/>
                <a:gd name="T115" fmla="*/ 84 h 84"/>
                <a:gd name="T116" fmla="*/ 0 w 35"/>
                <a:gd name="T1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84">
                  <a:moveTo>
                    <a:pt x="0" y="84"/>
                  </a:moveTo>
                  <a:lnTo>
                    <a:pt x="0" y="2"/>
                  </a:lnTo>
                  <a:lnTo>
                    <a:pt x="7" y="2"/>
                  </a:lnTo>
                  <a:lnTo>
                    <a:pt x="7" y="14"/>
                  </a:lnTo>
                  <a:lnTo>
                    <a:pt x="7" y="14"/>
                  </a:lnTo>
                  <a:lnTo>
                    <a:pt x="10" y="9"/>
                  </a:lnTo>
                  <a:lnTo>
                    <a:pt x="13" y="4"/>
                  </a:lnTo>
                  <a:lnTo>
                    <a:pt x="16" y="2"/>
                  </a:lnTo>
                  <a:lnTo>
                    <a:pt x="20" y="0"/>
                  </a:lnTo>
                  <a:lnTo>
                    <a:pt x="20" y="0"/>
                  </a:lnTo>
                  <a:lnTo>
                    <a:pt x="22" y="0"/>
                  </a:lnTo>
                  <a:lnTo>
                    <a:pt x="24" y="2"/>
                  </a:lnTo>
                  <a:lnTo>
                    <a:pt x="25" y="2"/>
                  </a:lnTo>
                  <a:lnTo>
                    <a:pt x="27" y="3"/>
                  </a:lnTo>
                  <a:lnTo>
                    <a:pt x="27" y="3"/>
                  </a:lnTo>
                  <a:lnTo>
                    <a:pt x="28" y="4"/>
                  </a:lnTo>
                  <a:lnTo>
                    <a:pt x="30" y="6"/>
                  </a:lnTo>
                  <a:lnTo>
                    <a:pt x="31" y="9"/>
                  </a:lnTo>
                  <a:lnTo>
                    <a:pt x="32" y="10"/>
                  </a:lnTo>
                  <a:lnTo>
                    <a:pt x="32" y="10"/>
                  </a:lnTo>
                  <a:lnTo>
                    <a:pt x="32" y="13"/>
                  </a:lnTo>
                  <a:lnTo>
                    <a:pt x="33" y="15"/>
                  </a:lnTo>
                  <a:lnTo>
                    <a:pt x="34" y="18"/>
                  </a:lnTo>
                  <a:lnTo>
                    <a:pt x="34" y="21"/>
                  </a:lnTo>
                  <a:lnTo>
                    <a:pt x="34" y="21"/>
                  </a:lnTo>
                  <a:lnTo>
                    <a:pt x="34" y="24"/>
                  </a:lnTo>
                  <a:lnTo>
                    <a:pt x="35" y="27"/>
                  </a:lnTo>
                  <a:lnTo>
                    <a:pt x="35" y="29"/>
                  </a:lnTo>
                  <a:lnTo>
                    <a:pt x="35" y="34"/>
                  </a:lnTo>
                  <a:lnTo>
                    <a:pt x="35" y="84"/>
                  </a:lnTo>
                  <a:lnTo>
                    <a:pt x="28" y="84"/>
                  </a:lnTo>
                  <a:lnTo>
                    <a:pt x="28" y="36"/>
                  </a:lnTo>
                  <a:lnTo>
                    <a:pt x="28" y="36"/>
                  </a:lnTo>
                  <a:lnTo>
                    <a:pt x="28" y="32"/>
                  </a:lnTo>
                  <a:lnTo>
                    <a:pt x="28" y="29"/>
                  </a:lnTo>
                  <a:lnTo>
                    <a:pt x="27" y="27"/>
                  </a:lnTo>
                  <a:lnTo>
                    <a:pt x="27" y="24"/>
                  </a:lnTo>
                  <a:lnTo>
                    <a:pt x="27" y="24"/>
                  </a:lnTo>
                  <a:lnTo>
                    <a:pt x="26" y="22"/>
                  </a:lnTo>
                  <a:lnTo>
                    <a:pt x="25" y="20"/>
                  </a:lnTo>
                  <a:lnTo>
                    <a:pt x="24" y="18"/>
                  </a:lnTo>
                  <a:lnTo>
                    <a:pt x="24" y="17"/>
                  </a:lnTo>
                  <a:lnTo>
                    <a:pt x="24" y="17"/>
                  </a:lnTo>
                  <a:lnTo>
                    <a:pt x="23" y="15"/>
                  </a:lnTo>
                  <a:lnTo>
                    <a:pt x="21" y="15"/>
                  </a:lnTo>
                  <a:lnTo>
                    <a:pt x="20" y="14"/>
                  </a:lnTo>
                  <a:lnTo>
                    <a:pt x="19" y="14"/>
                  </a:lnTo>
                  <a:lnTo>
                    <a:pt x="19" y="14"/>
                  </a:lnTo>
                  <a:lnTo>
                    <a:pt x="16" y="14"/>
                  </a:lnTo>
                  <a:lnTo>
                    <a:pt x="14" y="15"/>
                  </a:lnTo>
                  <a:lnTo>
                    <a:pt x="12" y="18"/>
                  </a:lnTo>
                  <a:lnTo>
                    <a:pt x="10" y="20"/>
                  </a:lnTo>
                  <a:lnTo>
                    <a:pt x="10" y="20"/>
                  </a:lnTo>
                  <a:lnTo>
                    <a:pt x="9" y="22"/>
                  </a:lnTo>
                  <a:lnTo>
                    <a:pt x="8" y="28"/>
                  </a:lnTo>
                  <a:lnTo>
                    <a:pt x="7" y="34"/>
                  </a:lnTo>
                  <a:lnTo>
                    <a:pt x="7" y="41"/>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127"/>
            <p:cNvSpPr>
              <a:spLocks/>
            </p:cNvSpPr>
            <p:nvPr/>
          </p:nvSpPr>
          <p:spPr bwMode="auto">
            <a:xfrm>
              <a:off x="5574" y="326"/>
              <a:ext cx="24" cy="58"/>
            </a:xfrm>
            <a:custGeom>
              <a:avLst/>
              <a:gdLst>
                <a:gd name="T0" fmla="*/ 8 w 48"/>
                <a:gd name="T1" fmla="*/ 75 h 115"/>
                <a:gd name="T2" fmla="*/ 9 w 48"/>
                <a:gd name="T3" fmla="*/ 87 h 115"/>
                <a:gd name="T4" fmla="*/ 11 w 48"/>
                <a:gd name="T5" fmla="*/ 93 h 115"/>
                <a:gd name="T6" fmla="*/ 15 w 48"/>
                <a:gd name="T7" fmla="*/ 98 h 115"/>
                <a:gd name="T8" fmla="*/ 20 w 48"/>
                <a:gd name="T9" fmla="*/ 100 h 115"/>
                <a:gd name="T10" fmla="*/ 24 w 48"/>
                <a:gd name="T11" fmla="*/ 101 h 115"/>
                <a:gd name="T12" fmla="*/ 30 w 48"/>
                <a:gd name="T13" fmla="*/ 100 h 115"/>
                <a:gd name="T14" fmla="*/ 33 w 48"/>
                <a:gd name="T15" fmla="*/ 98 h 115"/>
                <a:gd name="T16" fmla="*/ 37 w 48"/>
                <a:gd name="T17" fmla="*/ 93 h 115"/>
                <a:gd name="T18" fmla="*/ 38 w 48"/>
                <a:gd name="T19" fmla="*/ 87 h 115"/>
                <a:gd name="T20" fmla="*/ 39 w 48"/>
                <a:gd name="T21" fmla="*/ 83 h 115"/>
                <a:gd name="T22" fmla="*/ 38 w 48"/>
                <a:gd name="T23" fmla="*/ 76 h 115"/>
                <a:gd name="T24" fmla="*/ 37 w 48"/>
                <a:gd name="T25" fmla="*/ 73 h 115"/>
                <a:gd name="T26" fmla="*/ 32 w 48"/>
                <a:gd name="T27" fmla="*/ 68 h 115"/>
                <a:gd name="T28" fmla="*/ 28 w 48"/>
                <a:gd name="T29" fmla="*/ 66 h 115"/>
                <a:gd name="T30" fmla="*/ 22 w 48"/>
                <a:gd name="T31" fmla="*/ 64 h 115"/>
                <a:gd name="T32" fmla="*/ 12 w 48"/>
                <a:gd name="T33" fmla="*/ 57 h 115"/>
                <a:gd name="T34" fmla="*/ 8 w 48"/>
                <a:gd name="T35" fmla="*/ 52 h 115"/>
                <a:gd name="T36" fmla="*/ 4 w 48"/>
                <a:gd name="T37" fmla="*/ 45 h 115"/>
                <a:gd name="T38" fmla="*/ 3 w 48"/>
                <a:gd name="T39" fmla="*/ 39 h 115"/>
                <a:gd name="T40" fmla="*/ 2 w 48"/>
                <a:gd name="T41" fmla="*/ 32 h 115"/>
                <a:gd name="T42" fmla="*/ 3 w 48"/>
                <a:gd name="T43" fmla="*/ 19 h 115"/>
                <a:gd name="T44" fmla="*/ 6 w 48"/>
                <a:gd name="T45" fmla="*/ 12 h 115"/>
                <a:gd name="T46" fmla="*/ 12 w 48"/>
                <a:gd name="T47" fmla="*/ 4 h 115"/>
                <a:gd name="T48" fmla="*/ 17 w 48"/>
                <a:gd name="T49" fmla="*/ 1 h 115"/>
                <a:gd name="T50" fmla="*/ 23 w 48"/>
                <a:gd name="T51" fmla="*/ 0 h 115"/>
                <a:gd name="T52" fmla="*/ 32 w 48"/>
                <a:gd name="T53" fmla="*/ 2 h 115"/>
                <a:gd name="T54" fmla="*/ 37 w 48"/>
                <a:gd name="T55" fmla="*/ 7 h 115"/>
                <a:gd name="T56" fmla="*/ 43 w 48"/>
                <a:gd name="T57" fmla="*/ 15 h 115"/>
                <a:gd name="T58" fmla="*/ 45 w 48"/>
                <a:gd name="T59" fmla="*/ 23 h 115"/>
                <a:gd name="T60" fmla="*/ 38 w 48"/>
                <a:gd name="T61" fmla="*/ 33 h 115"/>
                <a:gd name="T62" fmla="*/ 36 w 48"/>
                <a:gd name="T63" fmla="*/ 25 h 115"/>
                <a:gd name="T64" fmla="*/ 33 w 48"/>
                <a:gd name="T65" fmla="*/ 19 h 115"/>
                <a:gd name="T66" fmla="*/ 26 w 48"/>
                <a:gd name="T67" fmla="*/ 13 h 115"/>
                <a:gd name="T68" fmla="*/ 20 w 48"/>
                <a:gd name="T69" fmla="*/ 13 h 115"/>
                <a:gd name="T70" fmla="*/ 13 w 48"/>
                <a:gd name="T71" fmla="*/ 18 h 115"/>
                <a:gd name="T72" fmla="*/ 11 w 48"/>
                <a:gd name="T73" fmla="*/ 23 h 115"/>
                <a:gd name="T74" fmla="*/ 10 w 48"/>
                <a:gd name="T75" fmla="*/ 30 h 115"/>
                <a:gd name="T76" fmla="*/ 11 w 48"/>
                <a:gd name="T77" fmla="*/ 39 h 115"/>
                <a:gd name="T78" fmla="*/ 14 w 48"/>
                <a:gd name="T79" fmla="*/ 41 h 115"/>
                <a:gd name="T80" fmla="*/ 24 w 48"/>
                <a:gd name="T81" fmla="*/ 48 h 115"/>
                <a:gd name="T82" fmla="*/ 32 w 48"/>
                <a:gd name="T83" fmla="*/ 52 h 115"/>
                <a:gd name="T84" fmla="*/ 37 w 48"/>
                <a:gd name="T85" fmla="*/ 55 h 115"/>
                <a:gd name="T86" fmla="*/ 44 w 48"/>
                <a:gd name="T87" fmla="*/ 64 h 115"/>
                <a:gd name="T88" fmla="*/ 46 w 48"/>
                <a:gd name="T89" fmla="*/ 71 h 115"/>
                <a:gd name="T90" fmla="*/ 48 w 48"/>
                <a:gd name="T91" fmla="*/ 83 h 115"/>
                <a:gd name="T92" fmla="*/ 47 w 48"/>
                <a:gd name="T93" fmla="*/ 91 h 115"/>
                <a:gd name="T94" fmla="*/ 45 w 48"/>
                <a:gd name="T95" fmla="*/ 98 h 115"/>
                <a:gd name="T96" fmla="*/ 38 w 48"/>
                <a:gd name="T97" fmla="*/ 108 h 115"/>
                <a:gd name="T98" fmla="*/ 34 w 48"/>
                <a:gd name="T99" fmla="*/ 112 h 115"/>
                <a:gd name="T100" fmla="*/ 25 w 48"/>
                <a:gd name="T101" fmla="*/ 115 h 115"/>
                <a:gd name="T102" fmla="*/ 18 w 48"/>
                <a:gd name="T103" fmla="*/ 114 h 115"/>
                <a:gd name="T104" fmla="*/ 12 w 48"/>
                <a:gd name="T105" fmla="*/ 111 h 115"/>
                <a:gd name="T106" fmla="*/ 4 w 48"/>
                <a:gd name="T107" fmla="*/ 101 h 115"/>
                <a:gd name="T108" fmla="*/ 2 w 48"/>
                <a:gd name="T109" fmla="*/ 93 h 115"/>
                <a:gd name="T110" fmla="*/ 0 w 48"/>
                <a:gd name="T111" fmla="*/ 7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 h="115">
                  <a:moveTo>
                    <a:pt x="0" y="75"/>
                  </a:moveTo>
                  <a:lnTo>
                    <a:pt x="8" y="75"/>
                  </a:lnTo>
                  <a:lnTo>
                    <a:pt x="8" y="75"/>
                  </a:lnTo>
                  <a:lnTo>
                    <a:pt x="8" y="79"/>
                  </a:lnTo>
                  <a:lnTo>
                    <a:pt x="9" y="83"/>
                  </a:lnTo>
                  <a:lnTo>
                    <a:pt x="9" y="87"/>
                  </a:lnTo>
                  <a:lnTo>
                    <a:pt x="9" y="90"/>
                  </a:lnTo>
                  <a:lnTo>
                    <a:pt x="9" y="90"/>
                  </a:lnTo>
                  <a:lnTo>
                    <a:pt x="11" y="93"/>
                  </a:lnTo>
                  <a:lnTo>
                    <a:pt x="12" y="94"/>
                  </a:lnTo>
                  <a:lnTo>
                    <a:pt x="14" y="97"/>
                  </a:lnTo>
                  <a:lnTo>
                    <a:pt x="15" y="98"/>
                  </a:lnTo>
                  <a:lnTo>
                    <a:pt x="15" y="98"/>
                  </a:lnTo>
                  <a:lnTo>
                    <a:pt x="17" y="100"/>
                  </a:lnTo>
                  <a:lnTo>
                    <a:pt x="20" y="100"/>
                  </a:lnTo>
                  <a:lnTo>
                    <a:pt x="22" y="101"/>
                  </a:lnTo>
                  <a:lnTo>
                    <a:pt x="24" y="101"/>
                  </a:lnTo>
                  <a:lnTo>
                    <a:pt x="24" y="101"/>
                  </a:lnTo>
                  <a:lnTo>
                    <a:pt x="26" y="101"/>
                  </a:lnTo>
                  <a:lnTo>
                    <a:pt x="28" y="100"/>
                  </a:lnTo>
                  <a:lnTo>
                    <a:pt x="30" y="100"/>
                  </a:lnTo>
                  <a:lnTo>
                    <a:pt x="32" y="100"/>
                  </a:lnTo>
                  <a:lnTo>
                    <a:pt x="32" y="100"/>
                  </a:lnTo>
                  <a:lnTo>
                    <a:pt x="33" y="98"/>
                  </a:lnTo>
                  <a:lnTo>
                    <a:pt x="35" y="97"/>
                  </a:lnTo>
                  <a:lnTo>
                    <a:pt x="36" y="94"/>
                  </a:lnTo>
                  <a:lnTo>
                    <a:pt x="37" y="93"/>
                  </a:lnTo>
                  <a:lnTo>
                    <a:pt x="37" y="93"/>
                  </a:lnTo>
                  <a:lnTo>
                    <a:pt x="38" y="90"/>
                  </a:lnTo>
                  <a:lnTo>
                    <a:pt x="38" y="87"/>
                  </a:lnTo>
                  <a:lnTo>
                    <a:pt x="39" y="86"/>
                  </a:lnTo>
                  <a:lnTo>
                    <a:pt x="39" y="83"/>
                  </a:lnTo>
                  <a:lnTo>
                    <a:pt x="39" y="83"/>
                  </a:lnTo>
                  <a:lnTo>
                    <a:pt x="39" y="80"/>
                  </a:lnTo>
                  <a:lnTo>
                    <a:pt x="39" y="79"/>
                  </a:lnTo>
                  <a:lnTo>
                    <a:pt x="38" y="76"/>
                  </a:lnTo>
                  <a:lnTo>
                    <a:pt x="38" y="75"/>
                  </a:lnTo>
                  <a:lnTo>
                    <a:pt x="38" y="75"/>
                  </a:lnTo>
                  <a:lnTo>
                    <a:pt x="37" y="73"/>
                  </a:lnTo>
                  <a:lnTo>
                    <a:pt x="35" y="71"/>
                  </a:lnTo>
                  <a:lnTo>
                    <a:pt x="34" y="69"/>
                  </a:lnTo>
                  <a:lnTo>
                    <a:pt x="32" y="68"/>
                  </a:lnTo>
                  <a:lnTo>
                    <a:pt x="32" y="68"/>
                  </a:lnTo>
                  <a:lnTo>
                    <a:pt x="31" y="68"/>
                  </a:lnTo>
                  <a:lnTo>
                    <a:pt x="28" y="66"/>
                  </a:lnTo>
                  <a:lnTo>
                    <a:pt x="25" y="65"/>
                  </a:lnTo>
                  <a:lnTo>
                    <a:pt x="22" y="64"/>
                  </a:lnTo>
                  <a:lnTo>
                    <a:pt x="22" y="64"/>
                  </a:lnTo>
                  <a:lnTo>
                    <a:pt x="18" y="61"/>
                  </a:lnTo>
                  <a:lnTo>
                    <a:pt x="15" y="59"/>
                  </a:lnTo>
                  <a:lnTo>
                    <a:pt x="12" y="57"/>
                  </a:lnTo>
                  <a:lnTo>
                    <a:pt x="10" y="55"/>
                  </a:lnTo>
                  <a:lnTo>
                    <a:pt x="10" y="55"/>
                  </a:lnTo>
                  <a:lnTo>
                    <a:pt x="8" y="52"/>
                  </a:lnTo>
                  <a:lnTo>
                    <a:pt x="6" y="50"/>
                  </a:lnTo>
                  <a:lnTo>
                    <a:pt x="5" y="48"/>
                  </a:lnTo>
                  <a:lnTo>
                    <a:pt x="4" y="45"/>
                  </a:lnTo>
                  <a:lnTo>
                    <a:pt x="4" y="45"/>
                  </a:lnTo>
                  <a:lnTo>
                    <a:pt x="3" y="43"/>
                  </a:lnTo>
                  <a:lnTo>
                    <a:pt x="3" y="39"/>
                  </a:lnTo>
                  <a:lnTo>
                    <a:pt x="2" y="34"/>
                  </a:lnTo>
                  <a:lnTo>
                    <a:pt x="2" y="32"/>
                  </a:lnTo>
                  <a:lnTo>
                    <a:pt x="2" y="32"/>
                  </a:lnTo>
                  <a:lnTo>
                    <a:pt x="2" y="27"/>
                  </a:lnTo>
                  <a:lnTo>
                    <a:pt x="3" y="23"/>
                  </a:lnTo>
                  <a:lnTo>
                    <a:pt x="3" y="19"/>
                  </a:lnTo>
                  <a:lnTo>
                    <a:pt x="4" y="16"/>
                  </a:lnTo>
                  <a:lnTo>
                    <a:pt x="4" y="16"/>
                  </a:lnTo>
                  <a:lnTo>
                    <a:pt x="6" y="12"/>
                  </a:lnTo>
                  <a:lnTo>
                    <a:pt x="8" y="9"/>
                  </a:lnTo>
                  <a:lnTo>
                    <a:pt x="10" y="7"/>
                  </a:lnTo>
                  <a:lnTo>
                    <a:pt x="12" y="4"/>
                  </a:lnTo>
                  <a:lnTo>
                    <a:pt x="12" y="4"/>
                  </a:lnTo>
                  <a:lnTo>
                    <a:pt x="14" y="2"/>
                  </a:lnTo>
                  <a:lnTo>
                    <a:pt x="17" y="1"/>
                  </a:lnTo>
                  <a:lnTo>
                    <a:pt x="20" y="0"/>
                  </a:lnTo>
                  <a:lnTo>
                    <a:pt x="23" y="0"/>
                  </a:lnTo>
                  <a:lnTo>
                    <a:pt x="23" y="0"/>
                  </a:lnTo>
                  <a:lnTo>
                    <a:pt x="26" y="0"/>
                  </a:lnTo>
                  <a:lnTo>
                    <a:pt x="29" y="1"/>
                  </a:lnTo>
                  <a:lnTo>
                    <a:pt x="32" y="2"/>
                  </a:lnTo>
                  <a:lnTo>
                    <a:pt x="34" y="4"/>
                  </a:lnTo>
                  <a:lnTo>
                    <a:pt x="34" y="4"/>
                  </a:lnTo>
                  <a:lnTo>
                    <a:pt x="37" y="7"/>
                  </a:lnTo>
                  <a:lnTo>
                    <a:pt x="39" y="9"/>
                  </a:lnTo>
                  <a:lnTo>
                    <a:pt x="40" y="12"/>
                  </a:lnTo>
                  <a:lnTo>
                    <a:pt x="43" y="15"/>
                  </a:lnTo>
                  <a:lnTo>
                    <a:pt x="43" y="15"/>
                  </a:lnTo>
                  <a:lnTo>
                    <a:pt x="44" y="19"/>
                  </a:lnTo>
                  <a:lnTo>
                    <a:pt x="45" y="23"/>
                  </a:lnTo>
                  <a:lnTo>
                    <a:pt x="47" y="29"/>
                  </a:lnTo>
                  <a:lnTo>
                    <a:pt x="47" y="33"/>
                  </a:lnTo>
                  <a:lnTo>
                    <a:pt x="38" y="33"/>
                  </a:lnTo>
                  <a:lnTo>
                    <a:pt x="38" y="33"/>
                  </a:lnTo>
                  <a:lnTo>
                    <a:pt x="38" y="29"/>
                  </a:lnTo>
                  <a:lnTo>
                    <a:pt x="36" y="25"/>
                  </a:lnTo>
                  <a:lnTo>
                    <a:pt x="35" y="22"/>
                  </a:lnTo>
                  <a:lnTo>
                    <a:pt x="33" y="19"/>
                  </a:lnTo>
                  <a:lnTo>
                    <a:pt x="33" y="19"/>
                  </a:lnTo>
                  <a:lnTo>
                    <a:pt x="31" y="18"/>
                  </a:lnTo>
                  <a:lnTo>
                    <a:pt x="29" y="15"/>
                  </a:lnTo>
                  <a:lnTo>
                    <a:pt x="26" y="13"/>
                  </a:lnTo>
                  <a:lnTo>
                    <a:pt x="23" y="13"/>
                  </a:lnTo>
                  <a:lnTo>
                    <a:pt x="23" y="13"/>
                  </a:lnTo>
                  <a:lnTo>
                    <a:pt x="20" y="13"/>
                  </a:lnTo>
                  <a:lnTo>
                    <a:pt x="17" y="15"/>
                  </a:lnTo>
                  <a:lnTo>
                    <a:pt x="15" y="16"/>
                  </a:lnTo>
                  <a:lnTo>
                    <a:pt x="13" y="18"/>
                  </a:lnTo>
                  <a:lnTo>
                    <a:pt x="13" y="18"/>
                  </a:lnTo>
                  <a:lnTo>
                    <a:pt x="12" y="20"/>
                  </a:lnTo>
                  <a:lnTo>
                    <a:pt x="11" y="23"/>
                  </a:lnTo>
                  <a:lnTo>
                    <a:pt x="10" y="27"/>
                  </a:lnTo>
                  <a:lnTo>
                    <a:pt x="10" y="30"/>
                  </a:lnTo>
                  <a:lnTo>
                    <a:pt x="10" y="30"/>
                  </a:lnTo>
                  <a:lnTo>
                    <a:pt x="10" y="33"/>
                  </a:lnTo>
                  <a:lnTo>
                    <a:pt x="11" y="36"/>
                  </a:lnTo>
                  <a:lnTo>
                    <a:pt x="11" y="39"/>
                  </a:lnTo>
                  <a:lnTo>
                    <a:pt x="12" y="40"/>
                  </a:lnTo>
                  <a:lnTo>
                    <a:pt x="12" y="40"/>
                  </a:lnTo>
                  <a:lnTo>
                    <a:pt x="14" y="41"/>
                  </a:lnTo>
                  <a:lnTo>
                    <a:pt x="16" y="44"/>
                  </a:lnTo>
                  <a:lnTo>
                    <a:pt x="19" y="45"/>
                  </a:lnTo>
                  <a:lnTo>
                    <a:pt x="24" y="48"/>
                  </a:lnTo>
                  <a:lnTo>
                    <a:pt x="24" y="48"/>
                  </a:lnTo>
                  <a:lnTo>
                    <a:pt x="28" y="50"/>
                  </a:lnTo>
                  <a:lnTo>
                    <a:pt x="32" y="52"/>
                  </a:lnTo>
                  <a:lnTo>
                    <a:pt x="35" y="54"/>
                  </a:lnTo>
                  <a:lnTo>
                    <a:pt x="37" y="55"/>
                  </a:lnTo>
                  <a:lnTo>
                    <a:pt x="37" y="55"/>
                  </a:lnTo>
                  <a:lnTo>
                    <a:pt x="39" y="58"/>
                  </a:lnTo>
                  <a:lnTo>
                    <a:pt x="41" y="61"/>
                  </a:lnTo>
                  <a:lnTo>
                    <a:pt x="44" y="64"/>
                  </a:lnTo>
                  <a:lnTo>
                    <a:pt x="45" y="66"/>
                  </a:lnTo>
                  <a:lnTo>
                    <a:pt x="45" y="66"/>
                  </a:lnTo>
                  <a:lnTo>
                    <a:pt x="46" y="71"/>
                  </a:lnTo>
                  <a:lnTo>
                    <a:pt x="47" y="75"/>
                  </a:lnTo>
                  <a:lnTo>
                    <a:pt x="48" y="79"/>
                  </a:lnTo>
                  <a:lnTo>
                    <a:pt x="48" y="83"/>
                  </a:lnTo>
                  <a:lnTo>
                    <a:pt x="48" y="83"/>
                  </a:lnTo>
                  <a:lnTo>
                    <a:pt x="48" y="87"/>
                  </a:lnTo>
                  <a:lnTo>
                    <a:pt x="47" y="91"/>
                  </a:lnTo>
                  <a:lnTo>
                    <a:pt x="46" y="96"/>
                  </a:lnTo>
                  <a:lnTo>
                    <a:pt x="45" y="98"/>
                  </a:lnTo>
                  <a:lnTo>
                    <a:pt x="45" y="98"/>
                  </a:lnTo>
                  <a:lnTo>
                    <a:pt x="44" y="102"/>
                  </a:lnTo>
                  <a:lnTo>
                    <a:pt x="41" y="105"/>
                  </a:lnTo>
                  <a:lnTo>
                    <a:pt x="38" y="108"/>
                  </a:lnTo>
                  <a:lnTo>
                    <a:pt x="36" y="111"/>
                  </a:lnTo>
                  <a:lnTo>
                    <a:pt x="36" y="111"/>
                  </a:lnTo>
                  <a:lnTo>
                    <a:pt x="34" y="112"/>
                  </a:lnTo>
                  <a:lnTo>
                    <a:pt x="31" y="114"/>
                  </a:lnTo>
                  <a:lnTo>
                    <a:pt x="28" y="115"/>
                  </a:lnTo>
                  <a:lnTo>
                    <a:pt x="25" y="115"/>
                  </a:lnTo>
                  <a:lnTo>
                    <a:pt x="25" y="115"/>
                  </a:lnTo>
                  <a:lnTo>
                    <a:pt x="21" y="115"/>
                  </a:lnTo>
                  <a:lnTo>
                    <a:pt x="18" y="114"/>
                  </a:lnTo>
                  <a:lnTo>
                    <a:pt x="15" y="112"/>
                  </a:lnTo>
                  <a:lnTo>
                    <a:pt x="12" y="111"/>
                  </a:lnTo>
                  <a:lnTo>
                    <a:pt x="12" y="111"/>
                  </a:lnTo>
                  <a:lnTo>
                    <a:pt x="9" y="108"/>
                  </a:lnTo>
                  <a:lnTo>
                    <a:pt x="6" y="105"/>
                  </a:lnTo>
                  <a:lnTo>
                    <a:pt x="4" y="101"/>
                  </a:lnTo>
                  <a:lnTo>
                    <a:pt x="3" y="97"/>
                  </a:lnTo>
                  <a:lnTo>
                    <a:pt x="3" y="97"/>
                  </a:lnTo>
                  <a:lnTo>
                    <a:pt x="2" y="93"/>
                  </a:lnTo>
                  <a:lnTo>
                    <a:pt x="1" y="87"/>
                  </a:lnTo>
                  <a:lnTo>
                    <a:pt x="0" y="80"/>
                  </a:lnTo>
                  <a:lnTo>
                    <a:pt x="0" y="75"/>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128"/>
            <p:cNvSpPr>
              <a:spLocks/>
            </p:cNvSpPr>
            <p:nvPr/>
          </p:nvSpPr>
          <p:spPr bwMode="auto">
            <a:xfrm>
              <a:off x="5602" y="342"/>
              <a:ext cx="21" cy="42"/>
            </a:xfrm>
            <a:custGeom>
              <a:avLst/>
              <a:gdLst>
                <a:gd name="T0" fmla="*/ 40 w 41"/>
                <a:gd name="T1" fmla="*/ 60 h 85"/>
                <a:gd name="T2" fmla="*/ 39 w 41"/>
                <a:gd name="T3" fmla="*/ 66 h 85"/>
                <a:gd name="T4" fmla="*/ 35 w 41"/>
                <a:gd name="T5" fmla="*/ 75 h 85"/>
                <a:gd name="T6" fmla="*/ 33 w 41"/>
                <a:gd name="T7" fmla="*/ 78 h 85"/>
                <a:gd name="T8" fmla="*/ 28 w 41"/>
                <a:gd name="T9" fmla="*/ 84 h 85"/>
                <a:gd name="T10" fmla="*/ 21 w 41"/>
                <a:gd name="T11" fmla="*/ 85 h 85"/>
                <a:gd name="T12" fmla="*/ 17 w 41"/>
                <a:gd name="T13" fmla="*/ 84 h 85"/>
                <a:gd name="T14" fmla="*/ 9 w 41"/>
                <a:gd name="T15" fmla="*/ 79 h 85"/>
                <a:gd name="T16" fmla="*/ 6 w 41"/>
                <a:gd name="T17" fmla="*/ 75 h 85"/>
                <a:gd name="T18" fmla="*/ 2 w 41"/>
                <a:gd name="T19" fmla="*/ 61 h 85"/>
                <a:gd name="T20" fmla="*/ 0 w 41"/>
                <a:gd name="T21" fmla="*/ 43 h 85"/>
                <a:gd name="T22" fmla="*/ 0 w 41"/>
                <a:gd name="T23" fmla="*/ 34 h 85"/>
                <a:gd name="T24" fmla="*/ 3 w 41"/>
                <a:gd name="T25" fmla="*/ 18 h 85"/>
                <a:gd name="T26" fmla="*/ 5 w 41"/>
                <a:gd name="T27" fmla="*/ 13 h 85"/>
                <a:gd name="T28" fmla="*/ 12 w 41"/>
                <a:gd name="T29" fmla="*/ 3 h 85"/>
                <a:gd name="T30" fmla="*/ 20 w 41"/>
                <a:gd name="T31" fmla="*/ 0 h 85"/>
                <a:gd name="T32" fmla="*/ 24 w 41"/>
                <a:gd name="T33" fmla="*/ 2 h 85"/>
                <a:gd name="T34" fmla="*/ 32 w 41"/>
                <a:gd name="T35" fmla="*/ 7 h 85"/>
                <a:gd name="T36" fmla="*/ 35 w 41"/>
                <a:gd name="T37" fmla="*/ 11 h 85"/>
                <a:gd name="T38" fmla="*/ 40 w 41"/>
                <a:gd name="T39" fmla="*/ 25 h 85"/>
                <a:gd name="T40" fmla="*/ 41 w 41"/>
                <a:gd name="T41" fmla="*/ 43 h 85"/>
                <a:gd name="T42" fmla="*/ 41 w 41"/>
                <a:gd name="T43" fmla="*/ 43 h 85"/>
                <a:gd name="T44" fmla="*/ 40 w 41"/>
                <a:gd name="T45" fmla="*/ 46 h 85"/>
                <a:gd name="T46" fmla="*/ 8 w 41"/>
                <a:gd name="T47" fmla="*/ 46 h 85"/>
                <a:gd name="T48" fmla="*/ 8 w 41"/>
                <a:gd name="T49" fmla="*/ 52 h 85"/>
                <a:gd name="T50" fmla="*/ 10 w 41"/>
                <a:gd name="T51" fmla="*/ 61 h 85"/>
                <a:gd name="T52" fmla="*/ 11 w 41"/>
                <a:gd name="T53" fmla="*/ 64 h 85"/>
                <a:gd name="T54" fmla="*/ 15 w 41"/>
                <a:gd name="T55" fmla="*/ 70 h 85"/>
                <a:gd name="T56" fmla="*/ 21 w 41"/>
                <a:gd name="T57" fmla="*/ 71 h 85"/>
                <a:gd name="T58" fmla="*/ 23 w 41"/>
                <a:gd name="T59" fmla="*/ 71 h 85"/>
                <a:gd name="T60" fmla="*/ 27 w 41"/>
                <a:gd name="T61" fmla="*/ 70 h 85"/>
                <a:gd name="T62" fmla="*/ 28 w 41"/>
                <a:gd name="T63" fmla="*/ 68 h 85"/>
                <a:gd name="T64" fmla="*/ 31 w 41"/>
                <a:gd name="T65" fmla="*/ 64 h 85"/>
                <a:gd name="T66" fmla="*/ 33 w 41"/>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85">
                  <a:moveTo>
                    <a:pt x="33" y="59"/>
                  </a:moveTo>
                  <a:lnTo>
                    <a:pt x="40" y="60"/>
                  </a:lnTo>
                  <a:lnTo>
                    <a:pt x="40" y="60"/>
                  </a:lnTo>
                  <a:lnTo>
                    <a:pt x="39" y="66"/>
                  </a:lnTo>
                  <a:lnTo>
                    <a:pt x="37" y="71"/>
                  </a:lnTo>
                  <a:lnTo>
                    <a:pt x="35" y="75"/>
                  </a:lnTo>
                  <a:lnTo>
                    <a:pt x="33" y="78"/>
                  </a:lnTo>
                  <a:lnTo>
                    <a:pt x="33" y="78"/>
                  </a:lnTo>
                  <a:lnTo>
                    <a:pt x="31" y="81"/>
                  </a:lnTo>
                  <a:lnTo>
                    <a:pt x="28" y="84"/>
                  </a:lnTo>
                  <a:lnTo>
                    <a:pt x="24" y="85"/>
                  </a:lnTo>
                  <a:lnTo>
                    <a:pt x="21" y="85"/>
                  </a:lnTo>
                  <a:lnTo>
                    <a:pt x="21" y="85"/>
                  </a:lnTo>
                  <a:lnTo>
                    <a:pt x="17"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6" y="2"/>
                  </a:lnTo>
                  <a:lnTo>
                    <a:pt x="20" y="0"/>
                  </a:lnTo>
                  <a:lnTo>
                    <a:pt x="20" y="0"/>
                  </a:lnTo>
                  <a:lnTo>
                    <a:pt x="24" y="2"/>
                  </a:lnTo>
                  <a:lnTo>
                    <a:pt x="28" y="3"/>
                  </a:lnTo>
                  <a:lnTo>
                    <a:pt x="32" y="7"/>
                  </a:lnTo>
                  <a:lnTo>
                    <a:pt x="35" y="11"/>
                  </a:lnTo>
                  <a:lnTo>
                    <a:pt x="35" y="11"/>
                  </a:lnTo>
                  <a:lnTo>
                    <a:pt x="38" y="17"/>
                  </a:lnTo>
                  <a:lnTo>
                    <a:pt x="40" y="25"/>
                  </a:lnTo>
                  <a:lnTo>
                    <a:pt x="41" y="34"/>
                  </a:lnTo>
                  <a:lnTo>
                    <a:pt x="41" y="43"/>
                  </a:lnTo>
                  <a:lnTo>
                    <a:pt x="41" y="43"/>
                  </a:lnTo>
                  <a:lnTo>
                    <a:pt x="41" y="43"/>
                  </a:lnTo>
                  <a:lnTo>
                    <a:pt x="41" y="45"/>
                  </a:lnTo>
                  <a:lnTo>
                    <a:pt x="40" y="46"/>
                  </a:lnTo>
                  <a:lnTo>
                    <a:pt x="40" y="46"/>
                  </a:lnTo>
                  <a:lnTo>
                    <a:pt x="8" y="46"/>
                  </a:lnTo>
                  <a:lnTo>
                    <a:pt x="8" y="46"/>
                  </a:lnTo>
                  <a:lnTo>
                    <a:pt x="8" y="52"/>
                  </a:lnTo>
                  <a:lnTo>
                    <a:pt x="9" y="57"/>
                  </a:lnTo>
                  <a:lnTo>
                    <a:pt x="10" y="61"/>
                  </a:lnTo>
                  <a:lnTo>
                    <a:pt x="11" y="64"/>
                  </a:lnTo>
                  <a:lnTo>
                    <a:pt x="11" y="64"/>
                  </a:lnTo>
                  <a:lnTo>
                    <a:pt x="13" y="67"/>
                  </a:lnTo>
                  <a:lnTo>
                    <a:pt x="15" y="70"/>
                  </a:lnTo>
                  <a:lnTo>
                    <a:pt x="18" y="71"/>
                  </a:lnTo>
                  <a:lnTo>
                    <a:pt x="21" y="71"/>
                  </a:lnTo>
                  <a:lnTo>
                    <a:pt x="21" y="71"/>
                  </a:lnTo>
                  <a:lnTo>
                    <a:pt x="23" y="71"/>
                  </a:lnTo>
                  <a:lnTo>
                    <a:pt x="25" y="70"/>
                  </a:lnTo>
                  <a:lnTo>
                    <a:pt x="27" y="70"/>
                  </a:lnTo>
                  <a:lnTo>
                    <a:pt x="28" y="68"/>
                  </a:lnTo>
                  <a:lnTo>
                    <a:pt x="28" y="68"/>
                  </a:lnTo>
                  <a:lnTo>
                    <a:pt x="29" y="67"/>
                  </a:lnTo>
                  <a:lnTo>
                    <a:pt x="31" y="64"/>
                  </a:lnTo>
                  <a:lnTo>
                    <a:pt x="32" y="61"/>
                  </a:lnTo>
                  <a:lnTo>
                    <a:pt x="33" y="59"/>
                  </a:lnTo>
                  <a:lnTo>
                    <a:pt x="33"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129"/>
            <p:cNvSpPr>
              <a:spLocks/>
            </p:cNvSpPr>
            <p:nvPr/>
          </p:nvSpPr>
          <p:spPr bwMode="auto">
            <a:xfrm>
              <a:off x="5606" y="349"/>
              <a:ext cx="13"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130"/>
            <p:cNvSpPr>
              <a:spLocks/>
            </p:cNvSpPr>
            <p:nvPr/>
          </p:nvSpPr>
          <p:spPr bwMode="auto">
            <a:xfrm>
              <a:off x="5627" y="342"/>
              <a:ext cx="11" cy="41"/>
            </a:xfrm>
            <a:custGeom>
              <a:avLst/>
              <a:gdLst>
                <a:gd name="T0" fmla="*/ 0 w 24"/>
                <a:gd name="T1" fmla="*/ 84 h 84"/>
                <a:gd name="T2" fmla="*/ 0 w 24"/>
                <a:gd name="T3" fmla="*/ 2 h 84"/>
                <a:gd name="T4" fmla="*/ 8 w 24"/>
                <a:gd name="T5" fmla="*/ 2 h 84"/>
                <a:gd name="T6" fmla="*/ 8 w 24"/>
                <a:gd name="T7" fmla="*/ 14 h 84"/>
                <a:gd name="T8" fmla="*/ 8 w 24"/>
                <a:gd name="T9" fmla="*/ 14 h 84"/>
                <a:gd name="T10" fmla="*/ 9 w 24"/>
                <a:gd name="T11" fmla="*/ 10 h 84"/>
                <a:gd name="T12" fmla="*/ 10 w 24"/>
                <a:gd name="T13" fmla="*/ 7 h 84"/>
                <a:gd name="T14" fmla="*/ 11 w 24"/>
                <a:gd name="T15" fmla="*/ 4 h 84"/>
                <a:gd name="T16" fmla="*/ 11 w 24"/>
                <a:gd name="T17" fmla="*/ 3 h 84"/>
                <a:gd name="T18" fmla="*/ 11 w 24"/>
                <a:gd name="T19" fmla="*/ 3 h 84"/>
                <a:gd name="T20" fmla="*/ 12 w 24"/>
                <a:gd name="T21" fmla="*/ 2 h 84"/>
                <a:gd name="T22" fmla="*/ 14 w 24"/>
                <a:gd name="T23" fmla="*/ 2 h 84"/>
                <a:gd name="T24" fmla="*/ 15 w 24"/>
                <a:gd name="T25" fmla="*/ 0 h 84"/>
                <a:gd name="T26" fmla="*/ 16 w 24"/>
                <a:gd name="T27" fmla="*/ 0 h 84"/>
                <a:gd name="T28" fmla="*/ 16 w 24"/>
                <a:gd name="T29" fmla="*/ 0 h 84"/>
                <a:gd name="T30" fmla="*/ 18 w 24"/>
                <a:gd name="T31" fmla="*/ 0 h 84"/>
                <a:gd name="T32" fmla="*/ 20 w 24"/>
                <a:gd name="T33" fmla="*/ 2 h 84"/>
                <a:gd name="T34" fmla="*/ 22 w 24"/>
                <a:gd name="T35" fmla="*/ 3 h 84"/>
                <a:gd name="T36" fmla="*/ 24 w 24"/>
                <a:gd name="T37" fmla="*/ 4 h 84"/>
                <a:gd name="T38" fmla="*/ 21 w 24"/>
                <a:gd name="T39" fmla="*/ 17 h 84"/>
                <a:gd name="T40" fmla="*/ 21 w 24"/>
                <a:gd name="T41" fmla="*/ 17 h 84"/>
                <a:gd name="T42" fmla="*/ 20 w 24"/>
                <a:gd name="T43" fmla="*/ 15 h 84"/>
                <a:gd name="T44" fmla="*/ 19 w 24"/>
                <a:gd name="T45" fmla="*/ 15 h 84"/>
                <a:gd name="T46" fmla="*/ 17 w 24"/>
                <a:gd name="T47" fmla="*/ 14 h 84"/>
                <a:gd name="T48" fmla="*/ 16 w 24"/>
                <a:gd name="T49" fmla="*/ 14 h 84"/>
                <a:gd name="T50" fmla="*/ 16 w 24"/>
                <a:gd name="T51" fmla="*/ 14 h 84"/>
                <a:gd name="T52" fmla="*/ 15 w 24"/>
                <a:gd name="T53" fmla="*/ 14 h 84"/>
                <a:gd name="T54" fmla="*/ 14 w 24"/>
                <a:gd name="T55" fmla="*/ 15 h 84"/>
                <a:gd name="T56" fmla="*/ 13 w 24"/>
                <a:gd name="T57" fmla="*/ 15 h 84"/>
                <a:gd name="T58" fmla="*/ 12 w 24"/>
                <a:gd name="T59" fmla="*/ 17 h 84"/>
                <a:gd name="T60" fmla="*/ 12 w 24"/>
                <a:gd name="T61" fmla="*/ 17 h 84"/>
                <a:gd name="T62" fmla="*/ 11 w 24"/>
                <a:gd name="T63" fmla="*/ 18 h 84"/>
                <a:gd name="T64" fmla="*/ 10 w 24"/>
                <a:gd name="T65" fmla="*/ 21 h 84"/>
                <a:gd name="T66" fmla="*/ 9 w 24"/>
                <a:gd name="T67" fmla="*/ 22 h 84"/>
                <a:gd name="T68" fmla="*/ 9 w 24"/>
                <a:gd name="T69" fmla="*/ 25 h 84"/>
                <a:gd name="T70" fmla="*/ 9 w 24"/>
                <a:gd name="T71" fmla="*/ 25 h 84"/>
                <a:gd name="T72" fmla="*/ 9 w 24"/>
                <a:gd name="T73" fmla="*/ 29 h 84"/>
                <a:gd name="T74" fmla="*/ 9 w 24"/>
                <a:gd name="T75" fmla="*/ 34 h 84"/>
                <a:gd name="T76" fmla="*/ 8 w 24"/>
                <a:gd name="T77" fmla="*/ 38 h 84"/>
                <a:gd name="T78" fmla="*/ 8 w 24"/>
                <a:gd name="T79" fmla="*/ 42 h 84"/>
                <a:gd name="T80" fmla="*/ 8 w 24"/>
                <a:gd name="T81" fmla="*/ 84 h 84"/>
                <a:gd name="T82" fmla="*/ 0 w 24"/>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84">
                  <a:moveTo>
                    <a:pt x="0" y="84"/>
                  </a:moveTo>
                  <a:lnTo>
                    <a:pt x="0" y="2"/>
                  </a:lnTo>
                  <a:lnTo>
                    <a:pt x="8" y="2"/>
                  </a:lnTo>
                  <a:lnTo>
                    <a:pt x="8" y="14"/>
                  </a:lnTo>
                  <a:lnTo>
                    <a:pt x="8" y="14"/>
                  </a:lnTo>
                  <a:lnTo>
                    <a:pt x="9" y="10"/>
                  </a:lnTo>
                  <a:lnTo>
                    <a:pt x="10" y="7"/>
                  </a:lnTo>
                  <a:lnTo>
                    <a:pt x="11" y="4"/>
                  </a:lnTo>
                  <a:lnTo>
                    <a:pt x="11" y="3"/>
                  </a:lnTo>
                  <a:lnTo>
                    <a:pt x="11" y="3"/>
                  </a:lnTo>
                  <a:lnTo>
                    <a:pt x="12" y="2"/>
                  </a:lnTo>
                  <a:lnTo>
                    <a:pt x="14" y="2"/>
                  </a:lnTo>
                  <a:lnTo>
                    <a:pt x="15" y="0"/>
                  </a:lnTo>
                  <a:lnTo>
                    <a:pt x="16" y="0"/>
                  </a:lnTo>
                  <a:lnTo>
                    <a:pt x="16" y="0"/>
                  </a:lnTo>
                  <a:lnTo>
                    <a:pt x="18" y="0"/>
                  </a:lnTo>
                  <a:lnTo>
                    <a:pt x="20" y="2"/>
                  </a:lnTo>
                  <a:lnTo>
                    <a:pt x="22" y="3"/>
                  </a:lnTo>
                  <a:lnTo>
                    <a:pt x="24" y="4"/>
                  </a:lnTo>
                  <a:lnTo>
                    <a:pt x="21" y="17"/>
                  </a:lnTo>
                  <a:lnTo>
                    <a:pt x="21" y="17"/>
                  </a:lnTo>
                  <a:lnTo>
                    <a:pt x="20" y="15"/>
                  </a:lnTo>
                  <a:lnTo>
                    <a:pt x="19" y="15"/>
                  </a:lnTo>
                  <a:lnTo>
                    <a:pt x="17" y="14"/>
                  </a:lnTo>
                  <a:lnTo>
                    <a:pt x="16" y="14"/>
                  </a:lnTo>
                  <a:lnTo>
                    <a:pt x="16" y="14"/>
                  </a:lnTo>
                  <a:lnTo>
                    <a:pt x="15" y="14"/>
                  </a:lnTo>
                  <a:lnTo>
                    <a:pt x="14" y="15"/>
                  </a:lnTo>
                  <a:lnTo>
                    <a:pt x="13" y="15"/>
                  </a:lnTo>
                  <a:lnTo>
                    <a:pt x="12" y="17"/>
                  </a:lnTo>
                  <a:lnTo>
                    <a:pt x="12" y="17"/>
                  </a:lnTo>
                  <a:lnTo>
                    <a:pt x="11" y="18"/>
                  </a:lnTo>
                  <a:lnTo>
                    <a:pt x="10" y="21"/>
                  </a:lnTo>
                  <a:lnTo>
                    <a:pt x="9" y="22"/>
                  </a:lnTo>
                  <a:lnTo>
                    <a:pt x="9" y="25"/>
                  </a:lnTo>
                  <a:lnTo>
                    <a:pt x="9" y="25"/>
                  </a:lnTo>
                  <a:lnTo>
                    <a:pt x="9" y="29"/>
                  </a:lnTo>
                  <a:lnTo>
                    <a:pt x="9" y="34"/>
                  </a:lnTo>
                  <a:lnTo>
                    <a:pt x="8" y="38"/>
                  </a:lnTo>
                  <a:lnTo>
                    <a:pt x="8" y="42"/>
                  </a:lnTo>
                  <a:lnTo>
                    <a:pt x="8"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131"/>
            <p:cNvSpPr>
              <a:spLocks/>
            </p:cNvSpPr>
            <p:nvPr/>
          </p:nvSpPr>
          <p:spPr bwMode="auto">
            <a:xfrm>
              <a:off x="5638" y="342"/>
              <a:ext cx="20" cy="41"/>
            </a:xfrm>
            <a:custGeom>
              <a:avLst/>
              <a:gdLst>
                <a:gd name="T0" fmla="*/ 15 w 39"/>
                <a:gd name="T1" fmla="*/ 82 h 82"/>
                <a:gd name="T2" fmla="*/ 0 w 39"/>
                <a:gd name="T3" fmla="*/ 0 h 82"/>
                <a:gd name="T4" fmla="*/ 7 w 39"/>
                <a:gd name="T5" fmla="*/ 0 h 82"/>
                <a:gd name="T6" fmla="*/ 16 w 39"/>
                <a:gd name="T7" fmla="*/ 50 h 82"/>
                <a:gd name="T8" fmla="*/ 16 w 39"/>
                <a:gd name="T9" fmla="*/ 50 h 82"/>
                <a:gd name="T10" fmla="*/ 17 w 39"/>
                <a:gd name="T11" fmla="*/ 54 h 82"/>
                <a:gd name="T12" fmla="*/ 18 w 39"/>
                <a:gd name="T13" fmla="*/ 58 h 82"/>
                <a:gd name="T14" fmla="*/ 18 w 39"/>
                <a:gd name="T15" fmla="*/ 62 h 82"/>
                <a:gd name="T16" fmla="*/ 19 w 39"/>
                <a:gd name="T17" fmla="*/ 66 h 82"/>
                <a:gd name="T18" fmla="*/ 19 w 39"/>
                <a:gd name="T19" fmla="*/ 66 h 82"/>
                <a:gd name="T20" fmla="*/ 19 w 39"/>
                <a:gd name="T21" fmla="*/ 62 h 82"/>
                <a:gd name="T22" fmla="*/ 20 w 39"/>
                <a:gd name="T23" fmla="*/ 58 h 82"/>
                <a:gd name="T24" fmla="*/ 21 w 39"/>
                <a:gd name="T25" fmla="*/ 54 h 82"/>
                <a:gd name="T26" fmla="*/ 22 w 39"/>
                <a:gd name="T27" fmla="*/ 50 h 82"/>
                <a:gd name="T28" fmla="*/ 31 w 39"/>
                <a:gd name="T29" fmla="*/ 0 h 82"/>
                <a:gd name="T30" fmla="*/ 39 w 39"/>
                <a:gd name="T31" fmla="*/ 0 h 82"/>
                <a:gd name="T32" fmla="*/ 24 w 39"/>
                <a:gd name="T33" fmla="*/ 82 h 82"/>
                <a:gd name="T34" fmla="*/ 15 w 39"/>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82">
                  <a:moveTo>
                    <a:pt x="15" y="82"/>
                  </a:moveTo>
                  <a:lnTo>
                    <a:pt x="0" y="0"/>
                  </a:lnTo>
                  <a:lnTo>
                    <a:pt x="7" y="0"/>
                  </a:lnTo>
                  <a:lnTo>
                    <a:pt x="16" y="50"/>
                  </a:lnTo>
                  <a:lnTo>
                    <a:pt x="16" y="50"/>
                  </a:lnTo>
                  <a:lnTo>
                    <a:pt x="17" y="54"/>
                  </a:lnTo>
                  <a:lnTo>
                    <a:pt x="18" y="58"/>
                  </a:lnTo>
                  <a:lnTo>
                    <a:pt x="18" y="62"/>
                  </a:lnTo>
                  <a:lnTo>
                    <a:pt x="19" y="66"/>
                  </a:lnTo>
                  <a:lnTo>
                    <a:pt x="19" y="66"/>
                  </a:lnTo>
                  <a:lnTo>
                    <a:pt x="19" y="62"/>
                  </a:lnTo>
                  <a:lnTo>
                    <a:pt x="20" y="58"/>
                  </a:lnTo>
                  <a:lnTo>
                    <a:pt x="21" y="54"/>
                  </a:lnTo>
                  <a:lnTo>
                    <a:pt x="22" y="50"/>
                  </a:lnTo>
                  <a:lnTo>
                    <a:pt x="31" y="0"/>
                  </a:lnTo>
                  <a:lnTo>
                    <a:pt x="39" y="0"/>
                  </a:lnTo>
                  <a:lnTo>
                    <a:pt x="24" y="82"/>
                  </a:lnTo>
                  <a:lnTo>
                    <a:pt x="15"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Rectangle 132"/>
            <p:cNvSpPr>
              <a:spLocks noChangeArrowheads="1"/>
            </p:cNvSpPr>
            <p:nvPr/>
          </p:nvSpPr>
          <p:spPr bwMode="auto">
            <a:xfrm>
              <a:off x="5662" y="327"/>
              <a:ext cx="4" cy="7"/>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Rectangle 133"/>
            <p:cNvSpPr>
              <a:spLocks noChangeArrowheads="1"/>
            </p:cNvSpPr>
            <p:nvPr/>
          </p:nvSpPr>
          <p:spPr bwMode="auto">
            <a:xfrm>
              <a:off x="5662" y="342"/>
              <a:ext cx="4" cy="41"/>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134"/>
            <p:cNvSpPr>
              <a:spLocks/>
            </p:cNvSpPr>
            <p:nvPr/>
          </p:nvSpPr>
          <p:spPr bwMode="auto">
            <a:xfrm>
              <a:off x="5671" y="342"/>
              <a:ext cx="19" cy="42"/>
            </a:xfrm>
            <a:custGeom>
              <a:avLst/>
              <a:gdLst>
                <a:gd name="T0" fmla="*/ 38 w 38"/>
                <a:gd name="T1" fmla="*/ 54 h 85"/>
                <a:gd name="T2" fmla="*/ 37 w 38"/>
                <a:gd name="T3" fmla="*/ 61 h 85"/>
                <a:gd name="T4" fmla="*/ 34 w 38"/>
                <a:gd name="T5" fmla="*/ 72 h 85"/>
                <a:gd name="T6" fmla="*/ 32 w 38"/>
                <a:gd name="T7" fmla="*/ 77 h 85"/>
                <a:gd name="T8" fmla="*/ 26 w 38"/>
                <a:gd name="T9" fmla="*/ 82 h 85"/>
                <a:gd name="T10" fmla="*/ 19 w 38"/>
                <a:gd name="T11" fmla="*/ 85 h 85"/>
                <a:gd name="T12" fmla="*/ 15 w 38"/>
                <a:gd name="T13" fmla="*/ 84 h 85"/>
                <a:gd name="T14" fmla="*/ 8 w 38"/>
                <a:gd name="T15" fmla="*/ 79 h 85"/>
                <a:gd name="T16" fmla="*/ 5 w 38"/>
                <a:gd name="T17" fmla="*/ 75 h 85"/>
                <a:gd name="T18" fmla="*/ 1 w 38"/>
                <a:gd name="T19" fmla="*/ 61 h 85"/>
                <a:gd name="T20" fmla="*/ 0 w 38"/>
                <a:gd name="T21" fmla="*/ 43 h 85"/>
                <a:gd name="T22" fmla="*/ 0 w 38"/>
                <a:gd name="T23" fmla="*/ 38 h 85"/>
                <a:gd name="T24" fmla="*/ 1 w 38"/>
                <a:gd name="T25" fmla="*/ 25 h 85"/>
                <a:gd name="T26" fmla="*/ 2 w 38"/>
                <a:gd name="T27" fmla="*/ 21 h 85"/>
                <a:gd name="T28" fmla="*/ 5 w 38"/>
                <a:gd name="T29" fmla="*/ 13 h 85"/>
                <a:gd name="T30" fmla="*/ 9 w 38"/>
                <a:gd name="T31" fmla="*/ 6 h 85"/>
                <a:gd name="T32" fmla="*/ 11 w 38"/>
                <a:gd name="T33" fmla="*/ 4 h 85"/>
                <a:gd name="T34" fmla="*/ 17 w 38"/>
                <a:gd name="T35" fmla="*/ 0 h 85"/>
                <a:gd name="T36" fmla="*/ 19 w 38"/>
                <a:gd name="T37" fmla="*/ 0 h 85"/>
                <a:gd name="T38" fmla="*/ 26 w 38"/>
                <a:gd name="T39" fmla="*/ 2 h 85"/>
                <a:gd name="T40" fmla="*/ 31 w 38"/>
                <a:gd name="T41" fmla="*/ 7 h 85"/>
                <a:gd name="T42" fmla="*/ 33 w 38"/>
                <a:gd name="T43" fmla="*/ 11 h 85"/>
                <a:gd name="T44" fmla="*/ 36 w 38"/>
                <a:gd name="T45" fmla="*/ 21 h 85"/>
                <a:gd name="T46" fmla="*/ 30 w 38"/>
                <a:gd name="T47" fmla="*/ 28 h 85"/>
                <a:gd name="T48" fmla="*/ 29 w 38"/>
                <a:gd name="T49" fmla="*/ 25 h 85"/>
                <a:gd name="T50" fmla="*/ 27 w 38"/>
                <a:gd name="T51" fmla="*/ 21 h 85"/>
                <a:gd name="T52" fmla="*/ 26 w 38"/>
                <a:gd name="T53" fmla="*/ 18 h 85"/>
                <a:gd name="T54" fmla="*/ 23 w 38"/>
                <a:gd name="T55" fmla="*/ 15 h 85"/>
                <a:gd name="T56" fmla="*/ 19 w 38"/>
                <a:gd name="T57" fmla="*/ 14 h 85"/>
                <a:gd name="T58" fmla="*/ 17 w 38"/>
                <a:gd name="T59" fmla="*/ 14 h 85"/>
                <a:gd name="T60" fmla="*/ 12 w 38"/>
                <a:gd name="T61" fmla="*/ 18 h 85"/>
                <a:gd name="T62" fmla="*/ 11 w 38"/>
                <a:gd name="T63" fmla="*/ 21 h 85"/>
                <a:gd name="T64" fmla="*/ 8 w 38"/>
                <a:gd name="T65" fmla="*/ 29 h 85"/>
                <a:gd name="T66" fmla="*/ 7 w 38"/>
                <a:gd name="T67" fmla="*/ 43 h 85"/>
                <a:gd name="T68" fmla="*/ 7 w 38"/>
                <a:gd name="T69" fmla="*/ 50 h 85"/>
                <a:gd name="T70" fmla="*/ 9 w 38"/>
                <a:gd name="T71" fmla="*/ 61 h 85"/>
                <a:gd name="T72" fmla="*/ 10 w 38"/>
                <a:gd name="T73" fmla="*/ 64 h 85"/>
                <a:gd name="T74" fmla="*/ 14 w 38"/>
                <a:gd name="T75" fmla="*/ 70 h 85"/>
                <a:gd name="T76" fmla="*/ 19 w 38"/>
                <a:gd name="T77" fmla="*/ 71 h 85"/>
                <a:gd name="T78" fmla="*/ 21 w 38"/>
                <a:gd name="T79" fmla="*/ 71 h 85"/>
                <a:gd name="T80" fmla="*/ 24 w 38"/>
                <a:gd name="T81" fmla="*/ 68 h 85"/>
                <a:gd name="T82" fmla="*/ 26 w 38"/>
                <a:gd name="T83" fmla="*/ 67 h 85"/>
                <a:gd name="T84" fmla="*/ 28 w 38"/>
                <a:gd name="T85" fmla="*/ 61 h 85"/>
                <a:gd name="T86" fmla="*/ 30 w 38"/>
                <a:gd name="T87"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85">
                  <a:moveTo>
                    <a:pt x="30" y="53"/>
                  </a:moveTo>
                  <a:lnTo>
                    <a:pt x="38" y="54"/>
                  </a:lnTo>
                  <a:lnTo>
                    <a:pt x="38" y="54"/>
                  </a:lnTo>
                  <a:lnTo>
                    <a:pt x="37" y="61"/>
                  </a:lnTo>
                  <a:lnTo>
                    <a:pt x="35" y="67"/>
                  </a:lnTo>
                  <a:lnTo>
                    <a:pt x="34" y="72"/>
                  </a:lnTo>
                  <a:lnTo>
                    <a:pt x="32" y="77"/>
                  </a:lnTo>
                  <a:lnTo>
                    <a:pt x="32" y="77"/>
                  </a:lnTo>
                  <a:lnTo>
                    <a:pt x="29" y="81"/>
                  </a:lnTo>
                  <a:lnTo>
                    <a:pt x="26" y="82"/>
                  </a:lnTo>
                  <a:lnTo>
                    <a:pt x="23" y="85"/>
                  </a:lnTo>
                  <a:lnTo>
                    <a:pt x="19" y="85"/>
                  </a:lnTo>
                  <a:lnTo>
                    <a:pt x="19" y="85"/>
                  </a:lnTo>
                  <a:lnTo>
                    <a:pt x="15" y="84"/>
                  </a:lnTo>
                  <a:lnTo>
                    <a:pt x="11" y="82"/>
                  </a:lnTo>
                  <a:lnTo>
                    <a:pt x="8" y="79"/>
                  </a:lnTo>
                  <a:lnTo>
                    <a:pt x="5" y="75"/>
                  </a:lnTo>
                  <a:lnTo>
                    <a:pt x="5" y="75"/>
                  </a:lnTo>
                  <a:lnTo>
                    <a:pt x="3" y="70"/>
                  </a:lnTo>
                  <a:lnTo>
                    <a:pt x="1" y="61"/>
                  </a:lnTo>
                  <a:lnTo>
                    <a:pt x="0" y="53"/>
                  </a:lnTo>
                  <a:lnTo>
                    <a:pt x="0" y="43"/>
                  </a:lnTo>
                  <a:lnTo>
                    <a:pt x="0" y="43"/>
                  </a:lnTo>
                  <a:lnTo>
                    <a:pt x="0" y="38"/>
                  </a:lnTo>
                  <a:lnTo>
                    <a:pt x="1" y="31"/>
                  </a:lnTo>
                  <a:lnTo>
                    <a:pt x="1" y="25"/>
                  </a:lnTo>
                  <a:lnTo>
                    <a:pt x="2" y="21"/>
                  </a:lnTo>
                  <a:lnTo>
                    <a:pt x="2" y="21"/>
                  </a:lnTo>
                  <a:lnTo>
                    <a:pt x="3" y="17"/>
                  </a:lnTo>
                  <a:lnTo>
                    <a:pt x="5" y="13"/>
                  </a:lnTo>
                  <a:lnTo>
                    <a:pt x="7" y="9"/>
                  </a:lnTo>
                  <a:lnTo>
                    <a:pt x="9" y="6"/>
                  </a:lnTo>
                  <a:lnTo>
                    <a:pt x="9" y="6"/>
                  </a:lnTo>
                  <a:lnTo>
                    <a:pt x="11" y="4"/>
                  </a:lnTo>
                  <a:lnTo>
                    <a:pt x="14" y="2"/>
                  </a:lnTo>
                  <a:lnTo>
                    <a:pt x="17" y="0"/>
                  </a:lnTo>
                  <a:lnTo>
                    <a:pt x="19" y="0"/>
                  </a:lnTo>
                  <a:lnTo>
                    <a:pt x="19" y="0"/>
                  </a:lnTo>
                  <a:lnTo>
                    <a:pt x="23" y="0"/>
                  </a:lnTo>
                  <a:lnTo>
                    <a:pt x="26" y="2"/>
                  </a:lnTo>
                  <a:lnTo>
                    <a:pt x="29" y="4"/>
                  </a:lnTo>
                  <a:lnTo>
                    <a:pt x="31" y="7"/>
                  </a:lnTo>
                  <a:lnTo>
                    <a:pt x="31" y="7"/>
                  </a:lnTo>
                  <a:lnTo>
                    <a:pt x="33" y="11"/>
                  </a:lnTo>
                  <a:lnTo>
                    <a:pt x="35" y="15"/>
                  </a:lnTo>
                  <a:lnTo>
                    <a:pt x="36" y="21"/>
                  </a:lnTo>
                  <a:lnTo>
                    <a:pt x="37" y="27"/>
                  </a:lnTo>
                  <a:lnTo>
                    <a:pt x="30" y="28"/>
                  </a:lnTo>
                  <a:lnTo>
                    <a:pt x="30" y="28"/>
                  </a:lnTo>
                  <a:lnTo>
                    <a:pt x="29" y="25"/>
                  </a:lnTo>
                  <a:lnTo>
                    <a:pt x="28" y="22"/>
                  </a:lnTo>
                  <a:lnTo>
                    <a:pt x="27" y="21"/>
                  </a:lnTo>
                  <a:lnTo>
                    <a:pt x="26" y="18"/>
                  </a:lnTo>
                  <a:lnTo>
                    <a:pt x="26" y="18"/>
                  </a:lnTo>
                  <a:lnTo>
                    <a:pt x="24" y="17"/>
                  </a:lnTo>
                  <a:lnTo>
                    <a:pt x="23" y="15"/>
                  </a:lnTo>
                  <a:lnTo>
                    <a:pt x="21" y="14"/>
                  </a:lnTo>
                  <a:lnTo>
                    <a:pt x="19" y="14"/>
                  </a:lnTo>
                  <a:lnTo>
                    <a:pt x="19" y="14"/>
                  </a:lnTo>
                  <a:lnTo>
                    <a:pt x="17" y="14"/>
                  </a:lnTo>
                  <a:lnTo>
                    <a:pt x="14" y="15"/>
                  </a:lnTo>
                  <a:lnTo>
                    <a:pt x="12" y="18"/>
                  </a:lnTo>
                  <a:lnTo>
                    <a:pt x="11" y="21"/>
                  </a:lnTo>
                  <a:lnTo>
                    <a:pt x="11" y="21"/>
                  </a:lnTo>
                  <a:lnTo>
                    <a:pt x="10" y="25"/>
                  </a:lnTo>
                  <a:lnTo>
                    <a:pt x="8" y="29"/>
                  </a:lnTo>
                  <a:lnTo>
                    <a:pt x="7" y="36"/>
                  </a:lnTo>
                  <a:lnTo>
                    <a:pt x="7" y="43"/>
                  </a:lnTo>
                  <a:lnTo>
                    <a:pt x="7" y="43"/>
                  </a:lnTo>
                  <a:lnTo>
                    <a:pt x="7" y="50"/>
                  </a:lnTo>
                  <a:lnTo>
                    <a:pt x="8" y="56"/>
                  </a:lnTo>
                  <a:lnTo>
                    <a:pt x="9" y="61"/>
                  </a:lnTo>
                  <a:lnTo>
                    <a:pt x="10" y="64"/>
                  </a:lnTo>
                  <a:lnTo>
                    <a:pt x="10" y="64"/>
                  </a:lnTo>
                  <a:lnTo>
                    <a:pt x="12" y="67"/>
                  </a:lnTo>
                  <a:lnTo>
                    <a:pt x="14" y="70"/>
                  </a:lnTo>
                  <a:lnTo>
                    <a:pt x="17" y="71"/>
                  </a:lnTo>
                  <a:lnTo>
                    <a:pt x="19" y="71"/>
                  </a:lnTo>
                  <a:lnTo>
                    <a:pt x="19" y="71"/>
                  </a:lnTo>
                  <a:lnTo>
                    <a:pt x="21" y="71"/>
                  </a:lnTo>
                  <a:lnTo>
                    <a:pt x="23" y="70"/>
                  </a:lnTo>
                  <a:lnTo>
                    <a:pt x="24" y="68"/>
                  </a:lnTo>
                  <a:lnTo>
                    <a:pt x="26" y="67"/>
                  </a:lnTo>
                  <a:lnTo>
                    <a:pt x="26" y="67"/>
                  </a:lnTo>
                  <a:lnTo>
                    <a:pt x="27" y="64"/>
                  </a:lnTo>
                  <a:lnTo>
                    <a:pt x="28" y="61"/>
                  </a:lnTo>
                  <a:lnTo>
                    <a:pt x="30" y="57"/>
                  </a:lnTo>
                  <a:lnTo>
                    <a:pt x="30" y="5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135"/>
            <p:cNvSpPr>
              <a:spLocks/>
            </p:cNvSpPr>
            <p:nvPr/>
          </p:nvSpPr>
          <p:spPr bwMode="auto">
            <a:xfrm>
              <a:off x="5692"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10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3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9 w 42"/>
                <a:gd name="T47" fmla="*/ 46 h 85"/>
                <a:gd name="T48" fmla="*/ 9 w 42"/>
                <a:gd name="T49" fmla="*/ 52 h 85"/>
                <a:gd name="T50" fmla="*/ 11 w 42"/>
                <a:gd name="T51" fmla="*/ 61 h 85"/>
                <a:gd name="T52" fmla="*/ 12 w 42"/>
                <a:gd name="T53" fmla="*/ 64 h 85"/>
                <a:gd name="T54" fmla="*/ 16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3" y="82"/>
                  </a:lnTo>
                  <a:lnTo>
                    <a:pt x="10"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9" y="7"/>
                  </a:lnTo>
                  <a:lnTo>
                    <a:pt x="13"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9" y="46"/>
                  </a:lnTo>
                  <a:lnTo>
                    <a:pt x="9" y="46"/>
                  </a:lnTo>
                  <a:lnTo>
                    <a:pt x="9" y="52"/>
                  </a:lnTo>
                  <a:lnTo>
                    <a:pt x="10" y="57"/>
                  </a:lnTo>
                  <a:lnTo>
                    <a:pt x="11" y="61"/>
                  </a:lnTo>
                  <a:lnTo>
                    <a:pt x="12" y="64"/>
                  </a:lnTo>
                  <a:lnTo>
                    <a:pt x="12" y="64"/>
                  </a:lnTo>
                  <a:lnTo>
                    <a:pt x="14" y="67"/>
                  </a:lnTo>
                  <a:lnTo>
                    <a:pt x="16"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136"/>
            <p:cNvSpPr>
              <a:spLocks/>
            </p:cNvSpPr>
            <p:nvPr/>
          </p:nvSpPr>
          <p:spPr bwMode="auto">
            <a:xfrm>
              <a:off x="5696" y="349"/>
              <a:ext cx="12"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137"/>
            <p:cNvSpPr>
              <a:spLocks noEditPoints="1"/>
            </p:cNvSpPr>
            <p:nvPr/>
          </p:nvSpPr>
          <p:spPr bwMode="auto">
            <a:xfrm>
              <a:off x="5088" y="29"/>
              <a:ext cx="82" cy="124"/>
            </a:xfrm>
            <a:custGeom>
              <a:avLst/>
              <a:gdLst>
                <a:gd name="T0" fmla="*/ 2 w 165"/>
                <a:gd name="T1" fmla="*/ 246 h 247"/>
                <a:gd name="T2" fmla="*/ 5 w 165"/>
                <a:gd name="T3" fmla="*/ 239 h 247"/>
                <a:gd name="T4" fmla="*/ 6 w 165"/>
                <a:gd name="T5" fmla="*/ 11 h 247"/>
                <a:gd name="T6" fmla="*/ 81 w 165"/>
                <a:gd name="T7" fmla="*/ 1 h 247"/>
                <a:gd name="T8" fmla="*/ 94 w 165"/>
                <a:gd name="T9" fmla="*/ 3 h 247"/>
                <a:gd name="T10" fmla="*/ 109 w 165"/>
                <a:gd name="T11" fmla="*/ 8 h 247"/>
                <a:gd name="T12" fmla="*/ 118 w 165"/>
                <a:gd name="T13" fmla="*/ 14 h 247"/>
                <a:gd name="T14" fmla="*/ 129 w 165"/>
                <a:gd name="T15" fmla="*/ 23 h 247"/>
                <a:gd name="T16" fmla="*/ 141 w 165"/>
                <a:gd name="T17" fmla="*/ 36 h 247"/>
                <a:gd name="T18" fmla="*/ 149 w 165"/>
                <a:gd name="T19" fmla="*/ 47 h 247"/>
                <a:gd name="T20" fmla="*/ 154 w 165"/>
                <a:gd name="T21" fmla="*/ 61 h 247"/>
                <a:gd name="T22" fmla="*/ 160 w 165"/>
                <a:gd name="T23" fmla="*/ 80 h 247"/>
                <a:gd name="T24" fmla="*/ 163 w 165"/>
                <a:gd name="T25" fmla="*/ 101 h 247"/>
                <a:gd name="T26" fmla="*/ 165 w 165"/>
                <a:gd name="T27" fmla="*/ 119 h 247"/>
                <a:gd name="T28" fmla="*/ 163 w 165"/>
                <a:gd name="T29" fmla="*/ 149 h 247"/>
                <a:gd name="T30" fmla="*/ 156 w 165"/>
                <a:gd name="T31" fmla="*/ 174 h 247"/>
                <a:gd name="T32" fmla="*/ 145 w 165"/>
                <a:gd name="T33" fmla="*/ 196 h 247"/>
                <a:gd name="T34" fmla="*/ 136 w 165"/>
                <a:gd name="T35" fmla="*/ 211 h 247"/>
                <a:gd name="T36" fmla="*/ 128 w 165"/>
                <a:gd name="T37" fmla="*/ 224 h 247"/>
                <a:gd name="T38" fmla="*/ 119 w 165"/>
                <a:gd name="T39" fmla="*/ 233 h 247"/>
                <a:gd name="T40" fmla="*/ 106 w 165"/>
                <a:gd name="T41" fmla="*/ 242 h 247"/>
                <a:gd name="T42" fmla="*/ 83 w 165"/>
                <a:gd name="T43" fmla="*/ 245 h 247"/>
                <a:gd name="T44" fmla="*/ 39 w 165"/>
                <a:gd name="T45" fmla="*/ 228 h 247"/>
                <a:gd name="T46" fmla="*/ 49 w 165"/>
                <a:gd name="T47" fmla="*/ 226 h 247"/>
                <a:gd name="T48" fmla="*/ 59 w 165"/>
                <a:gd name="T49" fmla="*/ 225 h 247"/>
                <a:gd name="T50" fmla="*/ 91 w 165"/>
                <a:gd name="T51" fmla="*/ 218 h 247"/>
                <a:gd name="T52" fmla="*/ 114 w 165"/>
                <a:gd name="T53" fmla="*/ 196 h 247"/>
                <a:gd name="T54" fmla="*/ 128 w 165"/>
                <a:gd name="T55" fmla="*/ 162 h 247"/>
                <a:gd name="T56" fmla="*/ 133 w 165"/>
                <a:gd name="T57" fmla="*/ 122 h 247"/>
                <a:gd name="T58" fmla="*/ 129 w 165"/>
                <a:gd name="T59" fmla="*/ 80 h 247"/>
                <a:gd name="T60" fmla="*/ 115 w 165"/>
                <a:gd name="T61" fmla="*/ 47 h 247"/>
                <a:gd name="T62" fmla="*/ 91 w 165"/>
                <a:gd name="T63" fmla="*/ 25 h 247"/>
                <a:gd name="T64" fmla="*/ 58 w 165"/>
                <a:gd name="T65" fmla="*/ 18 h 247"/>
                <a:gd name="T66" fmla="*/ 39 w 165"/>
                <a:gd name="T67" fmla="*/ 22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 h="247">
                  <a:moveTo>
                    <a:pt x="0" y="247"/>
                  </a:moveTo>
                  <a:lnTo>
                    <a:pt x="2" y="246"/>
                  </a:lnTo>
                  <a:lnTo>
                    <a:pt x="4" y="243"/>
                  </a:lnTo>
                  <a:lnTo>
                    <a:pt x="5" y="239"/>
                  </a:lnTo>
                  <a:lnTo>
                    <a:pt x="6" y="235"/>
                  </a:lnTo>
                  <a:lnTo>
                    <a:pt x="6" y="11"/>
                  </a:lnTo>
                  <a:lnTo>
                    <a:pt x="1" y="0"/>
                  </a:lnTo>
                  <a:lnTo>
                    <a:pt x="81" y="1"/>
                  </a:lnTo>
                  <a:lnTo>
                    <a:pt x="88" y="1"/>
                  </a:lnTo>
                  <a:lnTo>
                    <a:pt x="94" y="3"/>
                  </a:lnTo>
                  <a:lnTo>
                    <a:pt x="100" y="4"/>
                  </a:lnTo>
                  <a:lnTo>
                    <a:pt x="109" y="8"/>
                  </a:lnTo>
                  <a:lnTo>
                    <a:pt x="113" y="11"/>
                  </a:lnTo>
                  <a:lnTo>
                    <a:pt x="118" y="14"/>
                  </a:lnTo>
                  <a:lnTo>
                    <a:pt x="123" y="19"/>
                  </a:lnTo>
                  <a:lnTo>
                    <a:pt x="129" y="23"/>
                  </a:lnTo>
                  <a:lnTo>
                    <a:pt x="135" y="30"/>
                  </a:lnTo>
                  <a:lnTo>
                    <a:pt x="141" y="36"/>
                  </a:lnTo>
                  <a:lnTo>
                    <a:pt x="145" y="42"/>
                  </a:lnTo>
                  <a:lnTo>
                    <a:pt x="149" y="47"/>
                  </a:lnTo>
                  <a:lnTo>
                    <a:pt x="152" y="53"/>
                  </a:lnTo>
                  <a:lnTo>
                    <a:pt x="154" y="61"/>
                  </a:lnTo>
                  <a:lnTo>
                    <a:pt x="157" y="71"/>
                  </a:lnTo>
                  <a:lnTo>
                    <a:pt x="160" y="80"/>
                  </a:lnTo>
                  <a:lnTo>
                    <a:pt x="162" y="90"/>
                  </a:lnTo>
                  <a:lnTo>
                    <a:pt x="163" y="101"/>
                  </a:lnTo>
                  <a:lnTo>
                    <a:pt x="165" y="111"/>
                  </a:lnTo>
                  <a:lnTo>
                    <a:pt x="165" y="119"/>
                  </a:lnTo>
                  <a:lnTo>
                    <a:pt x="165" y="133"/>
                  </a:lnTo>
                  <a:lnTo>
                    <a:pt x="163" y="149"/>
                  </a:lnTo>
                  <a:lnTo>
                    <a:pt x="160" y="161"/>
                  </a:lnTo>
                  <a:lnTo>
                    <a:pt x="156" y="174"/>
                  </a:lnTo>
                  <a:lnTo>
                    <a:pt x="151" y="186"/>
                  </a:lnTo>
                  <a:lnTo>
                    <a:pt x="145" y="196"/>
                  </a:lnTo>
                  <a:lnTo>
                    <a:pt x="140" y="204"/>
                  </a:lnTo>
                  <a:lnTo>
                    <a:pt x="136" y="211"/>
                  </a:lnTo>
                  <a:lnTo>
                    <a:pt x="132" y="217"/>
                  </a:lnTo>
                  <a:lnTo>
                    <a:pt x="128" y="224"/>
                  </a:lnTo>
                  <a:lnTo>
                    <a:pt x="124" y="229"/>
                  </a:lnTo>
                  <a:lnTo>
                    <a:pt x="119" y="233"/>
                  </a:lnTo>
                  <a:lnTo>
                    <a:pt x="113" y="239"/>
                  </a:lnTo>
                  <a:lnTo>
                    <a:pt x="106" y="242"/>
                  </a:lnTo>
                  <a:lnTo>
                    <a:pt x="96" y="243"/>
                  </a:lnTo>
                  <a:lnTo>
                    <a:pt x="83" y="245"/>
                  </a:lnTo>
                  <a:lnTo>
                    <a:pt x="0" y="247"/>
                  </a:lnTo>
                  <a:close/>
                  <a:moveTo>
                    <a:pt x="39" y="228"/>
                  </a:moveTo>
                  <a:lnTo>
                    <a:pt x="45" y="228"/>
                  </a:lnTo>
                  <a:lnTo>
                    <a:pt x="49" y="226"/>
                  </a:lnTo>
                  <a:lnTo>
                    <a:pt x="53" y="225"/>
                  </a:lnTo>
                  <a:lnTo>
                    <a:pt x="59" y="225"/>
                  </a:lnTo>
                  <a:lnTo>
                    <a:pt x="75" y="224"/>
                  </a:lnTo>
                  <a:lnTo>
                    <a:pt x="91" y="218"/>
                  </a:lnTo>
                  <a:lnTo>
                    <a:pt x="103" y="208"/>
                  </a:lnTo>
                  <a:lnTo>
                    <a:pt x="114" y="196"/>
                  </a:lnTo>
                  <a:lnTo>
                    <a:pt x="122" y="181"/>
                  </a:lnTo>
                  <a:lnTo>
                    <a:pt x="128" y="162"/>
                  </a:lnTo>
                  <a:lnTo>
                    <a:pt x="132" y="143"/>
                  </a:lnTo>
                  <a:lnTo>
                    <a:pt x="133" y="122"/>
                  </a:lnTo>
                  <a:lnTo>
                    <a:pt x="132" y="101"/>
                  </a:lnTo>
                  <a:lnTo>
                    <a:pt x="129" y="80"/>
                  </a:lnTo>
                  <a:lnTo>
                    <a:pt x="123" y="64"/>
                  </a:lnTo>
                  <a:lnTo>
                    <a:pt x="115" y="47"/>
                  </a:lnTo>
                  <a:lnTo>
                    <a:pt x="104" y="35"/>
                  </a:lnTo>
                  <a:lnTo>
                    <a:pt x="91" y="25"/>
                  </a:lnTo>
                  <a:lnTo>
                    <a:pt x="75" y="19"/>
                  </a:lnTo>
                  <a:lnTo>
                    <a:pt x="58" y="18"/>
                  </a:lnTo>
                  <a:lnTo>
                    <a:pt x="39" y="19"/>
                  </a:lnTo>
                  <a:lnTo>
                    <a:pt x="39" y="228"/>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138"/>
            <p:cNvSpPr>
              <a:spLocks/>
            </p:cNvSpPr>
            <p:nvPr/>
          </p:nvSpPr>
          <p:spPr bwMode="auto">
            <a:xfrm>
              <a:off x="5088" y="29"/>
              <a:ext cx="82" cy="124"/>
            </a:xfrm>
            <a:custGeom>
              <a:avLst/>
              <a:gdLst>
                <a:gd name="T0" fmla="*/ 0 w 165"/>
                <a:gd name="T1" fmla="*/ 247 h 247"/>
                <a:gd name="T2" fmla="*/ 0 w 165"/>
                <a:gd name="T3" fmla="*/ 247 h 247"/>
                <a:gd name="T4" fmla="*/ 2 w 165"/>
                <a:gd name="T5" fmla="*/ 246 h 247"/>
                <a:gd name="T6" fmla="*/ 4 w 165"/>
                <a:gd name="T7" fmla="*/ 243 h 247"/>
                <a:gd name="T8" fmla="*/ 5 w 165"/>
                <a:gd name="T9" fmla="*/ 239 h 247"/>
                <a:gd name="T10" fmla="*/ 6 w 165"/>
                <a:gd name="T11" fmla="*/ 235 h 247"/>
                <a:gd name="T12" fmla="*/ 6 w 165"/>
                <a:gd name="T13" fmla="*/ 11 h 247"/>
                <a:gd name="T14" fmla="*/ 1 w 165"/>
                <a:gd name="T15" fmla="*/ 0 h 247"/>
                <a:gd name="T16" fmla="*/ 81 w 165"/>
                <a:gd name="T17" fmla="*/ 1 h 247"/>
                <a:gd name="T18" fmla="*/ 81 w 165"/>
                <a:gd name="T19" fmla="*/ 1 h 247"/>
                <a:gd name="T20" fmla="*/ 88 w 165"/>
                <a:gd name="T21" fmla="*/ 1 h 247"/>
                <a:gd name="T22" fmla="*/ 94 w 165"/>
                <a:gd name="T23" fmla="*/ 3 h 247"/>
                <a:gd name="T24" fmla="*/ 100 w 165"/>
                <a:gd name="T25" fmla="*/ 4 h 247"/>
                <a:gd name="T26" fmla="*/ 109 w 165"/>
                <a:gd name="T27" fmla="*/ 8 h 247"/>
                <a:gd name="T28" fmla="*/ 109 w 165"/>
                <a:gd name="T29" fmla="*/ 8 h 247"/>
                <a:gd name="T30" fmla="*/ 113 w 165"/>
                <a:gd name="T31" fmla="*/ 11 h 247"/>
                <a:gd name="T32" fmla="*/ 118 w 165"/>
                <a:gd name="T33" fmla="*/ 14 h 247"/>
                <a:gd name="T34" fmla="*/ 123 w 165"/>
                <a:gd name="T35" fmla="*/ 19 h 247"/>
                <a:gd name="T36" fmla="*/ 129 w 165"/>
                <a:gd name="T37" fmla="*/ 23 h 247"/>
                <a:gd name="T38" fmla="*/ 135 w 165"/>
                <a:gd name="T39" fmla="*/ 30 h 247"/>
                <a:gd name="T40" fmla="*/ 141 w 165"/>
                <a:gd name="T41" fmla="*/ 36 h 247"/>
                <a:gd name="T42" fmla="*/ 145 w 165"/>
                <a:gd name="T43" fmla="*/ 42 h 247"/>
                <a:gd name="T44" fmla="*/ 149 w 165"/>
                <a:gd name="T45" fmla="*/ 47 h 247"/>
                <a:gd name="T46" fmla="*/ 149 w 165"/>
                <a:gd name="T47" fmla="*/ 47 h 247"/>
                <a:gd name="T48" fmla="*/ 152 w 165"/>
                <a:gd name="T49" fmla="*/ 53 h 247"/>
                <a:gd name="T50" fmla="*/ 154 w 165"/>
                <a:gd name="T51" fmla="*/ 61 h 247"/>
                <a:gd name="T52" fmla="*/ 157 w 165"/>
                <a:gd name="T53" fmla="*/ 71 h 247"/>
                <a:gd name="T54" fmla="*/ 160 w 165"/>
                <a:gd name="T55" fmla="*/ 80 h 247"/>
                <a:gd name="T56" fmla="*/ 162 w 165"/>
                <a:gd name="T57" fmla="*/ 90 h 247"/>
                <a:gd name="T58" fmla="*/ 163 w 165"/>
                <a:gd name="T59" fmla="*/ 101 h 247"/>
                <a:gd name="T60" fmla="*/ 165 w 165"/>
                <a:gd name="T61" fmla="*/ 111 h 247"/>
                <a:gd name="T62" fmla="*/ 165 w 165"/>
                <a:gd name="T63" fmla="*/ 119 h 247"/>
                <a:gd name="T64" fmla="*/ 165 w 165"/>
                <a:gd name="T65" fmla="*/ 119 h 247"/>
                <a:gd name="T66" fmla="*/ 165 w 165"/>
                <a:gd name="T67" fmla="*/ 133 h 247"/>
                <a:gd name="T68" fmla="*/ 163 w 165"/>
                <a:gd name="T69" fmla="*/ 149 h 247"/>
                <a:gd name="T70" fmla="*/ 160 w 165"/>
                <a:gd name="T71" fmla="*/ 161 h 247"/>
                <a:gd name="T72" fmla="*/ 156 w 165"/>
                <a:gd name="T73" fmla="*/ 174 h 247"/>
                <a:gd name="T74" fmla="*/ 151 w 165"/>
                <a:gd name="T75" fmla="*/ 186 h 247"/>
                <a:gd name="T76" fmla="*/ 145 w 165"/>
                <a:gd name="T77" fmla="*/ 196 h 247"/>
                <a:gd name="T78" fmla="*/ 140 w 165"/>
                <a:gd name="T79" fmla="*/ 204 h 247"/>
                <a:gd name="T80" fmla="*/ 136 w 165"/>
                <a:gd name="T81" fmla="*/ 211 h 247"/>
                <a:gd name="T82" fmla="*/ 136 w 165"/>
                <a:gd name="T83" fmla="*/ 211 h 247"/>
                <a:gd name="T84" fmla="*/ 132 w 165"/>
                <a:gd name="T85" fmla="*/ 217 h 247"/>
                <a:gd name="T86" fmla="*/ 128 w 165"/>
                <a:gd name="T87" fmla="*/ 224 h 247"/>
                <a:gd name="T88" fmla="*/ 124 w 165"/>
                <a:gd name="T89" fmla="*/ 229 h 247"/>
                <a:gd name="T90" fmla="*/ 119 w 165"/>
                <a:gd name="T91" fmla="*/ 233 h 247"/>
                <a:gd name="T92" fmla="*/ 113 w 165"/>
                <a:gd name="T93" fmla="*/ 239 h 247"/>
                <a:gd name="T94" fmla="*/ 106 w 165"/>
                <a:gd name="T95" fmla="*/ 242 h 247"/>
                <a:gd name="T96" fmla="*/ 96 w 165"/>
                <a:gd name="T97" fmla="*/ 243 h 247"/>
                <a:gd name="T98" fmla="*/ 83 w 165"/>
                <a:gd name="T99" fmla="*/ 245 h 247"/>
                <a:gd name="T100" fmla="*/ 0 w 165"/>
                <a:gd name="T101"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247">
                  <a:moveTo>
                    <a:pt x="0" y="247"/>
                  </a:moveTo>
                  <a:lnTo>
                    <a:pt x="0" y="247"/>
                  </a:lnTo>
                  <a:lnTo>
                    <a:pt x="2" y="246"/>
                  </a:lnTo>
                  <a:lnTo>
                    <a:pt x="4" y="243"/>
                  </a:lnTo>
                  <a:lnTo>
                    <a:pt x="5" y="239"/>
                  </a:lnTo>
                  <a:lnTo>
                    <a:pt x="6" y="235"/>
                  </a:lnTo>
                  <a:lnTo>
                    <a:pt x="6" y="11"/>
                  </a:lnTo>
                  <a:lnTo>
                    <a:pt x="1" y="0"/>
                  </a:lnTo>
                  <a:lnTo>
                    <a:pt x="81" y="1"/>
                  </a:lnTo>
                  <a:lnTo>
                    <a:pt x="81" y="1"/>
                  </a:lnTo>
                  <a:lnTo>
                    <a:pt x="88" y="1"/>
                  </a:lnTo>
                  <a:lnTo>
                    <a:pt x="94" y="3"/>
                  </a:lnTo>
                  <a:lnTo>
                    <a:pt x="100" y="4"/>
                  </a:lnTo>
                  <a:lnTo>
                    <a:pt x="109" y="8"/>
                  </a:lnTo>
                  <a:lnTo>
                    <a:pt x="109" y="8"/>
                  </a:lnTo>
                  <a:lnTo>
                    <a:pt x="113" y="11"/>
                  </a:lnTo>
                  <a:lnTo>
                    <a:pt x="118" y="14"/>
                  </a:lnTo>
                  <a:lnTo>
                    <a:pt x="123" y="19"/>
                  </a:lnTo>
                  <a:lnTo>
                    <a:pt x="129" y="23"/>
                  </a:lnTo>
                  <a:lnTo>
                    <a:pt x="135" y="30"/>
                  </a:lnTo>
                  <a:lnTo>
                    <a:pt x="141" y="36"/>
                  </a:lnTo>
                  <a:lnTo>
                    <a:pt x="145" y="42"/>
                  </a:lnTo>
                  <a:lnTo>
                    <a:pt x="149" y="47"/>
                  </a:lnTo>
                  <a:lnTo>
                    <a:pt x="149" y="47"/>
                  </a:lnTo>
                  <a:lnTo>
                    <a:pt x="152" y="53"/>
                  </a:lnTo>
                  <a:lnTo>
                    <a:pt x="154" y="61"/>
                  </a:lnTo>
                  <a:lnTo>
                    <a:pt x="157" y="71"/>
                  </a:lnTo>
                  <a:lnTo>
                    <a:pt x="160" y="80"/>
                  </a:lnTo>
                  <a:lnTo>
                    <a:pt x="162" y="90"/>
                  </a:lnTo>
                  <a:lnTo>
                    <a:pt x="163" y="101"/>
                  </a:lnTo>
                  <a:lnTo>
                    <a:pt x="165" y="111"/>
                  </a:lnTo>
                  <a:lnTo>
                    <a:pt x="165" y="119"/>
                  </a:lnTo>
                  <a:lnTo>
                    <a:pt x="165" y="119"/>
                  </a:lnTo>
                  <a:lnTo>
                    <a:pt x="165" y="133"/>
                  </a:lnTo>
                  <a:lnTo>
                    <a:pt x="163" y="149"/>
                  </a:lnTo>
                  <a:lnTo>
                    <a:pt x="160" y="161"/>
                  </a:lnTo>
                  <a:lnTo>
                    <a:pt x="156" y="174"/>
                  </a:lnTo>
                  <a:lnTo>
                    <a:pt x="151" y="186"/>
                  </a:lnTo>
                  <a:lnTo>
                    <a:pt x="145" y="196"/>
                  </a:lnTo>
                  <a:lnTo>
                    <a:pt x="140" y="204"/>
                  </a:lnTo>
                  <a:lnTo>
                    <a:pt x="136" y="211"/>
                  </a:lnTo>
                  <a:lnTo>
                    <a:pt x="136" y="211"/>
                  </a:lnTo>
                  <a:lnTo>
                    <a:pt x="132" y="217"/>
                  </a:lnTo>
                  <a:lnTo>
                    <a:pt x="128" y="224"/>
                  </a:lnTo>
                  <a:lnTo>
                    <a:pt x="124" y="229"/>
                  </a:lnTo>
                  <a:lnTo>
                    <a:pt x="119" y="233"/>
                  </a:lnTo>
                  <a:lnTo>
                    <a:pt x="113" y="239"/>
                  </a:lnTo>
                  <a:lnTo>
                    <a:pt x="106" y="242"/>
                  </a:lnTo>
                  <a:lnTo>
                    <a:pt x="96" y="243"/>
                  </a:lnTo>
                  <a:lnTo>
                    <a:pt x="83" y="245"/>
                  </a:lnTo>
                  <a:lnTo>
                    <a:pt x="0" y="24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139"/>
            <p:cNvSpPr>
              <a:spLocks/>
            </p:cNvSpPr>
            <p:nvPr/>
          </p:nvSpPr>
          <p:spPr bwMode="auto">
            <a:xfrm>
              <a:off x="5107" y="38"/>
              <a:ext cx="47" cy="105"/>
            </a:xfrm>
            <a:custGeom>
              <a:avLst/>
              <a:gdLst>
                <a:gd name="T0" fmla="*/ 0 w 94"/>
                <a:gd name="T1" fmla="*/ 210 h 210"/>
                <a:gd name="T2" fmla="*/ 0 w 94"/>
                <a:gd name="T3" fmla="*/ 210 h 210"/>
                <a:gd name="T4" fmla="*/ 6 w 94"/>
                <a:gd name="T5" fmla="*/ 210 h 210"/>
                <a:gd name="T6" fmla="*/ 10 w 94"/>
                <a:gd name="T7" fmla="*/ 208 h 210"/>
                <a:gd name="T8" fmla="*/ 14 w 94"/>
                <a:gd name="T9" fmla="*/ 207 h 210"/>
                <a:gd name="T10" fmla="*/ 20 w 94"/>
                <a:gd name="T11" fmla="*/ 207 h 210"/>
                <a:gd name="T12" fmla="*/ 20 w 94"/>
                <a:gd name="T13" fmla="*/ 207 h 210"/>
                <a:gd name="T14" fmla="*/ 36 w 94"/>
                <a:gd name="T15" fmla="*/ 206 h 210"/>
                <a:gd name="T16" fmla="*/ 52 w 94"/>
                <a:gd name="T17" fmla="*/ 200 h 210"/>
                <a:gd name="T18" fmla="*/ 64 w 94"/>
                <a:gd name="T19" fmla="*/ 190 h 210"/>
                <a:gd name="T20" fmla="*/ 75 w 94"/>
                <a:gd name="T21" fmla="*/ 178 h 210"/>
                <a:gd name="T22" fmla="*/ 83 w 94"/>
                <a:gd name="T23" fmla="*/ 163 h 210"/>
                <a:gd name="T24" fmla="*/ 89 w 94"/>
                <a:gd name="T25" fmla="*/ 144 h 210"/>
                <a:gd name="T26" fmla="*/ 93 w 94"/>
                <a:gd name="T27" fmla="*/ 125 h 210"/>
                <a:gd name="T28" fmla="*/ 94 w 94"/>
                <a:gd name="T29" fmla="*/ 104 h 210"/>
                <a:gd name="T30" fmla="*/ 94 w 94"/>
                <a:gd name="T31" fmla="*/ 104 h 210"/>
                <a:gd name="T32" fmla="*/ 93 w 94"/>
                <a:gd name="T33" fmla="*/ 83 h 210"/>
                <a:gd name="T34" fmla="*/ 90 w 94"/>
                <a:gd name="T35" fmla="*/ 62 h 210"/>
                <a:gd name="T36" fmla="*/ 84 w 94"/>
                <a:gd name="T37" fmla="*/ 46 h 210"/>
                <a:gd name="T38" fmla="*/ 76 w 94"/>
                <a:gd name="T39" fmla="*/ 29 h 210"/>
                <a:gd name="T40" fmla="*/ 65 w 94"/>
                <a:gd name="T41" fmla="*/ 17 h 210"/>
                <a:gd name="T42" fmla="*/ 52 w 94"/>
                <a:gd name="T43" fmla="*/ 7 h 210"/>
                <a:gd name="T44" fmla="*/ 36 w 94"/>
                <a:gd name="T45" fmla="*/ 1 h 210"/>
                <a:gd name="T46" fmla="*/ 19 w 94"/>
                <a:gd name="T47" fmla="*/ 0 h 210"/>
                <a:gd name="T48" fmla="*/ 0 w 94"/>
                <a:gd name="T49" fmla="*/ 1 h 210"/>
                <a:gd name="T50" fmla="*/ 0 w 94"/>
                <a:gd name="T5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210">
                  <a:moveTo>
                    <a:pt x="0" y="210"/>
                  </a:moveTo>
                  <a:lnTo>
                    <a:pt x="0" y="210"/>
                  </a:lnTo>
                  <a:lnTo>
                    <a:pt x="6" y="210"/>
                  </a:lnTo>
                  <a:lnTo>
                    <a:pt x="10" y="208"/>
                  </a:lnTo>
                  <a:lnTo>
                    <a:pt x="14" y="207"/>
                  </a:lnTo>
                  <a:lnTo>
                    <a:pt x="20" y="207"/>
                  </a:lnTo>
                  <a:lnTo>
                    <a:pt x="20" y="207"/>
                  </a:lnTo>
                  <a:lnTo>
                    <a:pt x="36" y="206"/>
                  </a:lnTo>
                  <a:lnTo>
                    <a:pt x="52" y="200"/>
                  </a:lnTo>
                  <a:lnTo>
                    <a:pt x="64" y="190"/>
                  </a:lnTo>
                  <a:lnTo>
                    <a:pt x="75" y="178"/>
                  </a:lnTo>
                  <a:lnTo>
                    <a:pt x="83" y="163"/>
                  </a:lnTo>
                  <a:lnTo>
                    <a:pt x="89" y="144"/>
                  </a:lnTo>
                  <a:lnTo>
                    <a:pt x="93" y="125"/>
                  </a:lnTo>
                  <a:lnTo>
                    <a:pt x="94" y="104"/>
                  </a:lnTo>
                  <a:lnTo>
                    <a:pt x="94" y="104"/>
                  </a:lnTo>
                  <a:lnTo>
                    <a:pt x="93" y="83"/>
                  </a:lnTo>
                  <a:lnTo>
                    <a:pt x="90" y="62"/>
                  </a:lnTo>
                  <a:lnTo>
                    <a:pt x="84" y="46"/>
                  </a:lnTo>
                  <a:lnTo>
                    <a:pt x="76" y="29"/>
                  </a:lnTo>
                  <a:lnTo>
                    <a:pt x="65" y="17"/>
                  </a:lnTo>
                  <a:lnTo>
                    <a:pt x="52" y="7"/>
                  </a:lnTo>
                  <a:lnTo>
                    <a:pt x="36" y="1"/>
                  </a:lnTo>
                  <a:lnTo>
                    <a:pt x="19" y="0"/>
                  </a:lnTo>
                  <a:lnTo>
                    <a:pt x="0" y="1"/>
                  </a:lnTo>
                  <a:lnTo>
                    <a:pt x="0" y="210"/>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140"/>
            <p:cNvSpPr>
              <a:spLocks noEditPoints="1"/>
            </p:cNvSpPr>
            <p:nvPr/>
          </p:nvSpPr>
          <p:spPr bwMode="auto">
            <a:xfrm>
              <a:off x="5164" y="28"/>
              <a:ext cx="82" cy="124"/>
            </a:xfrm>
            <a:custGeom>
              <a:avLst/>
              <a:gdLst>
                <a:gd name="T0" fmla="*/ 105 w 163"/>
                <a:gd name="T1" fmla="*/ 181 h 249"/>
                <a:gd name="T2" fmla="*/ 43 w 163"/>
                <a:gd name="T3" fmla="*/ 181 h 249"/>
                <a:gd name="T4" fmla="*/ 41 w 163"/>
                <a:gd name="T5" fmla="*/ 189 h 249"/>
                <a:gd name="T6" fmla="*/ 38 w 163"/>
                <a:gd name="T7" fmla="*/ 197 h 249"/>
                <a:gd name="T8" fmla="*/ 36 w 163"/>
                <a:gd name="T9" fmla="*/ 206 h 249"/>
                <a:gd name="T10" fmla="*/ 34 w 163"/>
                <a:gd name="T11" fmla="*/ 213 h 249"/>
                <a:gd name="T12" fmla="*/ 32 w 163"/>
                <a:gd name="T13" fmla="*/ 221 h 249"/>
                <a:gd name="T14" fmla="*/ 30 w 163"/>
                <a:gd name="T15" fmla="*/ 228 h 249"/>
                <a:gd name="T16" fmla="*/ 28 w 163"/>
                <a:gd name="T17" fmla="*/ 235 h 249"/>
                <a:gd name="T18" fmla="*/ 26 w 163"/>
                <a:gd name="T19" fmla="*/ 241 h 249"/>
                <a:gd name="T20" fmla="*/ 27 w 163"/>
                <a:gd name="T21" fmla="*/ 242 h 249"/>
                <a:gd name="T22" fmla="*/ 28 w 163"/>
                <a:gd name="T23" fmla="*/ 243 h 249"/>
                <a:gd name="T24" fmla="*/ 31 w 163"/>
                <a:gd name="T25" fmla="*/ 246 h 249"/>
                <a:gd name="T26" fmla="*/ 33 w 163"/>
                <a:gd name="T27" fmla="*/ 248 h 249"/>
                <a:gd name="T28" fmla="*/ 0 w 163"/>
                <a:gd name="T29" fmla="*/ 248 h 249"/>
                <a:gd name="T30" fmla="*/ 3 w 163"/>
                <a:gd name="T31" fmla="*/ 246 h 249"/>
                <a:gd name="T32" fmla="*/ 6 w 163"/>
                <a:gd name="T33" fmla="*/ 245 h 249"/>
                <a:gd name="T34" fmla="*/ 7 w 163"/>
                <a:gd name="T35" fmla="*/ 242 h 249"/>
                <a:gd name="T36" fmla="*/ 9 w 163"/>
                <a:gd name="T37" fmla="*/ 239 h 249"/>
                <a:gd name="T38" fmla="*/ 22 w 163"/>
                <a:gd name="T39" fmla="*/ 197 h 249"/>
                <a:gd name="T40" fmla="*/ 83 w 163"/>
                <a:gd name="T41" fmla="*/ 0 h 249"/>
                <a:gd name="T42" fmla="*/ 149 w 163"/>
                <a:gd name="T43" fmla="*/ 228 h 249"/>
                <a:gd name="T44" fmla="*/ 150 w 163"/>
                <a:gd name="T45" fmla="*/ 229 h 249"/>
                <a:gd name="T46" fmla="*/ 152 w 163"/>
                <a:gd name="T47" fmla="*/ 234 h 249"/>
                <a:gd name="T48" fmla="*/ 154 w 163"/>
                <a:gd name="T49" fmla="*/ 238 h 249"/>
                <a:gd name="T50" fmla="*/ 157 w 163"/>
                <a:gd name="T51" fmla="*/ 242 h 249"/>
                <a:gd name="T52" fmla="*/ 163 w 163"/>
                <a:gd name="T53" fmla="*/ 248 h 249"/>
                <a:gd name="T54" fmla="*/ 117 w 163"/>
                <a:gd name="T55" fmla="*/ 249 h 249"/>
                <a:gd name="T56" fmla="*/ 118 w 163"/>
                <a:gd name="T57" fmla="*/ 248 h 249"/>
                <a:gd name="T58" fmla="*/ 120 w 163"/>
                <a:gd name="T59" fmla="*/ 245 h 249"/>
                <a:gd name="T60" fmla="*/ 122 w 163"/>
                <a:gd name="T61" fmla="*/ 243 h 249"/>
                <a:gd name="T62" fmla="*/ 123 w 163"/>
                <a:gd name="T63" fmla="*/ 242 h 249"/>
                <a:gd name="T64" fmla="*/ 105 w 163"/>
                <a:gd name="T65" fmla="*/ 181 h 249"/>
                <a:gd name="T66" fmla="*/ 101 w 163"/>
                <a:gd name="T67" fmla="*/ 156 h 249"/>
                <a:gd name="T68" fmla="*/ 74 w 163"/>
                <a:gd name="T69" fmla="*/ 68 h 249"/>
                <a:gd name="T70" fmla="*/ 48 w 163"/>
                <a:gd name="T71" fmla="*/ 157 h 249"/>
                <a:gd name="T72" fmla="*/ 101 w 163"/>
                <a:gd name="T73" fmla="*/ 15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3" h="249">
                  <a:moveTo>
                    <a:pt x="105" y="181"/>
                  </a:moveTo>
                  <a:lnTo>
                    <a:pt x="43" y="181"/>
                  </a:lnTo>
                  <a:lnTo>
                    <a:pt x="41" y="189"/>
                  </a:lnTo>
                  <a:lnTo>
                    <a:pt x="38" y="197"/>
                  </a:lnTo>
                  <a:lnTo>
                    <a:pt x="36" y="206"/>
                  </a:lnTo>
                  <a:lnTo>
                    <a:pt x="34" y="213"/>
                  </a:lnTo>
                  <a:lnTo>
                    <a:pt x="32" y="221"/>
                  </a:lnTo>
                  <a:lnTo>
                    <a:pt x="30" y="228"/>
                  </a:lnTo>
                  <a:lnTo>
                    <a:pt x="28" y="235"/>
                  </a:lnTo>
                  <a:lnTo>
                    <a:pt x="26" y="241"/>
                  </a:lnTo>
                  <a:lnTo>
                    <a:pt x="27" y="242"/>
                  </a:lnTo>
                  <a:lnTo>
                    <a:pt x="28" y="243"/>
                  </a:lnTo>
                  <a:lnTo>
                    <a:pt x="31" y="246"/>
                  </a:lnTo>
                  <a:lnTo>
                    <a:pt x="33" y="248"/>
                  </a:lnTo>
                  <a:lnTo>
                    <a:pt x="0" y="248"/>
                  </a:lnTo>
                  <a:lnTo>
                    <a:pt x="3" y="246"/>
                  </a:lnTo>
                  <a:lnTo>
                    <a:pt x="6" y="245"/>
                  </a:lnTo>
                  <a:lnTo>
                    <a:pt x="7" y="242"/>
                  </a:lnTo>
                  <a:lnTo>
                    <a:pt x="9" y="239"/>
                  </a:lnTo>
                  <a:lnTo>
                    <a:pt x="22" y="197"/>
                  </a:lnTo>
                  <a:lnTo>
                    <a:pt x="83" y="0"/>
                  </a:lnTo>
                  <a:lnTo>
                    <a:pt x="149" y="228"/>
                  </a:lnTo>
                  <a:lnTo>
                    <a:pt x="150" y="229"/>
                  </a:lnTo>
                  <a:lnTo>
                    <a:pt x="152" y="234"/>
                  </a:lnTo>
                  <a:lnTo>
                    <a:pt x="154" y="238"/>
                  </a:lnTo>
                  <a:lnTo>
                    <a:pt x="157" y="242"/>
                  </a:lnTo>
                  <a:lnTo>
                    <a:pt x="163" y="248"/>
                  </a:lnTo>
                  <a:lnTo>
                    <a:pt x="117" y="249"/>
                  </a:lnTo>
                  <a:lnTo>
                    <a:pt x="118" y="248"/>
                  </a:lnTo>
                  <a:lnTo>
                    <a:pt x="120" y="245"/>
                  </a:lnTo>
                  <a:lnTo>
                    <a:pt x="122" y="243"/>
                  </a:lnTo>
                  <a:lnTo>
                    <a:pt x="123" y="242"/>
                  </a:lnTo>
                  <a:lnTo>
                    <a:pt x="105" y="181"/>
                  </a:lnTo>
                  <a:close/>
                  <a:moveTo>
                    <a:pt x="101" y="156"/>
                  </a:moveTo>
                  <a:lnTo>
                    <a:pt x="74" y="68"/>
                  </a:lnTo>
                  <a:lnTo>
                    <a:pt x="48" y="157"/>
                  </a:lnTo>
                  <a:lnTo>
                    <a:pt x="101" y="156"/>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141"/>
            <p:cNvSpPr>
              <a:spLocks/>
            </p:cNvSpPr>
            <p:nvPr/>
          </p:nvSpPr>
          <p:spPr bwMode="auto">
            <a:xfrm>
              <a:off x="5164" y="28"/>
              <a:ext cx="82" cy="124"/>
            </a:xfrm>
            <a:custGeom>
              <a:avLst/>
              <a:gdLst>
                <a:gd name="T0" fmla="*/ 105 w 163"/>
                <a:gd name="T1" fmla="*/ 181 h 249"/>
                <a:gd name="T2" fmla="*/ 43 w 163"/>
                <a:gd name="T3" fmla="*/ 181 h 249"/>
                <a:gd name="T4" fmla="*/ 43 w 163"/>
                <a:gd name="T5" fmla="*/ 181 h 249"/>
                <a:gd name="T6" fmla="*/ 41 w 163"/>
                <a:gd name="T7" fmla="*/ 189 h 249"/>
                <a:gd name="T8" fmla="*/ 38 w 163"/>
                <a:gd name="T9" fmla="*/ 197 h 249"/>
                <a:gd name="T10" fmla="*/ 36 w 163"/>
                <a:gd name="T11" fmla="*/ 206 h 249"/>
                <a:gd name="T12" fmla="*/ 34 w 163"/>
                <a:gd name="T13" fmla="*/ 213 h 249"/>
                <a:gd name="T14" fmla="*/ 32 w 163"/>
                <a:gd name="T15" fmla="*/ 221 h 249"/>
                <a:gd name="T16" fmla="*/ 30 w 163"/>
                <a:gd name="T17" fmla="*/ 228 h 249"/>
                <a:gd name="T18" fmla="*/ 28 w 163"/>
                <a:gd name="T19" fmla="*/ 235 h 249"/>
                <a:gd name="T20" fmla="*/ 26 w 163"/>
                <a:gd name="T21" fmla="*/ 241 h 249"/>
                <a:gd name="T22" fmla="*/ 26 w 163"/>
                <a:gd name="T23" fmla="*/ 241 h 249"/>
                <a:gd name="T24" fmla="*/ 27 w 163"/>
                <a:gd name="T25" fmla="*/ 242 h 249"/>
                <a:gd name="T26" fmla="*/ 28 w 163"/>
                <a:gd name="T27" fmla="*/ 243 h 249"/>
                <a:gd name="T28" fmla="*/ 31 w 163"/>
                <a:gd name="T29" fmla="*/ 246 h 249"/>
                <a:gd name="T30" fmla="*/ 33 w 163"/>
                <a:gd name="T31" fmla="*/ 248 h 249"/>
                <a:gd name="T32" fmla="*/ 0 w 163"/>
                <a:gd name="T33" fmla="*/ 248 h 249"/>
                <a:gd name="T34" fmla="*/ 0 w 163"/>
                <a:gd name="T35" fmla="*/ 248 h 249"/>
                <a:gd name="T36" fmla="*/ 3 w 163"/>
                <a:gd name="T37" fmla="*/ 246 h 249"/>
                <a:gd name="T38" fmla="*/ 6 w 163"/>
                <a:gd name="T39" fmla="*/ 245 h 249"/>
                <a:gd name="T40" fmla="*/ 7 w 163"/>
                <a:gd name="T41" fmla="*/ 242 h 249"/>
                <a:gd name="T42" fmla="*/ 9 w 163"/>
                <a:gd name="T43" fmla="*/ 239 h 249"/>
                <a:gd name="T44" fmla="*/ 22 w 163"/>
                <a:gd name="T45" fmla="*/ 197 h 249"/>
                <a:gd name="T46" fmla="*/ 83 w 163"/>
                <a:gd name="T47" fmla="*/ 0 h 249"/>
                <a:gd name="T48" fmla="*/ 149 w 163"/>
                <a:gd name="T49" fmla="*/ 228 h 249"/>
                <a:gd name="T50" fmla="*/ 149 w 163"/>
                <a:gd name="T51" fmla="*/ 228 h 249"/>
                <a:gd name="T52" fmla="*/ 150 w 163"/>
                <a:gd name="T53" fmla="*/ 229 h 249"/>
                <a:gd name="T54" fmla="*/ 152 w 163"/>
                <a:gd name="T55" fmla="*/ 234 h 249"/>
                <a:gd name="T56" fmla="*/ 154 w 163"/>
                <a:gd name="T57" fmla="*/ 238 h 249"/>
                <a:gd name="T58" fmla="*/ 157 w 163"/>
                <a:gd name="T59" fmla="*/ 242 h 249"/>
                <a:gd name="T60" fmla="*/ 163 w 163"/>
                <a:gd name="T61" fmla="*/ 248 h 249"/>
                <a:gd name="T62" fmla="*/ 117 w 163"/>
                <a:gd name="T63" fmla="*/ 249 h 249"/>
                <a:gd name="T64" fmla="*/ 117 w 163"/>
                <a:gd name="T65" fmla="*/ 249 h 249"/>
                <a:gd name="T66" fmla="*/ 118 w 163"/>
                <a:gd name="T67" fmla="*/ 248 h 249"/>
                <a:gd name="T68" fmla="*/ 120 w 163"/>
                <a:gd name="T69" fmla="*/ 245 h 249"/>
                <a:gd name="T70" fmla="*/ 122 w 163"/>
                <a:gd name="T71" fmla="*/ 243 h 249"/>
                <a:gd name="T72" fmla="*/ 123 w 163"/>
                <a:gd name="T73" fmla="*/ 242 h 249"/>
                <a:gd name="T74" fmla="*/ 105 w 163"/>
                <a:gd name="T75" fmla="*/ 1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49">
                  <a:moveTo>
                    <a:pt x="105" y="181"/>
                  </a:moveTo>
                  <a:lnTo>
                    <a:pt x="43" y="181"/>
                  </a:lnTo>
                  <a:lnTo>
                    <a:pt x="43" y="181"/>
                  </a:lnTo>
                  <a:lnTo>
                    <a:pt x="41" y="189"/>
                  </a:lnTo>
                  <a:lnTo>
                    <a:pt x="38" y="197"/>
                  </a:lnTo>
                  <a:lnTo>
                    <a:pt x="36" y="206"/>
                  </a:lnTo>
                  <a:lnTo>
                    <a:pt x="34" y="213"/>
                  </a:lnTo>
                  <a:lnTo>
                    <a:pt x="32" y="221"/>
                  </a:lnTo>
                  <a:lnTo>
                    <a:pt x="30" y="228"/>
                  </a:lnTo>
                  <a:lnTo>
                    <a:pt x="28" y="235"/>
                  </a:lnTo>
                  <a:lnTo>
                    <a:pt x="26" y="241"/>
                  </a:lnTo>
                  <a:lnTo>
                    <a:pt x="26" y="241"/>
                  </a:lnTo>
                  <a:lnTo>
                    <a:pt x="27" y="242"/>
                  </a:lnTo>
                  <a:lnTo>
                    <a:pt x="28" y="243"/>
                  </a:lnTo>
                  <a:lnTo>
                    <a:pt x="31" y="246"/>
                  </a:lnTo>
                  <a:lnTo>
                    <a:pt x="33" y="248"/>
                  </a:lnTo>
                  <a:lnTo>
                    <a:pt x="0" y="248"/>
                  </a:lnTo>
                  <a:lnTo>
                    <a:pt x="0" y="248"/>
                  </a:lnTo>
                  <a:lnTo>
                    <a:pt x="3" y="246"/>
                  </a:lnTo>
                  <a:lnTo>
                    <a:pt x="6" y="245"/>
                  </a:lnTo>
                  <a:lnTo>
                    <a:pt x="7" y="242"/>
                  </a:lnTo>
                  <a:lnTo>
                    <a:pt x="9" y="239"/>
                  </a:lnTo>
                  <a:lnTo>
                    <a:pt x="22" y="197"/>
                  </a:lnTo>
                  <a:lnTo>
                    <a:pt x="83" y="0"/>
                  </a:lnTo>
                  <a:lnTo>
                    <a:pt x="149" y="228"/>
                  </a:lnTo>
                  <a:lnTo>
                    <a:pt x="149" y="228"/>
                  </a:lnTo>
                  <a:lnTo>
                    <a:pt x="150" y="229"/>
                  </a:lnTo>
                  <a:lnTo>
                    <a:pt x="152" y="234"/>
                  </a:lnTo>
                  <a:lnTo>
                    <a:pt x="154" y="238"/>
                  </a:lnTo>
                  <a:lnTo>
                    <a:pt x="157" y="242"/>
                  </a:lnTo>
                  <a:lnTo>
                    <a:pt x="163" y="248"/>
                  </a:lnTo>
                  <a:lnTo>
                    <a:pt x="117" y="249"/>
                  </a:lnTo>
                  <a:lnTo>
                    <a:pt x="117" y="249"/>
                  </a:lnTo>
                  <a:lnTo>
                    <a:pt x="118" y="248"/>
                  </a:lnTo>
                  <a:lnTo>
                    <a:pt x="120" y="245"/>
                  </a:lnTo>
                  <a:lnTo>
                    <a:pt x="122" y="243"/>
                  </a:lnTo>
                  <a:lnTo>
                    <a:pt x="123" y="242"/>
                  </a:lnTo>
                  <a:lnTo>
                    <a:pt x="105" y="181"/>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142"/>
            <p:cNvSpPr>
              <a:spLocks/>
            </p:cNvSpPr>
            <p:nvPr/>
          </p:nvSpPr>
          <p:spPr bwMode="auto">
            <a:xfrm>
              <a:off x="5188" y="62"/>
              <a:ext cx="27" cy="45"/>
            </a:xfrm>
            <a:custGeom>
              <a:avLst/>
              <a:gdLst>
                <a:gd name="T0" fmla="*/ 53 w 53"/>
                <a:gd name="T1" fmla="*/ 88 h 89"/>
                <a:gd name="T2" fmla="*/ 26 w 53"/>
                <a:gd name="T3" fmla="*/ 0 h 89"/>
                <a:gd name="T4" fmla="*/ 0 w 53"/>
                <a:gd name="T5" fmla="*/ 89 h 89"/>
                <a:gd name="T6" fmla="*/ 53 w 53"/>
                <a:gd name="T7" fmla="*/ 88 h 89"/>
              </a:gdLst>
              <a:ahLst/>
              <a:cxnLst>
                <a:cxn ang="0">
                  <a:pos x="T0" y="T1"/>
                </a:cxn>
                <a:cxn ang="0">
                  <a:pos x="T2" y="T3"/>
                </a:cxn>
                <a:cxn ang="0">
                  <a:pos x="T4" y="T5"/>
                </a:cxn>
                <a:cxn ang="0">
                  <a:pos x="T6" y="T7"/>
                </a:cxn>
              </a:cxnLst>
              <a:rect l="0" t="0" r="r" b="b"/>
              <a:pathLst>
                <a:path w="53" h="89">
                  <a:moveTo>
                    <a:pt x="53" y="88"/>
                  </a:moveTo>
                  <a:lnTo>
                    <a:pt x="26" y="0"/>
                  </a:lnTo>
                  <a:lnTo>
                    <a:pt x="0" y="89"/>
                  </a:lnTo>
                  <a:lnTo>
                    <a:pt x="53" y="88"/>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143"/>
            <p:cNvSpPr>
              <a:spLocks/>
            </p:cNvSpPr>
            <p:nvPr/>
          </p:nvSpPr>
          <p:spPr bwMode="auto">
            <a:xfrm>
              <a:off x="5026" y="29"/>
              <a:ext cx="53" cy="124"/>
            </a:xfrm>
            <a:custGeom>
              <a:avLst/>
              <a:gdLst>
                <a:gd name="T0" fmla="*/ 85 w 107"/>
                <a:gd name="T1" fmla="*/ 37 h 247"/>
                <a:gd name="T2" fmla="*/ 64 w 107"/>
                <a:gd name="T3" fmla="*/ 19 h 247"/>
                <a:gd name="T4" fmla="*/ 49 w 107"/>
                <a:gd name="T5" fmla="*/ 16 h 247"/>
                <a:gd name="T6" fmla="*/ 35 w 107"/>
                <a:gd name="T7" fmla="*/ 22 h 247"/>
                <a:gd name="T8" fmla="*/ 27 w 107"/>
                <a:gd name="T9" fmla="*/ 36 h 247"/>
                <a:gd name="T10" fmla="*/ 26 w 107"/>
                <a:gd name="T11" fmla="*/ 55 h 247"/>
                <a:gd name="T12" fmla="*/ 29 w 107"/>
                <a:gd name="T13" fmla="*/ 68 h 247"/>
                <a:gd name="T14" fmla="*/ 37 w 107"/>
                <a:gd name="T15" fmla="*/ 76 h 247"/>
                <a:gd name="T16" fmla="*/ 55 w 107"/>
                <a:gd name="T17" fmla="*/ 90 h 247"/>
                <a:gd name="T18" fmla="*/ 70 w 107"/>
                <a:gd name="T19" fmla="*/ 101 h 247"/>
                <a:gd name="T20" fmla="*/ 85 w 107"/>
                <a:gd name="T21" fmla="*/ 112 h 247"/>
                <a:gd name="T22" fmla="*/ 96 w 107"/>
                <a:gd name="T23" fmla="*/ 122 h 247"/>
                <a:gd name="T24" fmla="*/ 103 w 107"/>
                <a:gd name="T25" fmla="*/ 136 h 247"/>
                <a:gd name="T26" fmla="*/ 107 w 107"/>
                <a:gd name="T27" fmla="*/ 156 h 247"/>
                <a:gd name="T28" fmla="*/ 107 w 107"/>
                <a:gd name="T29" fmla="*/ 179 h 247"/>
                <a:gd name="T30" fmla="*/ 104 w 107"/>
                <a:gd name="T31" fmla="*/ 200 h 247"/>
                <a:gd name="T32" fmla="*/ 97 w 107"/>
                <a:gd name="T33" fmla="*/ 217 h 247"/>
                <a:gd name="T34" fmla="*/ 90 w 107"/>
                <a:gd name="T35" fmla="*/ 226 h 247"/>
                <a:gd name="T36" fmla="*/ 78 w 107"/>
                <a:gd name="T37" fmla="*/ 239 h 247"/>
                <a:gd name="T38" fmla="*/ 61 w 107"/>
                <a:gd name="T39" fmla="*/ 247 h 247"/>
                <a:gd name="T40" fmla="*/ 42 w 107"/>
                <a:gd name="T41" fmla="*/ 247 h 247"/>
                <a:gd name="T42" fmla="*/ 26 w 107"/>
                <a:gd name="T43" fmla="*/ 247 h 247"/>
                <a:gd name="T44" fmla="*/ 11 w 107"/>
                <a:gd name="T45" fmla="*/ 240 h 247"/>
                <a:gd name="T46" fmla="*/ 0 w 107"/>
                <a:gd name="T47" fmla="*/ 229 h 247"/>
                <a:gd name="T48" fmla="*/ 0 w 107"/>
                <a:gd name="T49" fmla="*/ 211 h 247"/>
                <a:gd name="T50" fmla="*/ 0 w 107"/>
                <a:gd name="T51" fmla="*/ 182 h 247"/>
                <a:gd name="T52" fmla="*/ 9 w 107"/>
                <a:gd name="T53" fmla="*/ 204 h 247"/>
                <a:gd name="T54" fmla="*/ 20 w 107"/>
                <a:gd name="T55" fmla="*/ 217 h 247"/>
                <a:gd name="T56" fmla="*/ 35 w 107"/>
                <a:gd name="T57" fmla="*/ 224 h 247"/>
                <a:gd name="T58" fmla="*/ 50 w 107"/>
                <a:gd name="T59" fmla="*/ 228 h 247"/>
                <a:gd name="T60" fmla="*/ 67 w 107"/>
                <a:gd name="T61" fmla="*/ 217 h 247"/>
                <a:gd name="T62" fmla="*/ 78 w 107"/>
                <a:gd name="T63" fmla="*/ 197 h 247"/>
                <a:gd name="T64" fmla="*/ 73 w 107"/>
                <a:gd name="T65" fmla="*/ 164 h 247"/>
                <a:gd name="T66" fmla="*/ 47 w 107"/>
                <a:gd name="T67" fmla="*/ 140 h 247"/>
                <a:gd name="T68" fmla="*/ 33 w 107"/>
                <a:gd name="T69" fmla="*/ 131 h 247"/>
                <a:gd name="T70" fmla="*/ 20 w 107"/>
                <a:gd name="T71" fmla="*/ 119 h 247"/>
                <a:gd name="T72" fmla="*/ 13 w 107"/>
                <a:gd name="T73" fmla="*/ 111 h 247"/>
                <a:gd name="T74" fmla="*/ 2 w 107"/>
                <a:gd name="T75" fmla="*/ 92 h 247"/>
                <a:gd name="T76" fmla="*/ 0 w 107"/>
                <a:gd name="T77" fmla="*/ 69 h 247"/>
                <a:gd name="T78" fmla="*/ 1 w 107"/>
                <a:gd name="T79" fmla="*/ 50 h 247"/>
                <a:gd name="T80" fmla="*/ 7 w 107"/>
                <a:gd name="T81" fmla="*/ 32 h 247"/>
                <a:gd name="T82" fmla="*/ 14 w 107"/>
                <a:gd name="T83" fmla="*/ 18 h 247"/>
                <a:gd name="T84" fmla="*/ 25 w 107"/>
                <a:gd name="T85" fmla="*/ 7 h 247"/>
                <a:gd name="T86" fmla="*/ 39 w 107"/>
                <a:gd name="T87" fmla="*/ 1 h 247"/>
                <a:gd name="T88" fmla="*/ 55 w 107"/>
                <a:gd name="T89" fmla="*/ 0 h 247"/>
                <a:gd name="T90" fmla="*/ 72 w 107"/>
                <a:gd name="T91" fmla="*/ 3 h 247"/>
                <a:gd name="T92" fmla="*/ 88 w 107"/>
                <a:gd name="T93"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247">
                  <a:moveTo>
                    <a:pt x="93" y="55"/>
                  </a:moveTo>
                  <a:lnTo>
                    <a:pt x="89" y="47"/>
                  </a:lnTo>
                  <a:lnTo>
                    <a:pt x="85" y="37"/>
                  </a:lnTo>
                  <a:lnTo>
                    <a:pt x="79" y="28"/>
                  </a:lnTo>
                  <a:lnTo>
                    <a:pt x="68" y="21"/>
                  </a:lnTo>
                  <a:lnTo>
                    <a:pt x="64" y="19"/>
                  </a:lnTo>
                  <a:lnTo>
                    <a:pt x="59" y="18"/>
                  </a:lnTo>
                  <a:lnTo>
                    <a:pt x="54" y="16"/>
                  </a:lnTo>
                  <a:lnTo>
                    <a:pt x="49" y="16"/>
                  </a:lnTo>
                  <a:lnTo>
                    <a:pt x="44" y="18"/>
                  </a:lnTo>
                  <a:lnTo>
                    <a:pt x="39" y="19"/>
                  </a:lnTo>
                  <a:lnTo>
                    <a:pt x="35" y="22"/>
                  </a:lnTo>
                  <a:lnTo>
                    <a:pt x="31" y="26"/>
                  </a:lnTo>
                  <a:lnTo>
                    <a:pt x="29" y="30"/>
                  </a:lnTo>
                  <a:lnTo>
                    <a:pt x="27" y="36"/>
                  </a:lnTo>
                  <a:lnTo>
                    <a:pt x="26" y="42"/>
                  </a:lnTo>
                  <a:lnTo>
                    <a:pt x="25" y="50"/>
                  </a:lnTo>
                  <a:lnTo>
                    <a:pt x="26" y="55"/>
                  </a:lnTo>
                  <a:lnTo>
                    <a:pt x="27" y="61"/>
                  </a:lnTo>
                  <a:lnTo>
                    <a:pt x="28" y="67"/>
                  </a:lnTo>
                  <a:lnTo>
                    <a:pt x="29" y="68"/>
                  </a:lnTo>
                  <a:lnTo>
                    <a:pt x="30" y="71"/>
                  </a:lnTo>
                  <a:lnTo>
                    <a:pt x="33" y="73"/>
                  </a:lnTo>
                  <a:lnTo>
                    <a:pt x="37" y="76"/>
                  </a:lnTo>
                  <a:lnTo>
                    <a:pt x="43" y="80"/>
                  </a:lnTo>
                  <a:lnTo>
                    <a:pt x="49" y="86"/>
                  </a:lnTo>
                  <a:lnTo>
                    <a:pt x="55" y="90"/>
                  </a:lnTo>
                  <a:lnTo>
                    <a:pt x="61" y="94"/>
                  </a:lnTo>
                  <a:lnTo>
                    <a:pt x="66" y="99"/>
                  </a:lnTo>
                  <a:lnTo>
                    <a:pt x="70" y="101"/>
                  </a:lnTo>
                  <a:lnTo>
                    <a:pt x="76" y="105"/>
                  </a:lnTo>
                  <a:lnTo>
                    <a:pt x="81" y="110"/>
                  </a:lnTo>
                  <a:lnTo>
                    <a:pt x="85" y="112"/>
                  </a:lnTo>
                  <a:lnTo>
                    <a:pt x="90" y="117"/>
                  </a:lnTo>
                  <a:lnTo>
                    <a:pt x="93" y="119"/>
                  </a:lnTo>
                  <a:lnTo>
                    <a:pt x="96" y="122"/>
                  </a:lnTo>
                  <a:lnTo>
                    <a:pt x="97" y="124"/>
                  </a:lnTo>
                  <a:lnTo>
                    <a:pt x="99" y="128"/>
                  </a:lnTo>
                  <a:lnTo>
                    <a:pt x="103" y="136"/>
                  </a:lnTo>
                  <a:lnTo>
                    <a:pt x="106" y="146"/>
                  </a:lnTo>
                  <a:lnTo>
                    <a:pt x="107" y="151"/>
                  </a:lnTo>
                  <a:lnTo>
                    <a:pt x="107" y="156"/>
                  </a:lnTo>
                  <a:lnTo>
                    <a:pt x="107" y="162"/>
                  </a:lnTo>
                  <a:lnTo>
                    <a:pt x="107" y="171"/>
                  </a:lnTo>
                  <a:lnTo>
                    <a:pt x="107" y="179"/>
                  </a:lnTo>
                  <a:lnTo>
                    <a:pt x="107" y="186"/>
                  </a:lnTo>
                  <a:lnTo>
                    <a:pt x="106" y="193"/>
                  </a:lnTo>
                  <a:lnTo>
                    <a:pt x="104" y="200"/>
                  </a:lnTo>
                  <a:lnTo>
                    <a:pt x="102" y="206"/>
                  </a:lnTo>
                  <a:lnTo>
                    <a:pt x="100" y="211"/>
                  </a:lnTo>
                  <a:lnTo>
                    <a:pt x="97" y="217"/>
                  </a:lnTo>
                  <a:lnTo>
                    <a:pt x="95" y="221"/>
                  </a:lnTo>
                  <a:lnTo>
                    <a:pt x="93" y="224"/>
                  </a:lnTo>
                  <a:lnTo>
                    <a:pt x="90" y="226"/>
                  </a:lnTo>
                  <a:lnTo>
                    <a:pt x="87" y="231"/>
                  </a:lnTo>
                  <a:lnTo>
                    <a:pt x="83" y="235"/>
                  </a:lnTo>
                  <a:lnTo>
                    <a:pt x="78" y="239"/>
                  </a:lnTo>
                  <a:lnTo>
                    <a:pt x="73" y="242"/>
                  </a:lnTo>
                  <a:lnTo>
                    <a:pt x="67" y="245"/>
                  </a:lnTo>
                  <a:lnTo>
                    <a:pt x="61" y="247"/>
                  </a:lnTo>
                  <a:lnTo>
                    <a:pt x="56" y="247"/>
                  </a:lnTo>
                  <a:lnTo>
                    <a:pt x="51" y="247"/>
                  </a:lnTo>
                  <a:lnTo>
                    <a:pt x="42" y="247"/>
                  </a:lnTo>
                  <a:lnTo>
                    <a:pt x="34" y="247"/>
                  </a:lnTo>
                  <a:lnTo>
                    <a:pt x="29" y="247"/>
                  </a:lnTo>
                  <a:lnTo>
                    <a:pt x="26" y="247"/>
                  </a:lnTo>
                  <a:lnTo>
                    <a:pt x="21" y="246"/>
                  </a:lnTo>
                  <a:lnTo>
                    <a:pt x="16" y="243"/>
                  </a:lnTo>
                  <a:lnTo>
                    <a:pt x="11" y="240"/>
                  </a:lnTo>
                  <a:lnTo>
                    <a:pt x="0" y="232"/>
                  </a:lnTo>
                  <a:lnTo>
                    <a:pt x="0" y="231"/>
                  </a:lnTo>
                  <a:lnTo>
                    <a:pt x="0" y="229"/>
                  </a:lnTo>
                  <a:lnTo>
                    <a:pt x="0" y="225"/>
                  </a:lnTo>
                  <a:lnTo>
                    <a:pt x="0" y="220"/>
                  </a:lnTo>
                  <a:lnTo>
                    <a:pt x="0" y="211"/>
                  </a:lnTo>
                  <a:lnTo>
                    <a:pt x="0" y="203"/>
                  </a:lnTo>
                  <a:lnTo>
                    <a:pt x="0" y="193"/>
                  </a:lnTo>
                  <a:lnTo>
                    <a:pt x="0" y="182"/>
                  </a:lnTo>
                  <a:lnTo>
                    <a:pt x="3" y="190"/>
                  </a:lnTo>
                  <a:lnTo>
                    <a:pt x="7" y="197"/>
                  </a:lnTo>
                  <a:lnTo>
                    <a:pt x="9" y="204"/>
                  </a:lnTo>
                  <a:lnTo>
                    <a:pt x="11" y="210"/>
                  </a:lnTo>
                  <a:lnTo>
                    <a:pt x="14" y="213"/>
                  </a:lnTo>
                  <a:lnTo>
                    <a:pt x="20" y="217"/>
                  </a:lnTo>
                  <a:lnTo>
                    <a:pt x="27" y="222"/>
                  </a:lnTo>
                  <a:lnTo>
                    <a:pt x="31" y="224"/>
                  </a:lnTo>
                  <a:lnTo>
                    <a:pt x="35" y="224"/>
                  </a:lnTo>
                  <a:lnTo>
                    <a:pt x="39" y="225"/>
                  </a:lnTo>
                  <a:lnTo>
                    <a:pt x="45" y="228"/>
                  </a:lnTo>
                  <a:lnTo>
                    <a:pt x="50" y="228"/>
                  </a:lnTo>
                  <a:lnTo>
                    <a:pt x="57" y="226"/>
                  </a:lnTo>
                  <a:lnTo>
                    <a:pt x="63" y="221"/>
                  </a:lnTo>
                  <a:lnTo>
                    <a:pt x="67" y="217"/>
                  </a:lnTo>
                  <a:lnTo>
                    <a:pt x="69" y="213"/>
                  </a:lnTo>
                  <a:lnTo>
                    <a:pt x="75" y="206"/>
                  </a:lnTo>
                  <a:lnTo>
                    <a:pt x="78" y="197"/>
                  </a:lnTo>
                  <a:lnTo>
                    <a:pt x="78" y="189"/>
                  </a:lnTo>
                  <a:lnTo>
                    <a:pt x="77" y="178"/>
                  </a:lnTo>
                  <a:lnTo>
                    <a:pt x="73" y="164"/>
                  </a:lnTo>
                  <a:lnTo>
                    <a:pt x="66" y="154"/>
                  </a:lnTo>
                  <a:lnTo>
                    <a:pt x="57" y="147"/>
                  </a:lnTo>
                  <a:lnTo>
                    <a:pt x="47" y="140"/>
                  </a:lnTo>
                  <a:lnTo>
                    <a:pt x="43" y="137"/>
                  </a:lnTo>
                  <a:lnTo>
                    <a:pt x="38" y="135"/>
                  </a:lnTo>
                  <a:lnTo>
                    <a:pt x="33" y="131"/>
                  </a:lnTo>
                  <a:lnTo>
                    <a:pt x="29" y="126"/>
                  </a:lnTo>
                  <a:lnTo>
                    <a:pt x="24" y="122"/>
                  </a:lnTo>
                  <a:lnTo>
                    <a:pt x="20" y="119"/>
                  </a:lnTo>
                  <a:lnTo>
                    <a:pt x="17" y="117"/>
                  </a:lnTo>
                  <a:lnTo>
                    <a:pt x="16" y="115"/>
                  </a:lnTo>
                  <a:lnTo>
                    <a:pt x="13" y="111"/>
                  </a:lnTo>
                  <a:lnTo>
                    <a:pt x="9" y="105"/>
                  </a:lnTo>
                  <a:lnTo>
                    <a:pt x="5" y="97"/>
                  </a:lnTo>
                  <a:lnTo>
                    <a:pt x="2" y="92"/>
                  </a:lnTo>
                  <a:lnTo>
                    <a:pt x="2" y="86"/>
                  </a:lnTo>
                  <a:lnTo>
                    <a:pt x="1" y="79"/>
                  </a:lnTo>
                  <a:lnTo>
                    <a:pt x="0" y="69"/>
                  </a:lnTo>
                  <a:lnTo>
                    <a:pt x="0" y="62"/>
                  </a:lnTo>
                  <a:lnTo>
                    <a:pt x="0" y="55"/>
                  </a:lnTo>
                  <a:lnTo>
                    <a:pt x="1" y="50"/>
                  </a:lnTo>
                  <a:lnTo>
                    <a:pt x="2" y="43"/>
                  </a:lnTo>
                  <a:lnTo>
                    <a:pt x="5" y="37"/>
                  </a:lnTo>
                  <a:lnTo>
                    <a:pt x="7" y="32"/>
                  </a:lnTo>
                  <a:lnTo>
                    <a:pt x="9" y="28"/>
                  </a:lnTo>
                  <a:lnTo>
                    <a:pt x="11" y="22"/>
                  </a:lnTo>
                  <a:lnTo>
                    <a:pt x="14" y="18"/>
                  </a:lnTo>
                  <a:lnTo>
                    <a:pt x="18" y="14"/>
                  </a:lnTo>
                  <a:lnTo>
                    <a:pt x="21" y="10"/>
                  </a:lnTo>
                  <a:lnTo>
                    <a:pt x="25" y="7"/>
                  </a:lnTo>
                  <a:lnTo>
                    <a:pt x="30" y="4"/>
                  </a:lnTo>
                  <a:lnTo>
                    <a:pt x="34" y="3"/>
                  </a:lnTo>
                  <a:lnTo>
                    <a:pt x="39" y="1"/>
                  </a:lnTo>
                  <a:lnTo>
                    <a:pt x="45" y="0"/>
                  </a:lnTo>
                  <a:lnTo>
                    <a:pt x="50" y="0"/>
                  </a:lnTo>
                  <a:lnTo>
                    <a:pt x="55" y="0"/>
                  </a:lnTo>
                  <a:lnTo>
                    <a:pt x="60" y="1"/>
                  </a:lnTo>
                  <a:lnTo>
                    <a:pt x="65" y="1"/>
                  </a:lnTo>
                  <a:lnTo>
                    <a:pt x="72" y="3"/>
                  </a:lnTo>
                  <a:lnTo>
                    <a:pt x="78" y="4"/>
                  </a:lnTo>
                  <a:lnTo>
                    <a:pt x="83" y="5"/>
                  </a:lnTo>
                  <a:lnTo>
                    <a:pt x="88" y="8"/>
                  </a:lnTo>
                  <a:lnTo>
                    <a:pt x="93" y="10"/>
                  </a:lnTo>
                  <a:lnTo>
                    <a:pt x="93" y="55"/>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144"/>
            <p:cNvSpPr>
              <a:spLocks/>
            </p:cNvSpPr>
            <p:nvPr/>
          </p:nvSpPr>
          <p:spPr bwMode="auto">
            <a:xfrm>
              <a:off x="5026" y="29"/>
              <a:ext cx="53" cy="124"/>
            </a:xfrm>
            <a:custGeom>
              <a:avLst/>
              <a:gdLst>
                <a:gd name="T0" fmla="*/ 89 w 107"/>
                <a:gd name="T1" fmla="*/ 47 h 247"/>
                <a:gd name="T2" fmla="*/ 68 w 107"/>
                <a:gd name="T3" fmla="*/ 21 h 247"/>
                <a:gd name="T4" fmla="*/ 59 w 107"/>
                <a:gd name="T5" fmla="*/ 18 h 247"/>
                <a:gd name="T6" fmla="*/ 44 w 107"/>
                <a:gd name="T7" fmla="*/ 18 h 247"/>
                <a:gd name="T8" fmla="*/ 31 w 107"/>
                <a:gd name="T9" fmla="*/ 26 h 247"/>
                <a:gd name="T10" fmla="*/ 27 w 107"/>
                <a:gd name="T11" fmla="*/ 36 h 247"/>
                <a:gd name="T12" fmla="*/ 25 w 107"/>
                <a:gd name="T13" fmla="*/ 50 h 247"/>
                <a:gd name="T14" fmla="*/ 28 w 107"/>
                <a:gd name="T15" fmla="*/ 67 h 247"/>
                <a:gd name="T16" fmla="*/ 30 w 107"/>
                <a:gd name="T17" fmla="*/ 71 h 247"/>
                <a:gd name="T18" fmla="*/ 43 w 107"/>
                <a:gd name="T19" fmla="*/ 80 h 247"/>
                <a:gd name="T20" fmla="*/ 61 w 107"/>
                <a:gd name="T21" fmla="*/ 94 h 247"/>
                <a:gd name="T22" fmla="*/ 70 w 107"/>
                <a:gd name="T23" fmla="*/ 101 h 247"/>
                <a:gd name="T24" fmla="*/ 85 w 107"/>
                <a:gd name="T25" fmla="*/ 112 h 247"/>
                <a:gd name="T26" fmla="*/ 96 w 107"/>
                <a:gd name="T27" fmla="*/ 122 h 247"/>
                <a:gd name="T28" fmla="*/ 99 w 107"/>
                <a:gd name="T29" fmla="*/ 128 h 247"/>
                <a:gd name="T30" fmla="*/ 107 w 107"/>
                <a:gd name="T31" fmla="*/ 151 h 247"/>
                <a:gd name="T32" fmla="*/ 107 w 107"/>
                <a:gd name="T33" fmla="*/ 162 h 247"/>
                <a:gd name="T34" fmla="*/ 107 w 107"/>
                <a:gd name="T35" fmla="*/ 179 h 247"/>
                <a:gd name="T36" fmla="*/ 104 w 107"/>
                <a:gd name="T37" fmla="*/ 200 h 247"/>
                <a:gd name="T38" fmla="*/ 97 w 107"/>
                <a:gd name="T39" fmla="*/ 217 h 247"/>
                <a:gd name="T40" fmla="*/ 93 w 107"/>
                <a:gd name="T41" fmla="*/ 224 h 247"/>
                <a:gd name="T42" fmla="*/ 83 w 107"/>
                <a:gd name="T43" fmla="*/ 235 h 247"/>
                <a:gd name="T44" fmla="*/ 67 w 107"/>
                <a:gd name="T45" fmla="*/ 245 h 247"/>
                <a:gd name="T46" fmla="*/ 56 w 107"/>
                <a:gd name="T47" fmla="*/ 247 h 247"/>
                <a:gd name="T48" fmla="*/ 34 w 107"/>
                <a:gd name="T49" fmla="*/ 247 h 247"/>
                <a:gd name="T50" fmla="*/ 26 w 107"/>
                <a:gd name="T51" fmla="*/ 247 h 247"/>
                <a:gd name="T52" fmla="*/ 11 w 107"/>
                <a:gd name="T53" fmla="*/ 240 h 247"/>
                <a:gd name="T54" fmla="*/ 0 w 107"/>
                <a:gd name="T55" fmla="*/ 231 h 247"/>
                <a:gd name="T56" fmla="*/ 0 w 107"/>
                <a:gd name="T57" fmla="*/ 220 h 247"/>
                <a:gd name="T58" fmla="*/ 0 w 107"/>
                <a:gd name="T59" fmla="*/ 193 h 247"/>
                <a:gd name="T60" fmla="*/ 3 w 107"/>
                <a:gd name="T61" fmla="*/ 190 h 247"/>
                <a:gd name="T62" fmla="*/ 11 w 107"/>
                <a:gd name="T63" fmla="*/ 210 h 247"/>
                <a:gd name="T64" fmla="*/ 20 w 107"/>
                <a:gd name="T65" fmla="*/ 217 h 247"/>
                <a:gd name="T66" fmla="*/ 31 w 107"/>
                <a:gd name="T67" fmla="*/ 224 h 247"/>
                <a:gd name="T68" fmla="*/ 45 w 107"/>
                <a:gd name="T69" fmla="*/ 228 h 247"/>
                <a:gd name="T70" fmla="*/ 57 w 107"/>
                <a:gd name="T71" fmla="*/ 226 h 247"/>
                <a:gd name="T72" fmla="*/ 69 w 107"/>
                <a:gd name="T73" fmla="*/ 213 h 247"/>
                <a:gd name="T74" fmla="*/ 78 w 107"/>
                <a:gd name="T75" fmla="*/ 197 h 247"/>
                <a:gd name="T76" fmla="*/ 77 w 107"/>
                <a:gd name="T77" fmla="*/ 178 h 247"/>
                <a:gd name="T78" fmla="*/ 57 w 107"/>
                <a:gd name="T79" fmla="*/ 147 h 247"/>
                <a:gd name="T80" fmla="*/ 43 w 107"/>
                <a:gd name="T81" fmla="*/ 137 h 247"/>
                <a:gd name="T82" fmla="*/ 29 w 107"/>
                <a:gd name="T83" fmla="*/ 126 h 247"/>
                <a:gd name="T84" fmla="*/ 17 w 107"/>
                <a:gd name="T85" fmla="*/ 117 h 247"/>
                <a:gd name="T86" fmla="*/ 13 w 107"/>
                <a:gd name="T87" fmla="*/ 111 h 247"/>
                <a:gd name="T88" fmla="*/ 2 w 107"/>
                <a:gd name="T89" fmla="*/ 92 h 247"/>
                <a:gd name="T90" fmla="*/ 1 w 107"/>
                <a:gd name="T91" fmla="*/ 79 h 247"/>
                <a:gd name="T92" fmla="*/ 0 w 107"/>
                <a:gd name="T93" fmla="*/ 62 h 247"/>
                <a:gd name="T94" fmla="*/ 2 w 107"/>
                <a:gd name="T95" fmla="*/ 43 h 247"/>
                <a:gd name="T96" fmla="*/ 9 w 107"/>
                <a:gd name="T97" fmla="*/ 28 h 247"/>
                <a:gd name="T98" fmla="*/ 14 w 107"/>
                <a:gd name="T99" fmla="*/ 18 h 247"/>
                <a:gd name="T100" fmla="*/ 25 w 107"/>
                <a:gd name="T101" fmla="*/ 7 h 247"/>
                <a:gd name="T102" fmla="*/ 39 w 107"/>
                <a:gd name="T103" fmla="*/ 1 h 247"/>
                <a:gd name="T104" fmla="*/ 50 w 107"/>
                <a:gd name="T105" fmla="*/ 0 h 247"/>
                <a:gd name="T106" fmla="*/ 65 w 107"/>
                <a:gd name="T107" fmla="*/ 1 h 247"/>
                <a:gd name="T108" fmla="*/ 83 w 107"/>
                <a:gd name="T109" fmla="*/ 5 h 247"/>
                <a:gd name="T110" fmla="*/ 93 w 107"/>
                <a:gd name="T111" fmla="*/ 5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247">
                  <a:moveTo>
                    <a:pt x="93" y="55"/>
                  </a:moveTo>
                  <a:lnTo>
                    <a:pt x="93" y="55"/>
                  </a:lnTo>
                  <a:lnTo>
                    <a:pt x="89" y="47"/>
                  </a:lnTo>
                  <a:lnTo>
                    <a:pt x="85" y="37"/>
                  </a:lnTo>
                  <a:lnTo>
                    <a:pt x="79" y="28"/>
                  </a:lnTo>
                  <a:lnTo>
                    <a:pt x="68" y="21"/>
                  </a:lnTo>
                  <a:lnTo>
                    <a:pt x="68" y="21"/>
                  </a:lnTo>
                  <a:lnTo>
                    <a:pt x="64" y="19"/>
                  </a:lnTo>
                  <a:lnTo>
                    <a:pt x="59" y="18"/>
                  </a:lnTo>
                  <a:lnTo>
                    <a:pt x="54" y="16"/>
                  </a:lnTo>
                  <a:lnTo>
                    <a:pt x="49" y="16"/>
                  </a:lnTo>
                  <a:lnTo>
                    <a:pt x="44" y="18"/>
                  </a:lnTo>
                  <a:lnTo>
                    <a:pt x="39" y="19"/>
                  </a:lnTo>
                  <a:lnTo>
                    <a:pt x="35" y="22"/>
                  </a:lnTo>
                  <a:lnTo>
                    <a:pt x="31" y="26"/>
                  </a:lnTo>
                  <a:lnTo>
                    <a:pt x="31" y="26"/>
                  </a:lnTo>
                  <a:lnTo>
                    <a:pt x="29" y="30"/>
                  </a:lnTo>
                  <a:lnTo>
                    <a:pt x="27" y="36"/>
                  </a:lnTo>
                  <a:lnTo>
                    <a:pt x="26" y="42"/>
                  </a:lnTo>
                  <a:lnTo>
                    <a:pt x="25" y="50"/>
                  </a:lnTo>
                  <a:lnTo>
                    <a:pt x="25" y="50"/>
                  </a:lnTo>
                  <a:lnTo>
                    <a:pt x="26" y="55"/>
                  </a:lnTo>
                  <a:lnTo>
                    <a:pt x="27" y="61"/>
                  </a:lnTo>
                  <a:lnTo>
                    <a:pt x="28" y="67"/>
                  </a:lnTo>
                  <a:lnTo>
                    <a:pt x="29" y="68"/>
                  </a:lnTo>
                  <a:lnTo>
                    <a:pt x="29" y="68"/>
                  </a:lnTo>
                  <a:lnTo>
                    <a:pt x="30" y="71"/>
                  </a:lnTo>
                  <a:lnTo>
                    <a:pt x="33" y="73"/>
                  </a:lnTo>
                  <a:lnTo>
                    <a:pt x="37" y="76"/>
                  </a:lnTo>
                  <a:lnTo>
                    <a:pt x="43" y="80"/>
                  </a:lnTo>
                  <a:lnTo>
                    <a:pt x="49" y="86"/>
                  </a:lnTo>
                  <a:lnTo>
                    <a:pt x="55" y="90"/>
                  </a:lnTo>
                  <a:lnTo>
                    <a:pt x="61" y="94"/>
                  </a:lnTo>
                  <a:lnTo>
                    <a:pt x="66" y="99"/>
                  </a:lnTo>
                  <a:lnTo>
                    <a:pt x="66" y="99"/>
                  </a:lnTo>
                  <a:lnTo>
                    <a:pt x="70" y="101"/>
                  </a:lnTo>
                  <a:lnTo>
                    <a:pt x="76" y="105"/>
                  </a:lnTo>
                  <a:lnTo>
                    <a:pt x="81" y="110"/>
                  </a:lnTo>
                  <a:lnTo>
                    <a:pt x="85" y="112"/>
                  </a:lnTo>
                  <a:lnTo>
                    <a:pt x="90" y="117"/>
                  </a:lnTo>
                  <a:lnTo>
                    <a:pt x="93" y="119"/>
                  </a:lnTo>
                  <a:lnTo>
                    <a:pt x="96" y="122"/>
                  </a:lnTo>
                  <a:lnTo>
                    <a:pt x="97" y="124"/>
                  </a:lnTo>
                  <a:lnTo>
                    <a:pt x="97" y="124"/>
                  </a:lnTo>
                  <a:lnTo>
                    <a:pt x="99" y="128"/>
                  </a:lnTo>
                  <a:lnTo>
                    <a:pt x="103" y="136"/>
                  </a:lnTo>
                  <a:lnTo>
                    <a:pt x="106" y="146"/>
                  </a:lnTo>
                  <a:lnTo>
                    <a:pt x="107" y="151"/>
                  </a:lnTo>
                  <a:lnTo>
                    <a:pt x="107" y="151"/>
                  </a:lnTo>
                  <a:lnTo>
                    <a:pt x="107" y="156"/>
                  </a:lnTo>
                  <a:lnTo>
                    <a:pt x="107" y="162"/>
                  </a:lnTo>
                  <a:lnTo>
                    <a:pt x="107" y="171"/>
                  </a:lnTo>
                  <a:lnTo>
                    <a:pt x="107" y="179"/>
                  </a:lnTo>
                  <a:lnTo>
                    <a:pt x="107" y="179"/>
                  </a:lnTo>
                  <a:lnTo>
                    <a:pt x="107" y="186"/>
                  </a:lnTo>
                  <a:lnTo>
                    <a:pt x="106" y="193"/>
                  </a:lnTo>
                  <a:lnTo>
                    <a:pt x="104" y="200"/>
                  </a:lnTo>
                  <a:lnTo>
                    <a:pt x="102" y="206"/>
                  </a:lnTo>
                  <a:lnTo>
                    <a:pt x="100" y="211"/>
                  </a:lnTo>
                  <a:lnTo>
                    <a:pt x="97" y="217"/>
                  </a:lnTo>
                  <a:lnTo>
                    <a:pt x="95" y="221"/>
                  </a:lnTo>
                  <a:lnTo>
                    <a:pt x="93" y="224"/>
                  </a:lnTo>
                  <a:lnTo>
                    <a:pt x="93" y="224"/>
                  </a:lnTo>
                  <a:lnTo>
                    <a:pt x="90" y="226"/>
                  </a:lnTo>
                  <a:lnTo>
                    <a:pt x="87" y="231"/>
                  </a:lnTo>
                  <a:lnTo>
                    <a:pt x="83" y="235"/>
                  </a:lnTo>
                  <a:lnTo>
                    <a:pt x="78" y="239"/>
                  </a:lnTo>
                  <a:lnTo>
                    <a:pt x="73" y="242"/>
                  </a:lnTo>
                  <a:lnTo>
                    <a:pt x="67" y="245"/>
                  </a:lnTo>
                  <a:lnTo>
                    <a:pt x="61" y="247"/>
                  </a:lnTo>
                  <a:lnTo>
                    <a:pt x="56" y="247"/>
                  </a:lnTo>
                  <a:lnTo>
                    <a:pt x="56" y="247"/>
                  </a:lnTo>
                  <a:lnTo>
                    <a:pt x="51" y="247"/>
                  </a:lnTo>
                  <a:lnTo>
                    <a:pt x="42" y="247"/>
                  </a:lnTo>
                  <a:lnTo>
                    <a:pt x="34" y="247"/>
                  </a:lnTo>
                  <a:lnTo>
                    <a:pt x="29" y="247"/>
                  </a:lnTo>
                  <a:lnTo>
                    <a:pt x="29" y="247"/>
                  </a:lnTo>
                  <a:lnTo>
                    <a:pt x="26" y="247"/>
                  </a:lnTo>
                  <a:lnTo>
                    <a:pt x="21" y="246"/>
                  </a:lnTo>
                  <a:lnTo>
                    <a:pt x="16" y="243"/>
                  </a:lnTo>
                  <a:lnTo>
                    <a:pt x="11" y="240"/>
                  </a:lnTo>
                  <a:lnTo>
                    <a:pt x="0" y="232"/>
                  </a:lnTo>
                  <a:lnTo>
                    <a:pt x="0" y="232"/>
                  </a:lnTo>
                  <a:lnTo>
                    <a:pt x="0" y="231"/>
                  </a:lnTo>
                  <a:lnTo>
                    <a:pt x="0" y="229"/>
                  </a:lnTo>
                  <a:lnTo>
                    <a:pt x="0" y="225"/>
                  </a:lnTo>
                  <a:lnTo>
                    <a:pt x="0" y="220"/>
                  </a:lnTo>
                  <a:lnTo>
                    <a:pt x="0" y="211"/>
                  </a:lnTo>
                  <a:lnTo>
                    <a:pt x="0" y="203"/>
                  </a:lnTo>
                  <a:lnTo>
                    <a:pt x="0" y="193"/>
                  </a:lnTo>
                  <a:lnTo>
                    <a:pt x="0" y="182"/>
                  </a:lnTo>
                  <a:lnTo>
                    <a:pt x="0" y="182"/>
                  </a:lnTo>
                  <a:lnTo>
                    <a:pt x="3" y="190"/>
                  </a:lnTo>
                  <a:lnTo>
                    <a:pt x="7" y="197"/>
                  </a:lnTo>
                  <a:lnTo>
                    <a:pt x="9" y="204"/>
                  </a:lnTo>
                  <a:lnTo>
                    <a:pt x="11" y="210"/>
                  </a:lnTo>
                  <a:lnTo>
                    <a:pt x="11" y="210"/>
                  </a:lnTo>
                  <a:lnTo>
                    <a:pt x="14" y="213"/>
                  </a:lnTo>
                  <a:lnTo>
                    <a:pt x="20" y="217"/>
                  </a:lnTo>
                  <a:lnTo>
                    <a:pt x="27" y="222"/>
                  </a:lnTo>
                  <a:lnTo>
                    <a:pt x="31" y="224"/>
                  </a:lnTo>
                  <a:lnTo>
                    <a:pt x="31" y="224"/>
                  </a:lnTo>
                  <a:lnTo>
                    <a:pt x="35" y="224"/>
                  </a:lnTo>
                  <a:lnTo>
                    <a:pt x="39" y="225"/>
                  </a:lnTo>
                  <a:lnTo>
                    <a:pt x="45" y="228"/>
                  </a:lnTo>
                  <a:lnTo>
                    <a:pt x="50" y="228"/>
                  </a:lnTo>
                  <a:lnTo>
                    <a:pt x="50" y="228"/>
                  </a:lnTo>
                  <a:lnTo>
                    <a:pt x="57" y="226"/>
                  </a:lnTo>
                  <a:lnTo>
                    <a:pt x="63" y="221"/>
                  </a:lnTo>
                  <a:lnTo>
                    <a:pt x="67" y="217"/>
                  </a:lnTo>
                  <a:lnTo>
                    <a:pt x="69" y="213"/>
                  </a:lnTo>
                  <a:lnTo>
                    <a:pt x="69" y="213"/>
                  </a:lnTo>
                  <a:lnTo>
                    <a:pt x="75" y="206"/>
                  </a:lnTo>
                  <a:lnTo>
                    <a:pt x="78" y="197"/>
                  </a:lnTo>
                  <a:lnTo>
                    <a:pt x="78" y="189"/>
                  </a:lnTo>
                  <a:lnTo>
                    <a:pt x="77" y="178"/>
                  </a:lnTo>
                  <a:lnTo>
                    <a:pt x="77" y="178"/>
                  </a:lnTo>
                  <a:lnTo>
                    <a:pt x="73" y="164"/>
                  </a:lnTo>
                  <a:lnTo>
                    <a:pt x="66" y="154"/>
                  </a:lnTo>
                  <a:lnTo>
                    <a:pt x="57" y="147"/>
                  </a:lnTo>
                  <a:lnTo>
                    <a:pt x="47" y="140"/>
                  </a:lnTo>
                  <a:lnTo>
                    <a:pt x="47" y="140"/>
                  </a:lnTo>
                  <a:lnTo>
                    <a:pt x="43" y="137"/>
                  </a:lnTo>
                  <a:lnTo>
                    <a:pt x="38" y="135"/>
                  </a:lnTo>
                  <a:lnTo>
                    <a:pt x="33" y="131"/>
                  </a:lnTo>
                  <a:lnTo>
                    <a:pt x="29" y="126"/>
                  </a:lnTo>
                  <a:lnTo>
                    <a:pt x="24" y="122"/>
                  </a:lnTo>
                  <a:lnTo>
                    <a:pt x="20" y="119"/>
                  </a:lnTo>
                  <a:lnTo>
                    <a:pt x="17" y="117"/>
                  </a:lnTo>
                  <a:lnTo>
                    <a:pt x="16" y="115"/>
                  </a:lnTo>
                  <a:lnTo>
                    <a:pt x="16" y="115"/>
                  </a:lnTo>
                  <a:lnTo>
                    <a:pt x="13" y="111"/>
                  </a:lnTo>
                  <a:lnTo>
                    <a:pt x="9" y="105"/>
                  </a:lnTo>
                  <a:lnTo>
                    <a:pt x="5" y="97"/>
                  </a:lnTo>
                  <a:lnTo>
                    <a:pt x="2" y="92"/>
                  </a:lnTo>
                  <a:lnTo>
                    <a:pt x="2" y="92"/>
                  </a:lnTo>
                  <a:lnTo>
                    <a:pt x="2" y="86"/>
                  </a:lnTo>
                  <a:lnTo>
                    <a:pt x="1" y="79"/>
                  </a:lnTo>
                  <a:lnTo>
                    <a:pt x="0" y="69"/>
                  </a:lnTo>
                  <a:lnTo>
                    <a:pt x="0" y="62"/>
                  </a:lnTo>
                  <a:lnTo>
                    <a:pt x="0" y="62"/>
                  </a:lnTo>
                  <a:lnTo>
                    <a:pt x="0" y="55"/>
                  </a:lnTo>
                  <a:lnTo>
                    <a:pt x="1" y="50"/>
                  </a:lnTo>
                  <a:lnTo>
                    <a:pt x="2" y="43"/>
                  </a:lnTo>
                  <a:lnTo>
                    <a:pt x="5" y="37"/>
                  </a:lnTo>
                  <a:lnTo>
                    <a:pt x="7" y="32"/>
                  </a:lnTo>
                  <a:lnTo>
                    <a:pt x="9" y="28"/>
                  </a:lnTo>
                  <a:lnTo>
                    <a:pt x="11" y="22"/>
                  </a:lnTo>
                  <a:lnTo>
                    <a:pt x="14" y="18"/>
                  </a:lnTo>
                  <a:lnTo>
                    <a:pt x="14" y="18"/>
                  </a:lnTo>
                  <a:lnTo>
                    <a:pt x="18" y="14"/>
                  </a:lnTo>
                  <a:lnTo>
                    <a:pt x="21" y="10"/>
                  </a:lnTo>
                  <a:lnTo>
                    <a:pt x="25" y="7"/>
                  </a:lnTo>
                  <a:lnTo>
                    <a:pt x="30" y="4"/>
                  </a:lnTo>
                  <a:lnTo>
                    <a:pt x="34" y="3"/>
                  </a:lnTo>
                  <a:lnTo>
                    <a:pt x="39" y="1"/>
                  </a:lnTo>
                  <a:lnTo>
                    <a:pt x="45" y="0"/>
                  </a:lnTo>
                  <a:lnTo>
                    <a:pt x="50" y="0"/>
                  </a:lnTo>
                  <a:lnTo>
                    <a:pt x="50" y="0"/>
                  </a:lnTo>
                  <a:lnTo>
                    <a:pt x="55" y="0"/>
                  </a:lnTo>
                  <a:lnTo>
                    <a:pt x="60" y="1"/>
                  </a:lnTo>
                  <a:lnTo>
                    <a:pt x="65" y="1"/>
                  </a:lnTo>
                  <a:lnTo>
                    <a:pt x="72" y="3"/>
                  </a:lnTo>
                  <a:lnTo>
                    <a:pt x="78" y="4"/>
                  </a:lnTo>
                  <a:lnTo>
                    <a:pt x="83" y="5"/>
                  </a:lnTo>
                  <a:lnTo>
                    <a:pt x="88" y="8"/>
                  </a:lnTo>
                  <a:lnTo>
                    <a:pt x="93" y="10"/>
                  </a:lnTo>
                  <a:lnTo>
                    <a:pt x="93" y="55"/>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145"/>
            <p:cNvSpPr>
              <a:spLocks/>
            </p:cNvSpPr>
            <p:nvPr/>
          </p:nvSpPr>
          <p:spPr bwMode="auto">
            <a:xfrm>
              <a:off x="4957" y="29"/>
              <a:ext cx="66" cy="123"/>
            </a:xfrm>
            <a:custGeom>
              <a:avLst/>
              <a:gdLst>
                <a:gd name="T0" fmla="*/ 115 w 132"/>
                <a:gd name="T1" fmla="*/ 0 h 248"/>
                <a:gd name="T2" fmla="*/ 127 w 132"/>
                <a:gd name="T3" fmla="*/ 0 h 248"/>
                <a:gd name="T4" fmla="*/ 131 w 132"/>
                <a:gd name="T5" fmla="*/ 3 h 248"/>
                <a:gd name="T6" fmla="*/ 129 w 132"/>
                <a:gd name="T7" fmla="*/ 7 h 248"/>
                <a:gd name="T8" fmla="*/ 128 w 132"/>
                <a:gd name="T9" fmla="*/ 16 h 248"/>
                <a:gd name="T10" fmla="*/ 128 w 132"/>
                <a:gd name="T11" fmla="*/ 42 h 248"/>
                <a:gd name="T12" fmla="*/ 128 w 132"/>
                <a:gd name="T13" fmla="*/ 60 h 248"/>
                <a:gd name="T14" fmla="*/ 128 w 132"/>
                <a:gd name="T15" fmla="*/ 84 h 248"/>
                <a:gd name="T16" fmla="*/ 128 w 132"/>
                <a:gd name="T17" fmla="*/ 109 h 248"/>
                <a:gd name="T18" fmla="*/ 128 w 132"/>
                <a:gd name="T19" fmla="*/ 133 h 248"/>
                <a:gd name="T20" fmla="*/ 128 w 132"/>
                <a:gd name="T21" fmla="*/ 151 h 248"/>
                <a:gd name="T22" fmla="*/ 128 w 132"/>
                <a:gd name="T23" fmla="*/ 164 h 248"/>
                <a:gd name="T24" fmla="*/ 128 w 132"/>
                <a:gd name="T25" fmla="*/ 178 h 248"/>
                <a:gd name="T26" fmla="*/ 127 w 132"/>
                <a:gd name="T27" fmla="*/ 191 h 248"/>
                <a:gd name="T28" fmla="*/ 125 w 132"/>
                <a:gd name="T29" fmla="*/ 203 h 248"/>
                <a:gd name="T30" fmla="*/ 116 w 132"/>
                <a:gd name="T31" fmla="*/ 226 h 248"/>
                <a:gd name="T32" fmla="*/ 109 w 132"/>
                <a:gd name="T33" fmla="*/ 233 h 248"/>
                <a:gd name="T34" fmla="*/ 100 w 132"/>
                <a:gd name="T35" fmla="*/ 238 h 248"/>
                <a:gd name="T36" fmla="*/ 89 w 132"/>
                <a:gd name="T37" fmla="*/ 244 h 248"/>
                <a:gd name="T38" fmla="*/ 77 w 132"/>
                <a:gd name="T39" fmla="*/ 248 h 248"/>
                <a:gd name="T40" fmla="*/ 64 w 132"/>
                <a:gd name="T41" fmla="*/ 248 h 248"/>
                <a:gd name="T42" fmla="*/ 52 w 132"/>
                <a:gd name="T43" fmla="*/ 245 h 248"/>
                <a:gd name="T44" fmla="*/ 41 w 132"/>
                <a:gd name="T45" fmla="*/ 242 h 248"/>
                <a:gd name="T46" fmla="*/ 33 w 132"/>
                <a:gd name="T47" fmla="*/ 238 h 248"/>
                <a:gd name="T48" fmla="*/ 19 w 132"/>
                <a:gd name="T49" fmla="*/ 228 h 248"/>
                <a:gd name="T50" fmla="*/ 6 w 132"/>
                <a:gd name="T51" fmla="*/ 206 h 248"/>
                <a:gd name="T52" fmla="*/ 3 w 132"/>
                <a:gd name="T53" fmla="*/ 194 h 248"/>
                <a:gd name="T54" fmla="*/ 3 w 132"/>
                <a:gd name="T55" fmla="*/ 181 h 248"/>
                <a:gd name="T56" fmla="*/ 3 w 132"/>
                <a:gd name="T57" fmla="*/ 166 h 248"/>
                <a:gd name="T58" fmla="*/ 4 w 132"/>
                <a:gd name="T59" fmla="*/ 146 h 248"/>
                <a:gd name="T60" fmla="*/ 4 w 132"/>
                <a:gd name="T61" fmla="*/ 44 h 248"/>
                <a:gd name="T62" fmla="*/ 0 w 132"/>
                <a:gd name="T63" fmla="*/ 0 h 248"/>
                <a:gd name="T64" fmla="*/ 36 w 132"/>
                <a:gd name="T65" fmla="*/ 10 h 248"/>
                <a:gd name="T66" fmla="*/ 36 w 132"/>
                <a:gd name="T67" fmla="*/ 146 h 248"/>
                <a:gd name="T68" fmla="*/ 36 w 132"/>
                <a:gd name="T69" fmla="*/ 160 h 248"/>
                <a:gd name="T70" fmla="*/ 36 w 132"/>
                <a:gd name="T71" fmla="*/ 181 h 248"/>
                <a:gd name="T72" fmla="*/ 37 w 132"/>
                <a:gd name="T73" fmla="*/ 195 h 248"/>
                <a:gd name="T74" fmla="*/ 39 w 132"/>
                <a:gd name="T75" fmla="*/ 206 h 248"/>
                <a:gd name="T76" fmla="*/ 43 w 132"/>
                <a:gd name="T77" fmla="*/ 215 h 248"/>
                <a:gd name="T78" fmla="*/ 50 w 132"/>
                <a:gd name="T79" fmla="*/ 222 h 248"/>
                <a:gd name="T80" fmla="*/ 59 w 132"/>
                <a:gd name="T81" fmla="*/ 227 h 248"/>
                <a:gd name="T82" fmla="*/ 71 w 132"/>
                <a:gd name="T83" fmla="*/ 228 h 248"/>
                <a:gd name="T84" fmla="*/ 88 w 132"/>
                <a:gd name="T85" fmla="*/ 226 h 248"/>
                <a:gd name="T86" fmla="*/ 101 w 132"/>
                <a:gd name="T87" fmla="*/ 219 h 248"/>
                <a:gd name="T88" fmla="*/ 107 w 132"/>
                <a:gd name="T89" fmla="*/ 208 h 248"/>
                <a:gd name="T90" fmla="*/ 113 w 132"/>
                <a:gd name="T91" fmla="*/ 194 h 248"/>
                <a:gd name="T92" fmla="*/ 113 w 132"/>
                <a:gd name="T93" fmla="*/ 164 h 248"/>
                <a:gd name="T94" fmla="*/ 113 w 132"/>
                <a:gd name="T95" fmla="*/ 135 h 248"/>
                <a:gd name="T96" fmla="*/ 113 w 132"/>
                <a:gd name="T97" fmla="*/ 106 h 248"/>
                <a:gd name="T98" fmla="*/ 113 w 132"/>
                <a:gd name="T99" fmla="*/ 77 h 248"/>
                <a:gd name="T100" fmla="*/ 113 w 132"/>
                <a:gd name="T101" fmla="*/ 60 h 248"/>
                <a:gd name="T102" fmla="*/ 113 w 132"/>
                <a:gd name="T103" fmla="*/ 44 h 248"/>
                <a:gd name="T104" fmla="*/ 113 w 132"/>
                <a:gd name="T105" fmla="*/ 27 h 248"/>
                <a:gd name="T106" fmla="*/ 112 w 132"/>
                <a:gd name="T107" fmla="*/ 10 h 248"/>
                <a:gd name="T108" fmla="*/ 111 w 132"/>
                <a:gd name="T109" fmla="*/ 5 h 248"/>
                <a:gd name="T110" fmla="*/ 110 w 132"/>
                <a:gd name="T111"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 h="248">
                  <a:moveTo>
                    <a:pt x="110" y="0"/>
                  </a:moveTo>
                  <a:lnTo>
                    <a:pt x="115" y="0"/>
                  </a:lnTo>
                  <a:lnTo>
                    <a:pt x="121" y="0"/>
                  </a:lnTo>
                  <a:lnTo>
                    <a:pt x="127" y="0"/>
                  </a:lnTo>
                  <a:lnTo>
                    <a:pt x="132" y="0"/>
                  </a:lnTo>
                  <a:lnTo>
                    <a:pt x="131" y="3"/>
                  </a:lnTo>
                  <a:lnTo>
                    <a:pt x="130" y="5"/>
                  </a:lnTo>
                  <a:lnTo>
                    <a:pt x="129" y="7"/>
                  </a:lnTo>
                  <a:lnTo>
                    <a:pt x="128" y="10"/>
                  </a:lnTo>
                  <a:lnTo>
                    <a:pt x="128" y="16"/>
                  </a:lnTo>
                  <a:lnTo>
                    <a:pt x="128" y="28"/>
                  </a:lnTo>
                  <a:lnTo>
                    <a:pt x="128" y="42"/>
                  </a:lnTo>
                  <a:lnTo>
                    <a:pt x="128" y="48"/>
                  </a:lnTo>
                  <a:lnTo>
                    <a:pt x="128" y="60"/>
                  </a:lnTo>
                  <a:lnTo>
                    <a:pt x="128" y="71"/>
                  </a:lnTo>
                  <a:lnTo>
                    <a:pt x="128" y="84"/>
                  </a:lnTo>
                  <a:lnTo>
                    <a:pt x="128" y="96"/>
                  </a:lnTo>
                  <a:lnTo>
                    <a:pt x="128" y="109"/>
                  </a:lnTo>
                  <a:lnTo>
                    <a:pt x="128" y="121"/>
                  </a:lnTo>
                  <a:lnTo>
                    <a:pt x="128" y="133"/>
                  </a:lnTo>
                  <a:lnTo>
                    <a:pt x="128" y="145"/>
                  </a:lnTo>
                  <a:lnTo>
                    <a:pt x="128" y="151"/>
                  </a:lnTo>
                  <a:lnTo>
                    <a:pt x="128" y="158"/>
                  </a:lnTo>
                  <a:lnTo>
                    <a:pt x="128" y="164"/>
                  </a:lnTo>
                  <a:lnTo>
                    <a:pt x="128" y="171"/>
                  </a:lnTo>
                  <a:lnTo>
                    <a:pt x="128" y="178"/>
                  </a:lnTo>
                  <a:lnTo>
                    <a:pt x="128" y="185"/>
                  </a:lnTo>
                  <a:lnTo>
                    <a:pt x="127" y="191"/>
                  </a:lnTo>
                  <a:lnTo>
                    <a:pt x="127" y="195"/>
                  </a:lnTo>
                  <a:lnTo>
                    <a:pt x="125" y="203"/>
                  </a:lnTo>
                  <a:lnTo>
                    <a:pt x="121" y="215"/>
                  </a:lnTo>
                  <a:lnTo>
                    <a:pt x="116" y="226"/>
                  </a:lnTo>
                  <a:lnTo>
                    <a:pt x="111" y="231"/>
                  </a:lnTo>
                  <a:lnTo>
                    <a:pt x="109" y="233"/>
                  </a:lnTo>
                  <a:lnTo>
                    <a:pt x="105" y="235"/>
                  </a:lnTo>
                  <a:lnTo>
                    <a:pt x="100" y="238"/>
                  </a:lnTo>
                  <a:lnTo>
                    <a:pt x="95" y="241"/>
                  </a:lnTo>
                  <a:lnTo>
                    <a:pt x="89" y="244"/>
                  </a:lnTo>
                  <a:lnTo>
                    <a:pt x="83" y="247"/>
                  </a:lnTo>
                  <a:lnTo>
                    <a:pt x="77" y="248"/>
                  </a:lnTo>
                  <a:lnTo>
                    <a:pt x="70" y="248"/>
                  </a:lnTo>
                  <a:lnTo>
                    <a:pt x="64" y="248"/>
                  </a:lnTo>
                  <a:lnTo>
                    <a:pt x="58" y="247"/>
                  </a:lnTo>
                  <a:lnTo>
                    <a:pt x="52" y="245"/>
                  </a:lnTo>
                  <a:lnTo>
                    <a:pt x="47" y="244"/>
                  </a:lnTo>
                  <a:lnTo>
                    <a:pt x="41" y="242"/>
                  </a:lnTo>
                  <a:lnTo>
                    <a:pt x="37" y="241"/>
                  </a:lnTo>
                  <a:lnTo>
                    <a:pt x="33" y="238"/>
                  </a:lnTo>
                  <a:lnTo>
                    <a:pt x="29" y="237"/>
                  </a:lnTo>
                  <a:lnTo>
                    <a:pt x="19" y="228"/>
                  </a:lnTo>
                  <a:lnTo>
                    <a:pt x="11" y="219"/>
                  </a:lnTo>
                  <a:lnTo>
                    <a:pt x="6" y="206"/>
                  </a:lnTo>
                  <a:lnTo>
                    <a:pt x="4" y="196"/>
                  </a:lnTo>
                  <a:lnTo>
                    <a:pt x="3" y="194"/>
                  </a:lnTo>
                  <a:lnTo>
                    <a:pt x="3" y="188"/>
                  </a:lnTo>
                  <a:lnTo>
                    <a:pt x="3" y="181"/>
                  </a:lnTo>
                  <a:lnTo>
                    <a:pt x="3" y="174"/>
                  </a:lnTo>
                  <a:lnTo>
                    <a:pt x="3" y="166"/>
                  </a:lnTo>
                  <a:lnTo>
                    <a:pt x="4" y="156"/>
                  </a:lnTo>
                  <a:lnTo>
                    <a:pt x="4" y="146"/>
                  </a:lnTo>
                  <a:lnTo>
                    <a:pt x="4" y="137"/>
                  </a:lnTo>
                  <a:lnTo>
                    <a:pt x="4" y="44"/>
                  </a:lnTo>
                  <a:lnTo>
                    <a:pt x="4" y="10"/>
                  </a:lnTo>
                  <a:lnTo>
                    <a:pt x="0" y="0"/>
                  </a:lnTo>
                  <a:lnTo>
                    <a:pt x="41" y="0"/>
                  </a:lnTo>
                  <a:lnTo>
                    <a:pt x="36" y="10"/>
                  </a:lnTo>
                  <a:lnTo>
                    <a:pt x="36" y="45"/>
                  </a:lnTo>
                  <a:lnTo>
                    <a:pt x="36" y="146"/>
                  </a:lnTo>
                  <a:lnTo>
                    <a:pt x="36" y="151"/>
                  </a:lnTo>
                  <a:lnTo>
                    <a:pt x="36" y="160"/>
                  </a:lnTo>
                  <a:lnTo>
                    <a:pt x="36" y="171"/>
                  </a:lnTo>
                  <a:lnTo>
                    <a:pt x="36" y="181"/>
                  </a:lnTo>
                  <a:lnTo>
                    <a:pt x="36" y="190"/>
                  </a:lnTo>
                  <a:lnTo>
                    <a:pt x="37" y="195"/>
                  </a:lnTo>
                  <a:lnTo>
                    <a:pt x="38" y="202"/>
                  </a:lnTo>
                  <a:lnTo>
                    <a:pt x="39" y="206"/>
                  </a:lnTo>
                  <a:lnTo>
                    <a:pt x="41" y="210"/>
                  </a:lnTo>
                  <a:lnTo>
                    <a:pt x="43" y="215"/>
                  </a:lnTo>
                  <a:lnTo>
                    <a:pt x="46" y="219"/>
                  </a:lnTo>
                  <a:lnTo>
                    <a:pt x="50" y="222"/>
                  </a:lnTo>
                  <a:lnTo>
                    <a:pt x="54" y="224"/>
                  </a:lnTo>
                  <a:lnTo>
                    <a:pt x="59" y="227"/>
                  </a:lnTo>
                  <a:lnTo>
                    <a:pt x="65" y="228"/>
                  </a:lnTo>
                  <a:lnTo>
                    <a:pt x="71" y="228"/>
                  </a:lnTo>
                  <a:lnTo>
                    <a:pt x="80" y="227"/>
                  </a:lnTo>
                  <a:lnTo>
                    <a:pt x="88" y="226"/>
                  </a:lnTo>
                  <a:lnTo>
                    <a:pt x="95" y="222"/>
                  </a:lnTo>
                  <a:lnTo>
                    <a:pt x="101" y="219"/>
                  </a:lnTo>
                  <a:lnTo>
                    <a:pt x="104" y="215"/>
                  </a:lnTo>
                  <a:lnTo>
                    <a:pt x="107" y="208"/>
                  </a:lnTo>
                  <a:lnTo>
                    <a:pt x="110" y="199"/>
                  </a:lnTo>
                  <a:lnTo>
                    <a:pt x="113" y="194"/>
                  </a:lnTo>
                  <a:lnTo>
                    <a:pt x="113" y="178"/>
                  </a:lnTo>
                  <a:lnTo>
                    <a:pt x="113" y="164"/>
                  </a:lnTo>
                  <a:lnTo>
                    <a:pt x="113" y="149"/>
                  </a:lnTo>
                  <a:lnTo>
                    <a:pt x="113" y="135"/>
                  </a:lnTo>
                  <a:lnTo>
                    <a:pt x="113" y="120"/>
                  </a:lnTo>
                  <a:lnTo>
                    <a:pt x="113" y="106"/>
                  </a:lnTo>
                  <a:lnTo>
                    <a:pt x="113" y="91"/>
                  </a:lnTo>
                  <a:lnTo>
                    <a:pt x="113" y="77"/>
                  </a:lnTo>
                  <a:lnTo>
                    <a:pt x="113" y="69"/>
                  </a:lnTo>
                  <a:lnTo>
                    <a:pt x="113" y="60"/>
                  </a:lnTo>
                  <a:lnTo>
                    <a:pt x="113" y="52"/>
                  </a:lnTo>
                  <a:lnTo>
                    <a:pt x="113" y="44"/>
                  </a:lnTo>
                  <a:lnTo>
                    <a:pt x="113" y="35"/>
                  </a:lnTo>
                  <a:lnTo>
                    <a:pt x="113" y="27"/>
                  </a:lnTo>
                  <a:lnTo>
                    <a:pt x="112" y="18"/>
                  </a:lnTo>
                  <a:lnTo>
                    <a:pt x="112" y="10"/>
                  </a:lnTo>
                  <a:lnTo>
                    <a:pt x="111" y="7"/>
                  </a:lnTo>
                  <a:lnTo>
                    <a:pt x="111" y="5"/>
                  </a:lnTo>
                  <a:lnTo>
                    <a:pt x="110" y="3"/>
                  </a:lnTo>
                  <a:lnTo>
                    <a:pt x="110" y="0"/>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146"/>
            <p:cNvSpPr>
              <a:spLocks/>
            </p:cNvSpPr>
            <p:nvPr/>
          </p:nvSpPr>
          <p:spPr bwMode="auto">
            <a:xfrm>
              <a:off x="4957" y="29"/>
              <a:ext cx="66" cy="123"/>
            </a:xfrm>
            <a:custGeom>
              <a:avLst/>
              <a:gdLst>
                <a:gd name="T0" fmla="*/ 115 w 132"/>
                <a:gd name="T1" fmla="*/ 0 h 248"/>
                <a:gd name="T2" fmla="*/ 132 w 132"/>
                <a:gd name="T3" fmla="*/ 0 h 248"/>
                <a:gd name="T4" fmla="*/ 130 w 132"/>
                <a:gd name="T5" fmla="*/ 5 h 248"/>
                <a:gd name="T6" fmla="*/ 128 w 132"/>
                <a:gd name="T7" fmla="*/ 10 h 248"/>
                <a:gd name="T8" fmla="*/ 128 w 132"/>
                <a:gd name="T9" fmla="*/ 42 h 248"/>
                <a:gd name="T10" fmla="*/ 128 w 132"/>
                <a:gd name="T11" fmla="*/ 60 h 248"/>
                <a:gd name="T12" fmla="*/ 128 w 132"/>
                <a:gd name="T13" fmla="*/ 96 h 248"/>
                <a:gd name="T14" fmla="*/ 128 w 132"/>
                <a:gd name="T15" fmla="*/ 133 h 248"/>
                <a:gd name="T16" fmla="*/ 128 w 132"/>
                <a:gd name="T17" fmla="*/ 151 h 248"/>
                <a:gd name="T18" fmla="*/ 128 w 132"/>
                <a:gd name="T19" fmla="*/ 171 h 248"/>
                <a:gd name="T20" fmla="*/ 127 w 132"/>
                <a:gd name="T21" fmla="*/ 191 h 248"/>
                <a:gd name="T22" fmla="*/ 125 w 132"/>
                <a:gd name="T23" fmla="*/ 203 h 248"/>
                <a:gd name="T24" fmla="*/ 111 w 132"/>
                <a:gd name="T25" fmla="*/ 231 h 248"/>
                <a:gd name="T26" fmla="*/ 105 w 132"/>
                <a:gd name="T27" fmla="*/ 235 h 248"/>
                <a:gd name="T28" fmla="*/ 89 w 132"/>
                <a:gd name="T29" fmla="*/ 244 h 248"/>
                <a:gd name="T30" fmla="*/ 70 w 132"/>
                <a:gd name="T31" fmla="*/ 248 h 248"/>
                <a:gd name="T32" fmla="*/ 58 w 132"/>
                <a:gd name="T33" fmla="*/ 247 h 248"/>
                <a:gd name="T34" fmla="*/ 41 w 132"/>
                <a:gd name="T35" fmla="*/ 242 h 248"/>
                <a:gd name="T36" fmla="*/ 29 w 132"/>
                <a:gd name="T37" fmla="*/ 237 h 248"/>
                <a:gd name="T38" fmla="*/ 11 w 132"/>
                <a:gd name="T39" fmla="*/ 219 h 248"/>
                <a:gd name="T40" fmla="*/ 4 w 132"/>
                <a:gd name="T41" fmla="*/ 196 h 248"/>
                <a:gd name="T42" fmla="*/ 3 w 132"/>
                <a:gd name="T43" fmla="*/ 181 h 248"/>
                <a:gd name="T44" fmla="*/ 4 w 132"/>
                <a:gd name="T45" fmla="*/ 156 h 248"/>
                <a:gd name="T46" fmla="*/ 4 w 132"/>
                <a:gd name="T47" fmla="*/ 44 h 248"/>
                <a:gd name="T48" fmla="*/ 41 w 132"/>
                <a:gd name="T49" fmla="*/ 0 h 248"/>
                <a:gd name="T50" fmla="*/ 36 w 132"/>
                <a:gd name="T51" fmla="*/ 146 h 248"/>
                <a:gd name="T52" fmla="*/ 36 w 132"/>
                <a:gd name="T53" fmla="*/ 160 h 248"/>
                <a:gd name="T54" fmla="*/ 36 w 132"/>
                <a:gd name="T55" fmla="*/ 181 h 248"/>
                <a:gd name="T56" fmla="*/ 38 w 132"/>
                <a:gd name="T57" fmla="*/ 202 h 248"/>
                <a:gd name="T58" fmla="*/ 41 w 132"/>
                <a:gd name="T59" fmla="*/ 210 h 248"/>
                <a:gd name="T60" fmla="*/ 50 w 132"/>
                <a:gd name="T61" fmla="*/ 222 h 248"/>
                <a:gd name="T62" fmla="*/ 59 w 132"/>
                <a:gd name="T63" fmla="*/ 227 h 248"/>
                <a:gd name="T64" fmla="*/ 71 w 132"/>
                <a:gd name="T65" fmla="*/ 228 h 248"/>
                <a:gd name="T66" fmla="*/ 95 w 132"/>
                <a:gd name="T67" fmla="*/ 222 h 248"/>
                <a:gd name="T68" fmla="*/ 104 w 132"/>
                <a:gd name="T69" fmla="*/ 215 h 248"/>
                <a:gd name="T70" fmla="*/ 113 w 132"/>
                <a:gd name="T71" fmla="*/ 194 h 248"/>
                <a:gd name="T72" fmla="*/ 113 w 132"/>
                <a:gd name="T73" fmla="*/ 164 h 248"/>
                <a:gd name="T74" fmla="*/ 113 w 132"/>
                <a:gd name="T75" fmla="*/ 120 h 248"/>
                <a:gd name="T76" fmla="*/ 113 w 132"/>
                <a:gd name="T77" fmla="*/ 77 h 248"/>
                <a:gd name="T78" fmla="*/ 113 w 132"/>
                <a:gd name="T79" fmla="*/ 60 h 248"/>
                <a:gd name="T80" fmla="*/ 113 w 132"/>
                <a:gd name="T81" fmla="*/ 35 h 248"/>
                <a:gd name="T82" fmla="*/ 112 w 132"/>
                <a:gd name="T83" fmla="*/ 10 h 248"/>
                <a:gd name="T84" fmla="*/ 111 w 132"/>
                <a:gd name="T85" fmla="*/ 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248">
                  <a:moveTo>
                    <a:pt x="110" y="0"/>
                  </a:moveTo>
                  <a:lnTo>
                    <a:pt x="110" y="0"/>
                  </a:lnTo>
                  <a:lnTo>
                    <a:pt x="115" y="0"/>
                  </a:lnTo>
                  <a:lnTo>
                    <a:pt x="121" y="0"/>
                  </a:lnTo>
                  <a:lnTo>
                    <a:pt x="127" y="0"/>
                  </a:lnTo>
                  <a:lnTo>
                    <a:pt x="132" y="0"/>
                  </a:lnTo>
                  <a:lnTo>
                    <a:pt x="132" y="0"/>
                  </a:lnTo>
                  <a:lnTo>
                    <a:pt x="131" y="3"/>
                  </a:lnTo>
                  <a:lnTo>
                    <a:pt x="130" y="5"/>
                  </a:lnTo>
                  <a:lnTo>
                    <a:pt x="129" y="7"/>
                  </a:lnTo>
                  <a:lnTo>
                    <a:pt x="128" y="10"/>
                  </a:lnTo>
                  <a:lnTo>
                    <a:pt x="128" y="10"/>
                  </a:lnTo>
                  <a:lnTo>
                    <a:pt x="128" y="16"/>
                  </a:lnTo>
                  <a:lnTo>
                    <a:pt x="128" y="28"/>
                  </a:lnTo>
                  <a:lnTo>
                    <a:pt x="128" y="42"/>
                  </a:lnTo>
                  <a:lnTo>
                    <a:pt x="128" y="48"/>
                  </a:lnTo>
                  <a:lnTo>
                    <a:pt x="128" y="48"/>
                  </a:lnTo>
                  <a:lnTo>
                    <a:pt x="128" y="60"/>
                  </a:lnTo>
                  <a:lnTo>
                    <a:pt x="128" y="71"/>
                  </a:lnTo>
                  <a:lnTo>
                    <a:pt x="128" y="84"/>
                  </a:lnTo>
                  <a:lnTo>
                    <a:pt x="128" y="96"/>
                  </a:lnTo>
                  <a:lnTo>
                    <a:pt x="128" y="109"/>
                  </a:lnTo>
                  <a:lnTo>
                    <a:pt x="128" y="121"/>
                  </a:lnTo>
                  <a:lnTo>
                    <a:pt x="128" y="133"/>
                  </a:lnTo>
                  <a:lnTo>
                    <a:pt x="128" y="145"/>
                  </a:lnTo>
                  <a:lnTo>
                    <a:pt x="128" y="145"/>
                  </a:lnTo>
                  <a:lnTo>
                    <a:pt x="128" y="151"/>
                  </a:lnTo>
                  <a:lnTo>
                    <a:pt x="128" y="158"/>
                  </a:lnTo>
                  <a:lnTo>
                    <a:pt x="128" y="164"/>
                  </a:lnTo>
                  <a:lnTo>
                    <a:pt x="128" y="171"/>
                  </a:lnTo>
                  <a:lnTo>
                    <a:pt x="128" y="178"/>
                  </a:lnTo>
                  <a:lnTo>
                    <a:pt x="128" y="185"/>
                  </a:lnTo>
                  <a:lnTo>
                    <a:pt x="127" y="191"/>
                  </a:lnTo>
                  <a:lnTo>
                    <a:pt x="127" y="195"/>
                  </a:lnTo>
                  <a:lnTo>
                    <a:pt x="127" y="195"/>
                  </a:lnTo>
                  <a:lnTo>
                    <a:pt x="125" y="203"/>
                  </a:lnTo>
                  <a:lnTo>
                    <a:pt x="121" y="215"/>
                  </a:lnTo>
                  <a:lnTo>
                    <a:pt x="116" y="226"/>
                  </a:lnTo>
                  <a:lnTo>
                    <a:pt x="111" y="231"/>
                  </a:lnTo>
                  <a:lnTo>
                    <a:pt x="111" y="231"/>
                  </a:lnTo>
                  <a:lnTo>
                    <a:pt x="109" y="233"/>
                  </a:lnTo>
                  <a:lnTo>
                    <a:pt x="105" y="235"/>
                  </a:lnTo>
                  <a:lnTo>
                    <a:pt x="100" y="238"/>
                  </a:lnTo>
                  <a:lnTo>
                    <a:pt x="95" y="241"/>
                  </a:lnTo>
                  <a:lnTo>
                    <a:pt x="89" y="244"/>
                  </a:lnTo>
                  <a:lnTo>
                    <a:pt x="83" y="247"/>
                  </a:lnTo>
                  <a:lnTo>
                    <a:pt x="77" y="248"/>
                  </a:lnTo>
                  <a:lnTo>
                    <a:pt x="70" y="248"/>
                  </a:lnTo>
                  <a:lnTo>
                    <a:pt x="70" y="248"/>
                  </a:lnTo>
                  <a:lnTo>
                    <a:pt x="64" y="248"/>
                  </a:lnTo>
                  <a:lnTo>
                    <a:pt x="58" y="247"/>
                  </a:lnTo>
                  <a:lnTo>
                    <a:pt x="52" y="245"/>
                  </a:lnTo>
                  <a:lnTo>
                    <a:pt x="47" y="244"/>
                  </a:lnTo>
                  <a:lnTo>
                    <a:pt x="41" y="242"/>
                  </a:lnTo>
                  <a:lnTo>
                    <a:pt x="37" y="241"/>
                  </a:lnTo>
                  <a:lnTo>
                    <a:pt x="33" y="238"/>
                  </a:lnTo>
                  <a:lnTo>
                    <a:pt x="29" y="237"/>
                  </a:lnTo>
                  <a:lnTo>
                    <a:pt x="29" y="237"/>
                  </a:lnTo>
                  <a:lnTo>
                    <a:pt x="19" y="228"/>
                  </a:lnTo>
                  <a:lnTo>
                    <a:pt x="11" y="219"/>
                  </a:lnTo>
                  <a:lnTo>
                    <a:pt x="6" y="206"/>
                  </a:lnTo>
                  <a:lnTo>
                    <a:pt x="4" y="196"/>
                  </a:lnTo>
                  <a:lnTo>
                    <a:pt x="4" y="196"/>
                  </a:lnTo>
                  <a:lnTo>
                    <a:pt x="3" y="194"/>
                  </a:lnTo>
                  <a:lnTo>
                    <a:pt x="3" y="188"/>
                  </a:lnTo>
                  <a:lnTo>
                    <a:pt x="3" y="181"/>
                  </a:lnTo>
                  <a:lnTo>
                    <a:pt x="3" y="174"/>
                  </a:lnTo>
                  <a:lnTo>
                    <a:pt x="3" y="166"/>
                  </a:lnTo>
                  <a:lnTo>
                    <a:pt x="4" y="156"/>
                  </a:lnTo>
                  <a:lnTo>
                    <a:pt x="4" y="146"/>
                  </a:lnTo>
                  <a:lnTo>
                    <a:pt x="4" y="137"/>
                  </a:lnTo>
                  <a:lnTo>
                    <a:pt x="4" y="44"/>
                  </a:lnTo>
                  <a:lnTo>
                    <a:pt x="4" y="10"/>
                  </a:lnTo>
                  <a:lnTo>
                    <a:pt x="0" y="0"/>
                  </a:lnTo>
                  <a:lnTo>
                    <a:pt x="41" y="0"/>
                  </a:lnTo>
                  <a:lnTo>
                    <a:pt x="36" y="10"/>
                  </a:lnTo>
                  <a:lnTo>
                    <a:pt x="36" y="45"/>
                  </a:lnTo>
                  <a:lnTo>
                    <a:pt x="36" y="146"/>
                  </a:lnTo>
                  <a:lnTo>
                    <a:pt x="36" y="146"/>
                  </a:lnTo>
                  <a:lnTo>
                    <a:pt x="36" y="151"/>
                  </a:lnTo>
                  <a:lnTo>
                    <a:pt x="36" y="160"/>
                  </a:lnTo>
                  <a:lnTo>
                    <a:pt x="36" y="171"/>
                  </a:lnTo>
                  <a:lnTo>
                    <a:pt x="36" y="181"/>
                  </a:lnTo>
                  <a:lnTo>
                    <a:pt x="36" y="181"/>
                  </a:lnTo>
                  <a:lnTo>
                    <a:pt x="36" y="190"/>
                  </a:lnTo>
                  <a:lnTo>
                    <a:pt x="37" y="195"/>
                  </a:lnTo>
                  <a:lnTo>
                    <a:pt x="38" y="202"/>
                  </a:lnTo>
                  <a:lnTo>
                    <a:pt x="39" y="206"/>
                  </a:lnTo>
                  <a:lnTo>
                    <a:pt x="39" y="206"/>
                  </a:lnTo>
                  <a:lnTo>
                    <a:pt x="41" y="210"/>
                  </a:lnTo>
                  <a:lnTo>
                    <a:pt x="43" y="215"/>
                  </a:lnTo>
                  <a:lnTo>
                    <a:pt x="46" y="219"/>
                  </a:lnTo>
                  <a:lnTo>
                    <a:pt x="50" y="222"/>
                  </a:lnTo>
                  <a:lnTo>
                    <a:pt x="50" y="222"/>
                  </a:lnTo>
                  <a:lnTo>
                    <a:pt x="54" y="224"/>
                  </a:lnTo>
                  <a:lnTo>
                    <a:pt x="59" y="227"/>
                  </a:lnTo>
                  <a:lnTo>
                    <a:pt x="65" y="228"/>
                  </a:lnTo>
                  <a:lnTo>
                    <a:pt x="71" y="228"/>
                  </a:lnTo>
                  <a:lnTo>
                    <a:pt x="71" y="228"/>
                  </a:lnTo>
                  <a:lnTo>
                    <a:pt x="80" y="227"/>
                  </a:lnTo>
                  <a:lnTo>
                    <a:pt x="88" y="226"/>
                  </a:lnTo>
                  <a:lnTo>
                    <a:pt x="95" y="222"/>
                  </a:lnTo>
                  <a:lnTo>
                    <a:pt x="101" y="219"/>
                  </a:lnTo>
                  <a:lnTo>
                    <a:pt x="101" y="219"/>
                  </a:lnTo>
                  <a:lnTo>
                    <a:pt x="104" y="215"/>
                  </a:lnTo>
                  <a:lnTo>
                    <a:pt x="107" y="208"/>
                  </a:lnTo>
                  <a:lnTo>
                    <a:pt x="110" y="199"/>
                  </a:lnTo>
                  <a:lnTo>
                    <a:pt x="113" y="194"/>
                  </a:lnTo>
                  <a:lnTo>
                    <a:pt x="113" y="194"/>
                  </a:lnTo>
                  <a:lnTo>
                    <a:pt x="113" y="178"/>
                  </a:lnTo>
                  <a:lnTo>
                    <a:pt x="113" y="164"/>
                  </a:lnTo>
                  <a:lnTo>
                    <a:pt x="113" y="149"/>
                  </a:lnTo>
                  <a:lnTo>
                    <a:pt x="113" y="135"/>
                  </a:lnTo>
                  <a:lnTo>
                    <a:pt x="113" y="120"/>
                  </a:lnTo>
                  <a:lnTo>
                    <a:pt x="113" y="106"/>
                  </a:lnTo>
                  <a:lnTo>
                    <a:pt x="113" y="91"/>
                  </a:lnTo>
                  <a:lnTo>
                    <a:pt x="113" y="77"/>
                  </a:lnTo>
                  <a:lnTo>
                    <a:pt x="113" y="77"/>
                  </a:lnTo>
                  <a:lnTo>
                    <a:pt x="113" y="69"/>
                  </a:lnTo>
                  <a:lnTo>
                    <a:pt x="113" y="60"/>
                  </a:lnTo>
                  <a:lnTo>
                    <a:pt x="113" y="52"/>
                  </a:lnTo>
                  <a:lnTo>
                    <a:pt x="113" y="44"/>
                  </a:lnTo>
                  <a:lnTo>
                    <a:pt x="113" y="35"/>
                  </a:lnTo>
                  <a:lnTo>
                    <a:pt x="113" y="27"/>
                  </a:lnTo>
                  <a:lnTo>
                    <a:pt x="112" y="18"/>
                  </a:lnTo>
                  <a:lnTo>
                    <a:pt x="112" y="10"/>
                  </a:lnTo>
                  <a:lnTo>
                    <a:pt x="112" y="10"/>
                  </a:lnTo>
                  <a:lnTo>
                    <a:pt x="111" y="7"/>
                  </a:lnTo>
                  <a:lnTo>
                    <a:pt x="111" y="5"/>
                  </a:lnTo>
                  <a:lnTo>
                    <a:pt x="110" y="3"/>
                  </a:lnTo>
                  <a:lnTo>
                    <a:pt x="110" y="0"/>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147"/>
            <p:cNvSpPr>
              <a:spLocks/>
            </p:cNvSpPr>
            <p:nvPr/>
          </p:nvSpPr>
          <p:spPr bwMode="auto">
            <a:xfrm>
              <a:off x="4952" y="154"/>
              <a:ext cx="99" cy="32"/>
            </a:xfrm>
            <a:custGeom>
              <a:avLst/>
              <a:gdLst>
                <a:gd name="T0" fmla="*/ 0 w 197"/>
                <a:gd name="T1" fmla="*/ 0 h 64"/>
                <a:gd name="T2" fmla="*/ 1 w 197"/>
                <a:gd name="T3" fmla="*/ 55 h 64"/>
                <a:gd name="T4" fmla="*/ 14 w 197"/>
                <a:gd name="T5" fmla="*/ 54 h 64"/>
                <a:gd name="T6" fmla="*/ 32 w 197"/>
                <a:gd name="T7" fmla="*/ 54 h 64"/>
                <a:gd name="T8" fmla="*/ 51 w 197"/>
                <a:gd name="T9" fmla="*/ 54 h 64"/>
                <a:gd name="T10" fmla="*/ 70 w 197"/>
                <a:gd name="T11" fmla="*/ 53 h 64"/>
                <a:gd name="T12" fmla="*/ 91 w 197"/>
                <a:gd name="T13" fmla="*/ 54 h 64"/>
                <a:gd name="T14" fmla="*/ 110 w 197"/>
                <a:gd name="T15" fmla="*/ 54 h 64"/>
                <a:gd name="T16" fmla="*/ 126 w 197"/>
                <a:gd name="T17" fmla="*/ 54 h 64"/>
                <a:gd name="T18" fmla="*/ 139 w 197"/>
                <a:gd name="T19" fmla="*/ 55 h 64"/>
                <a:gd name="T20" fmla="*/ 197 w 197"/>
                <a:gd name="T21" fmla="*/ 64 h 64"/>
                <a:gd name="T22" fmla="*/ 191 w 197"/>
                <a:gd name="T23" fmla="*/ 60 h 64"/>
                <a:gd name="T24" fmla="*/ 181 w 197"/>
                <a:gd name="T25" fmla="*/ 55 h 64"/>
                <a:gd name="T26" fmla="*/ 168 w 197"/>
                <a:gd name="T27" fmla="*/ 51 h 64"/>
                <a:gd name="T28" fmla="*/ 155 w 197"/>
                <a:gd name="T29" fmla="*/ 46 h 64"/>
                <a:gd name="T30" fmla="*/ 142 w 197"/>
                <a:gd name="T31" fmla="*/ 41 h 64"/>
                <a:gd name="T32" fmla="*/ 134 w 197"/>
                <a:gd name="T33" fmla="*/ 39 h 64"/>
                <a:gd name="T34" fmla="*/ 130 w 197"/>
                <a:gd name="T35" fmla="*/ 37 h 64"/>
                <a:gd name="T36" fmla="*/ 132 w 197"/>
                <a:gd name="T37" fmla="*/ 37 h 64"/>
                <a:gd name="T38" fmla="*/ 0 w 197"/>
                <a:gd name="T3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64">
                  <a:moveTo>
                    <a:pt x="0" y="0"/>
                  </a:moveTo>
                  <a:lnTo>
                    <a:pt x="1" y="55"/>
                  </a:lnTo>
                  <a:lnTo>
                    <a:pt x="14" y="54"/>
                  </a:lnTo>
                  <a:lnTo>
                    <a:pt x="32" y="54"/>
                  </a:lnTo>
                  <a:lnTo>
                    <a:pt x="51" y="54"/>
                  </a:lnTo>
                  <a:lnTo>
                    <a:pt x="70" y="53"/>
                  </a:lnTo>
                  <a:lnTo>
                    <a:pt x="91" y="54"/>
                  </a:lnTo>
                  <a:lnTo>
                    <a:pt x="110" y="54"/>
                  </a:lnTo>
                  <a:lnTo>
                    <a:pt x="126" y="54"/>
                  </a:lnTo>
                  <a:lnTo>
                    <a:pt x="139" y="55"/>
                  </a:lnTo>
                  <a:lnTo>
                    <a:pt x="197" y="64"/>
                  </a:lnTo>
                  <a:lnTo>
                    <a:pt x="191" y="60"/>
                  </a:lnTo>
                  <a:lnTo>
                    <a:pt x="181" y="55"/>
                  </a:lnTo>
                  <a:lnTo>
                    <a:pt x="168" y="51"/>
                  </a:lnTo>
                  <a:lnTo>
                    <a:pt x="155" y="46"/>
                  </a:lnTo>
                  <a:lnTo>
                    <a:pt x="142" y="41"/>
                  </a:lnTo>
                  <a:lnTo>
                    <a:pt x="134" y="39"/>
                  </a:lnTo>
                  <a:lnTo>
                    <a:pt x="130" y="37"/>
                  </a:lnTo>
                  <a:lnTo>
                    <a:pt x="132" y="37"/>
                  </a:lnTo>
                  <a:lnTo>
                    <a:pt x="0"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148"/>
            <p:cNvSpPr>
              <a:spLocks/>
            </p:cNvSpPr>
            <p:nvPr/>
          </p:nvSpPr>
          <p:spPr bwMode="auto">
            <a:xfrm>
              <a:off x="4952" y="191"/>
              <a:ext cx="67" cy="16"/>
            </a:xfrm>
            <a:custGeom>
              <a:avLst/>
              <a:gdLst>
                <a:gd name="T0" fmla="*/ 1 w 133"/>
                <a:gd name="T1" fmla="*/ 2 h 34"/>
                <a:gd name="T2" fmla="*/ 0 w 133"/>
                <a:gd name="T3" fmla="*/ 34 h 34"/>
                <a:gd name="T4" fmla="*/ 18 w 133"/>
                <a:gd name="T5" fmla="*/ 28 h 34"/>
                <a:gd name="T6" fmla="*/ 34 w 133"/>
                <a:gd name="T7" fmla="*/ 24 h 34"/>
                <a:gd name="T8" fmla="*/ 50 w 133"/>
                <a:gd name="T9" fmla="*/ 20 h 34"/>
                <a:gd name="T10" fmla="*/ 67 w 133"/>
                <a:gd name="T11" fmla="*/ 17 h 34"/>
                <a:gd name="T12" fmla="*/ 83 w 133"/>
                <a:gd name="T13" fmla="*/ 14 h 34"/>
                <a:gd name="T14" fmla="*/ 100 w 133"/>
                <a:gd name="T15" fmla="*/ 12 h 34"/>
                <a:gd name="T16" fmla="*/ 116 w 133"/>
                <a:gd name="T17" fmla="*/ 9 h 34"/>
                <a:gd name="T18" fmla="*/ 133 w 133"/>
                <a:gd name="T19" fmla="*/ 7 h 34"/>
                <a:gd name="T20" fmla="*/ 105 w 133"/>
                <a:gd name="T21" fmla="*/ 3 h 34"/>
                <a:gd name="T22" fmla="*/ 80 w 133"/>
                <a:gd name="T23" fmla="*/ 2 h 34"/>
                <a:gd name="T24" fmla="*/ 58 w 133"/>
                <a:gd name="T25" fmla="*/ 0 h 34"/>
                <a:gd name="T26" fmla="*/ 40 w 133"/>
                <a:gd name="T27" fmla="*/ 0 h 34"/>
                <a:gd name="T28" fmla="*/ 26 w 133"/>
                <a:gd name="T29" fmla="*/ 0 h 34"/>
                <a:gd name="T30" fmla="*/ 13 w 133"/>
                <a:gd name="T31" fmla="*/ 0 h 34"/>
                <a:gd name="T32" fmla="*/ 5 w 133"/>
                <a:gd name="T33" fmla="*/ 2 h 34"/>
                <a:gd name="T34" fmla="*/ 1 w 133"/>
                <a:gd name="T3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4">
                  <a:moveTo>
                    <a:pt x="1" y="2"/>
                  </a:moveTo>
                  <a:lnTo>
                    <a:pt x="0" y="34"/>
                  </a:lnTo>
                  <a:lnTo>
                    <a:pt x="18" y="28"/>
                  </a:lnTo>
                  <a:lnTo>
                    <a:pt x="34" y="24"/>
                  </a:lnTo>
                  <a:lnTo>
                    <a:pt x="50" y="20"/>
                  </a:lnTo>
                  <a:lnTo>
                    <a:pt x="67" y="17"/>
                  </a:lnTo>
                  <a:lnTo>
                    <a:pt x="83" y="14"/>
                  </a:lnTo>
                  <a:lnTo>
                    <a:pt x="100" y="12"/>
                  </a:lnTo>
                  <a:lnTo>
                    <a:pt x="116" y="9"/>
                  </a:lnTo>
                  <a:lnTo>
                    <a:pt x="133" y="7"/>
                  </a:lnTo>
                  <a:lnTo>
                    <a:pt x="105" y="3"/>
                  </a:lnTo>
                  <a:lnTo>
                    <a:pt x="80" y="2"/>
                  </a:lnTo>
                  <a:lnTo>
                    <a:pt x="58" y="0"/>
                  </a:lnTo>
                  <a:lnTo>
                    <a:pt x="40" y="0"/>
                  </a:lnTo>
                  <a:lnTo>
                    <a:pt x="26" y="0"/>
                  </a:lnTo>
                  <a:lnTo>
                    <a:pt x="13" y="0"/>
                  </a:lnTo>
                  <a:lnTo>
                    <a:pt x="5" y="2"/>
                  </a:lnTo>
                  <a:lnTo>
                    <a:pt x="1" y="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149"/>
            <p:cNvSpPr>
              <a:spLocks/>
            </p:cNvSpPr>
            <p:nvPr/>
          </p:nvSpPr>
          <p:spPr bwMode="auto">
            <a:xfrm>
              <a:off x="4953" y="163"/>
              <a:ext cx="293" cy="76"/>
            </a:xfrm>
            <a:custGeom>
              <a:avLst/>
              <a:gdLst>
                <a:gd name="T0" fmla="*/ 586 w 586"/>
                <a:gd name="T1" fmla="*/ 0 h 151"/>
                <a:gd name="T2" fmla="*/ 586 w 586"/>
                <a:gd name="T3" fmla="*/ 37 h 151"/>
                <a:gd name="T4" fmla="*/ 573 w 586"/>
                <a:gd name="T5" fmla="*/ 39 h 151"/>
                <a:gd name="T6" fmla="*/ 560 w 586"/>
                <a:gd name="T7" fmla="*/ 39 h 151"/>
                <a:gd name="T8" fmla="*/ 547 w 586"/>
                <a:gd name="T9" fmla="*/ 39 h 151"/>
                <a:gd name="T10" fmla="*/ 534 w 586"/>
                <a:gd name="T11" fmla="*/ 40 h 151"/>
                <a:gd name="T12" fmla="*/ 522 w 586"/>
                <a:gd name="T13" fmla="*/ 40 h 151"/>
                <a:gd name="T14" fmla="*/ 509 w 586"/>
                <a:gd name="T15" fmla="*/ 42 h 151"/>
                <a:gd name="T16" fmla="*/ 497 w 586"/>
                <a:gd name="T17" fmla="*/ 42 h 151"/>
                <a:gd name="T18" fmla="*/ 483 w 586"/>
                <a:gd name="T19" fmla="*/ 42 h 151"/>
                <a:gd name="T20" fmla="*/ 471 w 586"/>
                <a:gd name="T21" fmla="*/ 43 h 151"/>
                <a:gd name="T22" fmla="*/ 458 w 586"/>
                <a:gd name="T23" fmla="*/ 43 h 151"/>
                <a:gd name="T24" fmla="*/ 446 w 586"/>
                <a:gd name="T25" fmla="*/ 44 h 151"/>
                <a:gd name="T26" fmla="*/ 433 w 586"/>
                <a:gd name="T27" fmla="*/ 44 h 151"/>
                <a:gd name="T28" fmla="*/ 420 w 586"/>
                <a:gd name="T29" fmla="*/ 46 h 151"/>
                <a:gd name="T30" fmla="*/ 406 w 586"/>
                <a:gd name="T31" fmla="*/ 46 h 151"/>
                <a:gd name="T32" fmla="*/ 393 w 586"/>
                <a:gd name="T33" fmla="*/ 47 h 151"/>
                <a:gd name="T34" fmla="*/ 380 w 586"/>
                <a:gd name="T35" fmla="*/ 48 h 151"/>
                <a:gd name="T36" fmla="*/ 364 w 586"/>
                <a:gd name="T37" fmla="*/ 51 h 151"/>
                <a:gd name="T38" fmla="*/ 347 w 586"/>
                <a:gd name="T39" fmla="*/ 54 h 151"/>
                <a:gd name="T40" fmla="*/ 332 w 586"/>
                <a:gd name="T41" fmla="*/ 55 h 151"/>
                <a:gd name="T42" fmla="*/ 316 w 586"/>
                <a:gd name="T43" fmla="*/ 58 h 151"/>
                <a:gd name="T44" fmla="*/ 300 w 586"/>
                <a:gd name="T45" fmla="*/ 61 h 151"/>
                <a:gd name="T46" fmla="*/ 283 w 586"/>
                <a:gd name="T47" fmla="*/ 64 h 151"/>
                <a:gd name="T48" fmla="*/ 267 w 586"/>
                <a:gd name="T49" fmla="*/ 67 h 151"/>
                <a:gd name="T50" fmla="*/ 251 w 586"/>
                <a:gd name="T51" fmla="*/ 69 h 151"/>
                <a:gd name="T52" fmla="*/ 235 w 586"/>
                <a:gd name="T53" fmla="*/ 72 h 151"/>
                <a:gd name="T54" fmla="*/ 220 w 586"/>
                <a:gd name="T55" fmla="*/ 75 h 151"/>
                <a:gd name="T56" fmla="*/ 203 w 586"/>
                <a:gd name="T57" fmla="*/ 79 h 151"/>
                <a:gd name="T58" fmla="*/ 187 w 586"/>
                <a:gd name="T59" fmla="*/ 83 h 151"/>
                <a:gd name="T60" fmla="*/ 172 w 586"/>
                <a:gd name="T61" fmla="*/ 87 h 151"/>
                <a:gd name="T62" fmla="*/ 156 w 586"/>
                <a:gd name="T63" fmla="*/ 92 h 151"/>
                <a:gd name="T64" fmla="*/ 139 w 586"/>
                <a:gd name="T65" fmla="*/ 96 h 151"/>
                <a:gd name="T66" fmla="*/ 124 w 586"/>
                <a:gd name="T67" fmla="*/ 101 h 151"/>
                <a:gd name="T68" fmla="*/ 0 w 586"/>
                <a:gd name="T69" fmla="*/ 151 h 151"/>
                <a:gd name="T70" fmla="*/ 11 w 586"/>
                <a:gd name="T71" fmla="*/ 143 h 151"/>
                <a:gd name="T72" fmla="*/ 24 w 586"/>
                <a:gd name="T73" fmla="*/ 135 h 151"/>
                <a:gd name="T74" fmla="*/ 36 w 586"/>
                <a:gd name="T75" fmla="*/ 128 h 151"/>
                <a:gd name="T76" fmla="*/ 48 w 586"/>
                <a:gd name="T77" fmla="*/ 121 h 151"/>
                <a:gd name="T78" fmla="*/ 60 w 586"/>
                <a:gd name="T79" fmla="*/ 114 h 151"/>
                <a:gd name="T80" fmla="*/ 71 w 586"/>
                <a:gd name="T81" fmla="*/ 107 h 151"/>
                <a:gd name="T82" fmla="*/ 84 w 586"/>
                <a:gd name="T83" fmla="*/ 100 h 151"/>
                <a:gd name="T84" fmla="*/ 96 w 586"/>
                <a:gd name="T85" fmla="*/ 94 h 151"/>
                <a:gd name="T86" fmla="*/ 120 w 586"/>
                <a:gd name="T87" fmla="*/ 85 h 151"/>
                <a:gd name="T88" fmla="*/ 144 w 586"/>
                <a:gd name="T89" fmla="*/ 75 h 151"/>
                <a:gd name="T90" fmla="*/ 169 w 586"/>
                <a:gd name="T91" fmla="*/ 67 h 151"/>
                <a:gd name="T92" fmla="*/ 193 w 586"/>
                <a:gd name="T93" fmla="*/ 58 h 151"/>
                <a:gd name="T94" fmla="*/ 216 w 586"/>
                <a:gd name="T95" fmla="*/ 51 h 151"/>
                <a:gd name="T96" fmla="*/ 241 w 586"/>
                <a:gd name="T97" fmla="*/ 44 h 151"/>
                <a:gd name="T98" fmla="*/ 265 w 586"/>
                <a:gd name="T99" fmla="*/ 39 h 151"/>
                <a:gd name="T100" fmla="*/ 289 w 586"/>
                <a:gd name="T101" fmla="*/ 33 h 151"/>
                <a:gd name="T102" fmla="*/ 313 w 586"/>
                <a:gd name="T103" fmla="*/ 29 h 151"/>
                <a:gd name="T104" fmla="*/ 336 w 586"/>
                <a:gd name="T105" fmla="*/ 25 h 151"/>
                <a:gd name="T106" fmla="*/ 361 w 586"/>
                <a:gd name="T107" fmla="*/ 21 h 151"/>
                <a:gd name="T108" fmla="*/ 385 w 586"/>
                <a:gd name="T109" fmla="*/ 16 h 151"/>
                <a:gd name="T110" fmla="*/ 410 w 586"/>
                <a:gd name="T111" fmla="*/ 14 h 151"/>
                <a:gd name="T112" fmla="*/ 435 w 586"/>
                <a:gd name="T113" fmla="*/ 11 h 151"/>
                <a:gd name="T114" fmla="*/ 460 w 586"/>
                <a:gd name="T115" fmla="*/ 10 h 151"/>
                <a:gd name="T116" fmla="*/ 486 w 586"/>
                <a:gd name="T117" fmla="*/ 7 h 151"/>
                <a:gd name="T118" fmla="*/ 586 w 586"/>
                <a:gd name="T11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6" h="151">
                  <a:moveTo>
                    <a:pt x="586" y="0"/>
                  </a:moveTo>
                  <a:lnTo>
                    <a:pt x="586" y="37"/>
                  </a:lnTo>
                  <a:lnTo>
                    <a:pt x="573" y="39"/>
                  </a:lnTo>
                  <a:lnTo>
                    <a:pt x="560" y="39"/>
                  </a:lnTo>
                  <a:lnTo>
                    <a:pt x="547" y="39"/>
                  </a:lnTo>
                  <a:lnTo>
                    <a:pt x="534" y="40"/>
                  </a:lnTo>
                  <a:lnTo>
                    <a:pt x="522" y="40"/>
                  </a:lnTo>
                  <a:lnTo>
                    <a:pt x="509" y="42"/>
                  </a:lnTo>
                  <a:lnTo>
                    <a:pt x="497" y="42"/>
                  </a:lnTo>
                  <a:lnTo>
                    <a:pt x="483" y="42"/>
                  </a:lnTo>
                  <a:lnTo>
                    <a:pt x="471" y="43"/>
                  </a:lnTo>
                  <a:lnTo>
                    <a:pt x="458" y="43"/>
                  </a:lnTo>
                  <a:lnTo>
                    <a:pt x="446" y="44"/>
                  </a:lnTo>
                  <a:lnTo>
                    <a:pt x="433" y="44"/>
                  </a:lnTo>
                  <a:lnTo>
                    <a:pt x="420" y="46"/>
                  </a:lnTo>
                  <a:lnTo>
                    <a:pt x="406" y="46"/>
                  </a:lnTo>
                  <a:lnTo>
                    <a:pt x="393" y="47"/>
                  </a:lnTo>
                  <a:lnTo>
                    <a:pt x="380" y="48"/>
                  </a:lnTo>
                  <a:lnTo>
                    <a:pt x="364" y="51"/>
                  </a:lnTo>
                  <a:lnTo>
                    <a:pt x="347" y="54"/>
                  </a:lnTo>
                  <a:lnTo>
                    <a:pt x="332" y="55"/>
                  </a:lnTo>
                  <a:lnTo>
                    <a:pt x="316" y="58"/>
                  </a:lnTo>
                  <a:lnTo>
                    <a:pt x="300" y="61"/>
                  </a:lnTo>
                  <a:lnTo>
                    <a:pt x="283" y="64"/>
                  </a:lnTo>
                  <a:lnTo>
                    <a:pt x="267" y="67"/>
                  </a:lnTo>
                  <a:lnTo>
                    <a:pt x="251" y="69"/>
                  </a:lnTo>
                  <a:lnTo>
                    <a:pt x="235" y="72"/>
                  </a:lnTo>
                  <a:lnTo>
                    <a:pt x="220" y="75"/>
                  </a:lnTo>
                  <a:lnTo>
                    <a:pt x="203" y="79"/>
                  </a:lnTo>
                  <a:lnTo>
                    <a:pt x="187" y="83"/>
                  </a:lnTo>
                  <a:lnTo>
                    <a:pt x="172" y="87"/>
                  </a:lnTo>
                  <a:lnTo>
                    <a:pt x="156" y="92"/>
                  </a:lnTo>
                  <a:lnTo>
                    <a:pt x="139" y="96"/>
                  </a:lnTo>
                  <a:lnTo>
                    <a:pt x="124" y="101"/>
                  </a:lnTo>
                  <a:lnTo>
                    <a:pt x="0" y="151"/>
                  </a:lnTo>
                  <a:lnTo>
                    <a:pt x="11" y="143"/>
                  </a:lnTo>
                  <a:lnTo>
                    <a:pt x="24" y="135"/>
                  </a:lnTo>
                  <a:lnTo>
                    <a:pt x="36" y="128"/>
                  </a:lnTo>
                  <a:lnTo>
                    <a:pt x="48" y="121"/>
                  </a:lnTo>
                  <a:lnTo>
                    <a:pt x="60" y="114"/>
                  </a:lnTo>
                  <a:lnTo>
                    <a:pt x="71" y="107"/>
                  </a:lnTo>
                  <a:lnTo>
                    <a:pt x="84" y="100"/>
                  </a:lnTo>
                  <a:lnTo>
                    <a:pt x="96" y="94"/>
                  </a:lnTo>
                  <a:lnTo>
                    <a:pt x="120" y="85"/>
                  </a:lnTo>
                  <a:lnTo>
                    <a:pt x="144" y="75"/>
                  </a:lnTo>
                  <a:lnTo>
                    <a:pt x="169" y="67"/>
                  </a:lnTo>
                  <a:lnTo>
                    <a:pt x="193" y="58"/>
                  </a:lnTo>
                  <a:lnTo>
                    <a:pt x="216" y="51"/>
                  </a:lnTo>
                  <a:lnTo>
                    <a:pt x="241" y="44"/>
                  </a:lnTo>
                  <a:lnTo>
                    <a:pt x="265" y="39"/>
                  </a:lnTo>
                  <a:lnTo>
                    <a:pt x="289" y="33"/>
                  </a:lnTo>
                  <a:lnTo>
                    <a:pt x="313" y="29"/>
                  </a:lnTo>
                  <a:lnTo>
                    <a:pt x="336" y="25"/>
                  </a:lnTo>
                  <a:lnTo>
                    <a:pt x="361" y="21"/>
                  </a:lnTo>
                  <a:lnTo>
                    <a:pt x="385" y="16"/>
                  </a:lnTo>
                  <a:lnTo>
                    <a:pt x="410" y="14"/>
                  </a:lnTo>
                  <a:lnTo>
                    <a:pt x="435" y="11"/>
                  </a:lnTo>
                  <a:lnTo>
                    <a:pt x="460" y="10"/>
                  </a:lnTo>
                  <a:lnTo>
                    <a:pt x="486" y="7"/>
                  </a:lnTo>
                  <a:lnTo>
                    <a:pt x="586"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150"/>
            <p:cNvSpPr>
              <a:spLocks/>
            </p:cNvSpPr>
            <p:nvPr/>
          </p:nvSpPr>
          <p:spPr bwMode="auto">
            <a:xfrm>
              <a:off x="4953" y="193"/>
              <a:ext cx="293" cy="119"/>
            </a:xfrm>
            <a:custGeom>
              <a:avLst/>
              <a:gdLst>
                <a:gd name="T0" fmla="*/ 586 w 586"/>
                <a:gd name="T1" fmla="*/ 0 h 236"/>
                <a:gd name="T2" fmla="*/ 586 w 586"/>
                <a:gd name="T3" fmla="*/ 236 h 236"/>
                <a:gd name="T4" fmla="*/ 0 w 586"/>
                <a:gd name="T5" fmla="*/ 236 h 236"/>
                <a:gd name="T6" fmla="*/ 0 w 586"/>
                <a:gd name="T7" fmla="*/ 117 h 236"/>
                <a:gd name="T8" fmla="*/ 88 w 586"/>
                <a:gd name="T9" fmla="*/ 79 h 236"/>
                <a:gd name="T10" fmla="*/ 99 w 586"/>
                <a:gd name="T11" fmla="*/ 75 h 236"/>
                <a:gd name="T12" fmla="*/ 109 w 586"/>
                <a:gd name="T13" fmla="*/ 72 h 236"/>
                <a:gd name="T14" fmla="*/ 120 w 586"/>
                <a:gd name="T15" fmla="*/ 68 h 236"/>
                <a:gd name="T16" fmla="*/ 131 w 586"/>
                <a:gd name="T17" fmla="*/ 65 h 236"/>
                <a:gd name="T18" fmla="*/ 141 w 586"/>
                <a:gd name="T19" fmla="*/ 63 h 236"/>
                <a:gd name="T20" fmla="*/ 153 w 586"/>
                <a:gd name="T21" fmla="*/ 60 h 236"/>
                <a:gd name="T22" fmla="*/ 164 w 586"/>
                <a:gd name="T23" fmla="*/ 56 h 236"/>
                <a:gd name="T24" fmla="*/ 175 w 586"/>
                <a:gd name="T25" fmla="*/ 53 h 236"/>
                <a:gd name="T26" fmla="*/ 188 w 586"/>
                <a:gd name="T27" fmla="*/ 50 h 236"/>
                <a:gd name="T28" fmla="*/ 201 w 586"/>
                <a:gd name="T29" fmla="*/ 47 h 236"/>
                <a:gd name="T30" fmla="*/ 214 w 586"/>
                <a:gd name="T31" fmla="*/ 43 h 236"/>
                <a:gd name="T32" fmla="*/ 228 w 586"/>
                <a:gd name="T33" fmla="*/ 40 h 236"/>
                <a:gd name="T34" fmla="*/ 240 w 586"/>
                <a:gd name="T35" fmla="*/ 38 h 236"/>
                <a:gd name="T36" fmla="*/ 253 w 586"/>
                <a:gd name="T37" fmla="*/ 35 h 236"/>
                <a:gd name="T38" fmla="*/ 266 w 586"/>
                <a:gd name="T39" fmla="*/ 32 h 236"/>
                <a:gd name="T40" fmla="*/ 279 w 586"/>
                <a:gd name="T41" fmla="*/ 29 h 236"/>
                <a:gd name="T42" fmla="*/ 412 w 586"/>
                <a:gd name="T43" fmla="*/ 8 h 236"/>
                <a:gd name="T44" fmla="*/ 586 w 586"/>
                <a:gd name="T4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6" h="236">
                  <a:moveTo>
                    <a:pt x="586" y="0"/>
                  </a:moveTo>
                  <a:lnTo>
                    <a:pt x="586" y="236"/>
                  </a:lnTo>
                  <a:lnTo>
                    <a:pt x="0" y="236"/>
                  </a:lnTo>
                  <a:lnTo>
                    <a:pt x="0" y="117"/>
                  </a:lnTo>
                  <a:lnTo>
                    <a:pt x="88" y="79"/>
                  </a:lnTo>
                  <a:lnTo>
                    <a:pt x="99" y="75"/>
                  </a:lnTo>
                  <a:lnTo>
                    <a:pt x="109" y="72"/>
                  </a:lnTo>
                  <a:lnTo>
                    <a:pt x="120" y="68"/>
                  </a:lnTo>
                  <a:lnTo>
                    <a:pt x="131" y="65"/>
                  </a:lnTo>
                  <a:lnTo>
                    <a:pt x="141" y="63"/>
                  </a:lnTo>
                  <a:lnTo>
                    <a:pt x="153" y="60"/>
                  </a:lnTo>
                  <a:lnTo>
                    <a:pt x="164" y="56"/>
                  </a:lnTo>
                  <a:lnTo>
                    <a:pt x="175" y="53"/>
                  </a:lnTo>
                  <a:lnTo>
                    <a:pt x="188" y="50"/>
                  </a:lnTo>
                  <a:lnTo>
                    <a:pt x="201" y="47"/>
                  </a:lnTo>
                  <a:lnTo>
                    <a:pt x="214" y="43"/>
                  </a:lnTo>
                  <a:lnTo>
                    <a:pt x="228" y="40"/>
                  </a:lnTo>
                  <a:lnTo>
                    <a:pt x="240" y="38"/>
                  </a:lnTo>
                  <a:lnTo>
                    <a:pt x="253" y="35"/>
                  </a:lnTo>
                  <a:lnTo>
                    <a:pt x="266" y="32"/>
                  </a:lnTo>
                  <a:lnTo>
                    <a:pt x="279" y="29"/>
                  </a:lnTo>
                  <a:lnTo>
                    <a:pt x="412" y="8"/>
                  </a:lnTo>
                  <a:lnTo>
                    <a:pt x="586"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38406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additive="base">
                                        <p:cTn id="14" dur="500" fill="hold"/>
                                        <p:tgtEl>
                                          <p:spTgt spid="50"/>
                                        </p:tgtEl>
                                        <p:attrNameLst>
                                          <p:attrName>ppt_x</p:attrName>
                                        </p:attrNameLst>
                                      </p:cBhvr>
                                      <p:tavLst>
                                        <p:tav tm="0">
                                          <p:val>
                                            <p:strVal val="#ppt_x"/>
                                          </p:val>
                                        </p:tav>
                                        <p:tav tm="100000">
                                          <p:val>
                                            <p:strVal val="#ppt_x"/>
                                          </p:val>
                                        </p:tav>
                                      </p:tavLst>
                                    </p:anim>
                                    <p:anim calcmode="lin" valueType="num">
                                      <p:cBhvr additive="base">
                                        <p:cTn id="1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655" y="531020"/>
            <a:ext cx="6922149" cy="792480"/>
          </a:xfrm>
        </p:spPr>
        <p:txBody>
          <a:bodyPr>
            <a:normAutofit/>
          </a:bodyPr>
          <a:lstStyle/>
          <a:p>
            <a:r>
              <a:rPr lang="en-US" sz="3600" b="1" dirty="0" smtClean="0"/>
              <a:t>Analytical Methods - Measurements</a:t>
            </a:r>
            <a:endParaRPr lang="en-US" sz="3600" b="1" dirty="0"/>
          </a:p>
        </p:txBody>
      </p:sp>
      <p:sp>
        <p:nvSpPr>
          <p:cNvPr id="3" name="Content Placeholder 2"/>
          <p:cNvSpPr>
            <a:spLocks noGrp="1"/>
          </p:cNvSpPr>
          <p:nvPr>
            <p:ph idx="1"/>
          </p:nvPr>
        </p:nvSpPr>
        <p:spPr>
          <a:xfrm>
            <a:off x="540548" y="1447800"/>
            <a:ext cx="7886700" cy="4351338"/>
          </a:xfrm>
        </p:spPr>
        <p:txBody>
          <a:bodyPr>
            <a:normAutofit fontScale="85000" lnSpcReduction="20000"/>
          </a:bodyPr>
          <a:lstStyle/>
          <a:p>
            <a:pPr marL="0" indent="0">
              <a:buNone/>
            </a:pPr>
            <a:r>
              <a:rPr lang="en-US" dirty="0"/>
              <a:t>These three precision estimates are measures of the spread of results when a sample is analyzed repetitively under specified conditions, with 95% confidence that results would fall within ± (R, R</a:t>
            </a:r>
            <a:r>
              <a:rPr lang="en-US" baseline="-25000" dirty="0"/>
              <a:t>L</a:t>
            </a:r>
            <a:r>
              <a:rPr lang="en-US" dirty="0"/>
              <a:t>, or r) of the </a:t>
            </a:r>
            <a:r>
              <a:rPr lang="en-US" dirty="0" smtClean="0"/>
              <a:t>mean:</a:t>
            </a:r>
          </a:p>
          <a:p>
            <a:pPr marL="0" indent="0">
              <a:buNone/>
            </a:pPr>
            <a:r>
              <a:rPr lang="en-US" sz="1400" dirty="0" smtClean="0"/>
              <a:t> </a:t>
            </a:r>
          </a:p>
          <a:p>
            <a:pPr lvl="1"/>
            <a:r>
              <a:rPr lang="en-US" u="sng" dirty="0" smtClean="0"/>
              <a:t>Between </a:t>
            </a:r>
            <a:r>
              <a:rPr lang="en-US" u="sng" dirty="0"/>
              <a:t>Laboratory Reproducibility(</a:t>
            </a:r>
            <a:r>
              <a:rPr lang="en-US" b="1" u="sng" dirty="0"/>
              <a:t>R</a:t>
            </a:r>
            <a:r>
              <a:rPr lang="en-US" u="sng" dirty="0"/>
              <a:t>)</a:t>
            </a:r>
            <a:r>
              <a:rPr lang="en-US" dirty="0"/>
              <a:t> </a:t>
            </a:r>
            <a:r>
              <a:rPr lang="en-US" dirty="0" smtClean="0"/>
              <a:t>: is </a:t>
            </a:r>
            <a:r>
              <a:rPr lang="en-US" dirty="0"/>
              <a:t>a measure of the agreement between results obtained by the same method on identical test materials under different conditions (e.g., different laboratories, different analysts, different equipment, etc</a:t>
            </a:r>
            <a:r>
              <a:rPr lang="en-US" dirty="0" smtClean="0"/>
              <a:t>.);</a:t>
            </a:r>
          </a:p>
          <a:p>
            <a:pPr marL="457200" lvl="1" indent="0">
              <a:buNone/>
            </a:pPr>
            <a:r>
              <a:rPr lang="en-US" sz="1100" dirty="0" smtClean="0"/>
              <a:t> </a:t>
            </a:r>
          </a:p>
          <a:p>
            <a:pPr lvl="1"/>
            <a:r>
              <a:rPr lang="en-US" u="sng" dirty="0" smtClean="0"/>
              <a:t>Within Laboratory Reproducibility “</a:t>
            </a:r>
            <a:r>
              <a:rPr lang="en-US" b="1" u="sng" dirty="0"/>
              <a:t>R</a:t>
            </a:r>
            <a:r>
              <a:rPr lang="en-US" b="1" u="sng" baseline="-25000" dirty="0"/>
              <a:t>L</a:t>
            </a:r>
            <a:r>
              <a:rPr lang="en-US" u="sng" dirty="0" smtClean="0"/>
              <a:t>”</a:t>
            </a:r>
            <a:r>
              <a:rPr lang="en-US" dirty="0" smtClean="0"/>
              <a:t> : is </a:t>
            </a:r>
            <a:r>
              <a:rPr lang="en-US" dirty="0"/>
              <a:t>a similar measure but within the same </a:t>
            </a:r>
            <a:r>
              <a:rPr lang="en-US" dirty="0" smtClean="0"/>
              <a:t>laboratory;</a:t>
            </a:r>
          </a:p>
          <a:p>
            <a:pPr marL="457200" lvl="1" indent="0">
              <a:buNone/>
            </a:pPr>
            <a:r>
              <a:rPr lang="en-US" sz="1100" dirty="0" smtClean="0"/>
              <a:t> </a:t>
            </a:r>
          </a:p>
          <a:p>
            <a:pPr lvl="1"/>
            <a:r>
              <a:rPr lang="en-US" u="sng" dirty="0" smtClean="0"/>
              <a:t>Within Laboratory Repeatability  </a:t>
            </a:r>
            <a:r>
              <a:rPr lang="en-US" u="sng" dirty="0"/>
              <a:t>“</a:t>
            </a:r>
            <a:r>
              <a:rPr lang="en-US" b="1" u="sng" dirty="0"/>
              <a:t>r</a:t>
            </a:r>
            <a:r>
              <a:rPr lang="en-US" u="sng" dirty="0"/>
              <a:t>”</a:t>
            </a:r>
            <a:r>
              <a:rPr lang="en-US" dirty="0"/>
              <a:t> </a:t>
            </a:r>
            <a:r>
              <a:rPr lang="en-US" dirty="0" smtClean="0"/>
              <a:t>: measures </a:t>
            </a:r>
            <a:r>
              <a:rPr lang="en-US" dirty="0"/>
              <a:t>the agreement between results obtained within the laboratory by the same method on identical test material under the same conditions (e.g., same analyst, same day, same equipment, etc.). </a:t>
            </a:r>
            <a:endParaRPr lang="en-US" dirty="0" smtClean="0"/>
          </a:p>
        </p:txBody>
      </p:sp>
      <p:sp>
        <p:nvSpPr>
          <p:cNvPr id="111" name="Title 1"/>
          <p:cNvSpPr txBox="1">
            <a:spLocks/>
          </p:cNvSpPr>
          <p:nvPr/>
        </p:nvSpPr>
        <p:spPr>
          <a:xfrm>
            <a:off x="556163" y="5351938"/>
            <a:ext cx="737022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err="1" smtClean="0"/>
              <a:t>Pedotransfer</a:t>
            </a:r>
            <a:r>
              <a:rPr lang="en-US" sz="3600" b="1" dirty="0" smtClean="0"/>
              <a:t> </a:t>
            </a:r>
            <a:r>
              <a:rPr lang="en-US" sz="3600" b="1" dirty="0" err="1" smtClean="0"/>
              <a:t>Funtions</a:t>
            </a:r>
            <a:r>
              <a:rPr lang="en-US" sz="3600" b="1" dirty="0" smtClean="0"/>
              <a:t> (</a:t>
            </a:r>
            <a:r>
              <a:rPr lang="en-US" sz="3600" b="1" dirty="0" err="1" smtClean="0"/>
              <a:t>ptf</a:t>
            </a:r>
            <a:r>
              <a:rPr lang="en-US" sz="3600" b="1" dirty="0" smtClean="0"/>
              <a:t>)  - Modeling</a:t>
            </a:r>
            <a:endParaRPr lang="en-US" sz="3600" b="1" dirty="0"/>
          </a:p>
        </p:txBody>
      </p:sp>
    </p:spTree>
    <p:extLst>
      <p:ext uri="{BB962C8B-B14F-4D97-AF65-F5344CB8AC3E}">
        <p14:creationId xmlns:p14="http://schemas.microsoft.com/office/powerpoint/2010/main" val="6861376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p:nvPr/>
        </p:nvGrpSpPr>
        <p:grpSpPr>
          <a:xfrm>
            <a:off x="152400" y="2057400"/>
            <a:ext cx="6172200" cy="4627695"/>
            <a:chOff x="2971800" y="2566988"/>
            <a:chExt cx="2747963" cy="2157412"/>
          </a:xfrm>
        </p:grpSpPr>
        <p:pic>
          <p:nvPicPr>
            <p:cNvPr id="118"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424238" y="2566988"/>
              <a:ext cx="229552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971800" y="2566988"/>
              <a:ext cx="40005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5"/>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424238" y="4333875"/>
              <a:ext cx="22955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121" name="Object 120"/>
          <p:cNvGraphicFramePr>
            <a:graphicFrameLocks noChangeAspect="1"/>
          </p:cNvGraphicFramePr>
          <p:nvPr>
            <p:extLst>
              <p:ext uri="{D42A27DB-BD31-4B8C-83A1-F6EECF244321}">
                <p14:modId xmlns:p14="http://schemas.microsoft.com/office/powerpoint/2010/main" val="3595505770"/>
              </p:ext>
            </p:extLst>
          </p:nvPr>
        </p:nvGraphicFramePr>
        <p:xfrm>
          <a:off x="6477000" y="2252537"/>
          <a:ext cx="2163114" cy="3705800"/>
        </p:xfrm>
        <a:graphic>
          <a:graphicData uri="http://schemas.openxmlformats.org/presentationml/2006/ole">
            <mc:AlternateContent xmlns:mc="http://schemas.openxmlformats.org/markup-compatibility/2006">
              <mc:Choice xmlns:v="urn:schemas-microsoft-com:vml" Requires="v">
                <p:oleObj spid="_x0000_s2092" name="Worksheet" r:id="rId8" imgW="1228771" imgH="2104942" progId="Excel.Sheet.12">
                  <p:embed/>
                </p:oleObj>
              </mc:Choice>
              <mc:Fallback>
                <p:oleObj name="Worksheet" r:id="rId8" imgW="1228771" imgH="2104942" progId="Excel.Sheet.1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2252537"/>
                        <a:ext cx="2163114" cy="370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normAutofit/>
          </a:bodyPr>
          <a:lstStyle/>
          <a:p>
            <a:pPr algn="ctr"/>
            <a:r>
              <a:rPr lang="en-US" sz="4000" b="1" dirty="0" err="1" smtClean="0"/>
              <a:t>SSURGO_RV_Clay</a:t>
            </a:r>
            <a:r>
              <a:rPr lang="en-US" sz="4000" b="1" dirty="0" smtClean="0"/>
              <a:t> vs. Measured Clay</a:t>
            </a:r>
            <a:endParaRPr lang="en-US" sz="4000" b="1" dirty="0"/>
          </a:p>
        </p:txBody>
      </p:sp>
      <p:sp>
        <p:nvSpPr>
          <p:cNvPr id="5" name="Rectangle 4"/>
          <p:cNvSpPr/>
          <p:nvPr/>
        </p:nvSpPr>
        <p:spPr>
          <a:xfrm>
            <a:off x="1225645" y="2057400"/>
            <a:ext cx="3955955" cy="338554"/>
          </a:xfrm>
          <a:prstGeom prst="rect">
            <a:avLst/>
          </a:prstGeom>
        </p:spPr>
        <p:txBody>
          <a:bodyPr wrap="none">
            <a:spAutoFit/>
          </a:bodyPr>
          <a:lstStyle/>
          <a:p>
            <a:r>
              <a:rPr lang="en-US" sz="1600" dirty="0" err="1"/>
              <a:t>SSURGO_RV_Clay</a:t>
            </a:r>
            <a:r>
              <a:rPr lang="en-US" sz="1600" dirty="0"/>
              <a:t> = 3.9 + 0.7*</a:t>
            </a:r>
            <a:r>
              <a:rPr lang="en-US" sz="1600" dirty="0" err="1"/>
              <a:t>Measured_Clay</a:t>
            </a:r>
            <a:endParaRPr lang="en-US" sz="1600" dirty="0"/>
          </a:p>
        </p:txBody>
      </p:sp>
      <p:sp>
        <p:nvSpPr>
          <p:cNvPr id="6" name="Rectangle 5"/>
          <p:cNvSpPr/>
          <p:nvPr/>
        </p:nvSpPr>
        <p:spPr>
          <a:xfrm>
            <a:off x="1219464" y="2362200"/>
            <a:ext cx="2438400" cy="1077218"/>
          </a:xfrm>
          <a:prstGeom prst="rect">
            <a:avLst/>
          </a:prstGeom>
        </p:spPr>
        <p:txBody>
          <a:bodyPr wrap="square">
            <a:spAutoFit/>
          </a:bodyPr>
          <a:lstStyle/>
          <a:p>
            <a:r>
              <a:rPr lang="en-US" sz="1600" dirty="0" smtClean="0"/>
              <a:t>R2 = 0.72</a:t>
            </a:r>
            <a:endParaRPr lang="en-US" sz="1600" dirty="0"/>
          </a:p>
          <a:p>
            <a:r>
              <a:rPr lang="en-US" sz="1600" dirty="0" smtClean="0"/>
              <a:t>RMSE = 5.3</a:t>
            </a:r>
            <a:endParaRPr lang="en-US" sz="1600" dirty="0"/>
          </a:p>
          <a:p>
            <a:r>
              <a:rPr lang="en-US" sz="1600" dirty="0"/>
              <a:t>Mean of </a:t>
            </a:r>
            <a:r>
              <a:rPr lang="en-US" sz="1600" dirty="0" smtClean="0"/>
              <a:t>Response = 23.5</a:t>
            </a:r>
            <a:endParaRPr lang="en-US" sz="1600" dirty="0"/>
          </a:p>
          <a:p>
            <a:r>
              <a:rPr lang="en-US" sz="1600" dirty="0"/>
              <a:t>Observations </a:t>
            </a:r>
            <a:r>
              <a:rPr lang="en-US" sz="1600" dirty="0" smtClean="0"/>
              <a:t>281</a:t>
            </a:r>
            <a:endParaRPr lang="en-US" sz="1600" dirty="0"/>
          </a:p>
        </p:txBody>
      </p:sp>
      <p:sp>
        <p:nvSpPr>
          <p:cNvPr id="10" name="TextBox 9"/>
          <p:cNvSpPr txBox="1"/>
          <p:nvPr/>
        </p:nvSpPr>
        <p:spPr>
          <a:xfrm>
            <a:off x="6324600" y="1905000"/>
            <a:ext cx="2286000" cy="400110"/>
          </a:xfrm>
          <a:prstGeom prst="rect">
            <a:avLst/>
          </a:prstGeom>
          <a:noFill/>
        </p:spPr>
        <p:txBody>
          <a:bodyPr wrap="square" rtlCol="0">
            <a:spAutoFit/>
          </a:bodyPr>
          <a:lstStyle/>
          <a:p>
            <a:pPr algn="ctr"/>
            <a:r>
              <a:rPr lang="en-US" sz="2000" b="1" dirty="0" smtClean="0"/>
              <a:t>Surface Horizons</a:t>
            </a:r>
            <a:endParaRPr lang="en-US" sz="2000" b="1" dirty="0"/>
          </a:p>
        </p:txBody>
      </p:sp>
      <p:grpSp>
        <p:nvGrpSpPr>
          <p:cNvPr id="11" name="Group 10"/>
          <p:cNvGrpSpPr>
            <a:grpSpLocks noChangeAspect="1"/>
          </p:cNvGrpSpPr>
          <p:nvPr/>
        </p:nvGrpSpPr>
        <p:grpSpPr bwMode="auto">
          <a:xfrm>
            <a:off x="7920041" y="1"/>
            <a:ext cx="1220788" cy="565150"/>
            <a:chOff x="4944" y="28"/>
            <a:chExt cx="769" cy="356"/>
          </a:xfrm>
        </p:grpSpPr>
        <p:sp>
          <p:nvSpPr>
            <p:cNvPr id="12" name="AutoShape 8"/>
            <p:cNvSpPr>
              <a:spLocks noChangeAspect="1" noChangeArrowheads="1" noTextEdit="1"/>
            </p:cNvSpPr>
            <p:nvPr/>
          </p:nvSpPr>
          <p:spPr bwMode="auto">
            <a:xfrm>
              <a:off x="4944" y="28"/>
              <a:ext cx="768"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noEditPoints="1"/>
            </p:cNvSpPr>
            <p:nvPr/>
          </p:nvSpPr>
          <p:spPr bwMode="auto">
            <a:xfrm>
              <a:off x="5293" y="31"/>
              <a:ext cx="417" cy="287"/>
            </a:xfrm>
            <a:custGeom>
              <a:avLst/>
              <a:gdLst>
                <a:gd name="T0" fmla="*/ 31 w 835"/>
                <a:gd name="T1" fmla="*/ 139 h 573"/>
                <a:gd name="T2" fmla="*/ 347 w 835"/>
                <a:gd name="T3" fmla="*/ 12 h 573"/>
                <a:gd name="T4" fmla="*/ 381 w 835"/>
                <a:gd name="T5" fmla="*/ 54 h 573"/>
                <a:gd name="T6" fmla="*/ 398 w 835"/>
                <a:gd name="T7" fmla="*/ 138 h 573"/>
                <a:gd name="T8" fmla="*/ 387 w 835"/>
                <a:gd name="T9" fmla="*/ 253 h 573"/>
                <a:gd name="T10" fmla="*/ 336 w 835"/>
                <a:gd name="T11" fmla="*/ 311 h 573"/>
                <a:gd name="T12" fmla="*/ 369 w 835"/>
                <a:gd name="T13" fmla="*/ 384 h 573"/>
                <a:gd name="T14" fmla="*/ 343 w 835"/>
                <a:gd name="T15" fmla="*/ 416 h 573"/>
                <a:gd name="T16" fmla="*/ 316 w 835"/>
                <a:gd name="T17" fmla="*/ 336 h 573"/>
                <a:gd name="T18" fmla="*/ 254 w 835"/>
                <a:gd name="T19" fmla="*/ 318 h 573"/>
                <a:gd name="T20" fmla="*/ 336 w 835"/>
                <a:gd name="T21" fmla="*/ 247 h 573"/>
                <a:gd name="T22" fmla="*/ 365 w 835"/>
                <a:gd name="T23" fmla="*/ 199 h 573"/>
                <a:gd name="T24" fmla="*/ 367 w 835"/>
                <a:gd name="T25" fmla="*/ 138 h 573"/>
                <a:gd name="T26" fmla="*/ 343 w 835"/>
                <a:gd name="T27" fmla="*/ 83 h 573"/>
                <a:gd name="T28" fmla="*/ 630 w 835"/>
                <a:gd name="T29" fmla="*/ 407 h 573"/>
                <a:gd name="T30" fmla="*/ 586 w 835"/>
                <a:gd name="T31" fmla="*/ 545 h 573"/>
                <a:gd name="T32" fmla="*/ 516 w 835"/>
                <a:gd name="T33" fmla="*/ 569 h 573"/>
                <a:gd name="T34" fmla="*/ 462 w 835"/>
                <a:gd name="T35" fmla="*/ 495 h 573"/>
                <a:gd name="T36" fmla="*/ 439 w 835"/>
                <a:gd name="T37" fmla="*/ 343 h 573"/>
                <a:gd name="T38" fmla="*/ 443 w 835"/>
                <a:gd name="T39" fmla="*/ 168 h 573"/>
                <a:gd name="T40" fmla="*/ 481 w 835"/>
                <a:gd name="T41" fmla="*/ 43 h 573"/>
                <a:gd name="T42" fmla="*/ 541 w 835"/>
                <a:gd name="T43" fmla="*/ 0 h 573"/>
                <a:gd name="T44" fmla="*/ 600 w 835"/>
                <a:gd name="T45" fmla="*/ 53 h 573"/>
                <a:gd name="T46" fmla="*/ 596 w 835"/>
                <a:gd name="T47" fmla="*/ 170 h 573"/>
                <a:gd name="T48" fmla="*/ 569 w 835"/>
                <a:gd name="T49" fmla="*/ 85 h 573"/>
                <a:gd name="T50" fmla="*/ 522 w 835"/>
                <a:gd name="T51" fmla="*/ 72 h 573"/>
                <a:gd name="T52" fmla="*/ 483 w 835"/>
                <a:gd name="T53" fmla="*/ 136 h 573"/>
                <a:gd name="T54" fmla="*/ 467 w 835"/>
                <a:gd name="T55" fmla="*/ 243 h 573"/>
                <a:gd name="T56" fmla="*/ 472 w 835"/>
                <a:gd name="T57" fmla="*/ 378 h 573"/>
                <a:gd name="T58" fmla="*/ 495 w 835"/>
                <a:gd name="T59" fmla="*/ 474 h 573"/>
                <a:gd name="T60" fmla="*/ 538 w 835"/>
                <a:gd name="T61" fmla="*/ 506 h 573"/>
                <a:gd name="T62" fmla="*/ 582 w 835"/>
                <a:gd name="T63" fmla="*/ 463 h 573"/>
                <a:gd name="T64" fmla="*/ 660 w 835"/>
                <a:gd name="T65" fmla="*/ 378 h 573"/>
                <a:gd name="T66" fmla="*/ 697 w 835"/>
                <a:gd name="T67" fmla="*/ 446 h 573"/>
                <a:gd name="T68" fmla="*/ 739 w 835"/>
                <a:gd name="T69" fmla="*/ 503 h 573"/>
                <a:gd name="T70" fmla="*/ 790 w 835"/>
                <a:gd name="T71" fmla="*/ 480 h 573"/>
                <a:gd name="T72" fmla="*/ 806 w 835"/>
                <a:gd name="T73" fmla="*/ 417 h 573"/>
                <a:gd name="T74" fmla="*/ 800 w 835"/>
                <a:gd name="T75" fmla="*/ 367 h 573"/>
                <a:gd name="T76" fmla="*/ 762 w 835"/>
                <a:gd name="T77" fmla="*/ 324 h 573"/>
                <a:gd name="T78" fmla="*/ 707 w 835"/>
                <a:gd name="T79" fmla="*/ 285 h 573"/>
                <a:gd name="T80" fmla="*/ 678 w 835"/>
                <a:gd name="T81" fmla="*/ 232 h 573"/>
                <a:gd name="T82" fmla="*/ 669 w 835"/>
                <a:gd name="T83" fmla="*/ 153 h 573"/>
                <a:gd name="T84" fmla="*/ 680 w 835"/>
                <a:gd name="T85" fmla="*/ 71 h 573"/>
                <a:gd name="T86" fmla="*/ 713 w 835"/>
                <a:gd name="T87" fmla="*/ 12 h 573"/>
                <a:gd name="T88" fmla="*/ 763 w 835"/>
                <a:gd name="T89" fmla="*/ 3 h 573"/>
                <a:gd name="T90" fmla="*/ 806 w 835"/>
                <a:gd name="T91" fmla="*/ 46 h 573"/>
                <a:gd name="T92" fmla="*/ 828 w 835"/>
                <a:gd name="T93" fmla="*/ 131 h 573"/>
                <a:gd name="T94" fmla="*/ 793 w 835"/>
                <a:gd name="T95" fmla="*/ 117 h 573"/>
                <a:gd name="T96" fmla="*/ 759 w 835"/>
                <a:gd name="T97" fmla="*/ 69 h 573"/>
                <a:gd name="T98" fmla="*/ 712 w 835"/>
                <a:gd name="T99" fmla="*/ 85 h 573"/>
                <a:gd name="T100" fmla="*/ 698 w 835"/>
                <a:gd name="T101" fmla="*/ 150 h 573"/>
                <a:gd name="T102" fmla="*/ 708 w 835"/>
                <a:gd name="T103" fmla="*/ 204 h 573"/>
                <a:gd name="T104" fmla="*/ 765 w 835"/>
                <a:gd name="T105" fmla="*/ 249 h 573"/>
                <a:gd name="T106" fmla="*/ 810 w 835"/>
                <a:gd name="T107" fmla="*/ 292 h 573"/>
                <a:gd name="T108" fmla="*/ 832 w 835"/>
                <a:gd name="T109" fmla="*/ 366 h 573"/>
                <a:gd name="T110" fmla="*/ 830 w 835"/>
                <a:gd name="T111" fmla="*/ 463 h 573"/>
                <a:gd name="T112" fmla="*/ 806 w 835"/>
                <a:gd name="T113" fmla="*/ 540 h 573"/>
                <a:gd name="T114" fmla="*/ 759 w 835"/>
                <a:gd name="T115" fmla="*/ 573 h 573"/>
                <a:gd name="T116" fmla="*/ 703 w 835"/>
                <a:gd name="T117" fmla="*/ 551 h 573"/>
                <a:gd name="T118" fmla="*/ 669 w 835"/>
                <a:gd name="T119" fmla="*/ 4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5" h="573">
                  <a:moveTo>
                    <a:pt x="0" y="565"/>
                  </a:moveTo>
                  <a:lnTo>
                    <a:pt x="0" y="8"/>
                  </a:lnTo>
                  <a:lnTo>
                    <a:pt x="32" y="8"/>
                  </a:lnTo>
                  <a:lnTo>
                    <a:pt x="144" y="439"/>
                  </a:lnTo>
                  <a:lnTo>
                    <a:pt x="144" y="8"/>
                  </a:lnTo>
                  <a:lnTo>
                    <a:pt x="174" y="8"/>
                  </a:lnTo>
                  <a:lnTo>
                    <a:pt x="174" y="565"/>
                  </a:lnTo>
                  <a:lnTo>
                    <a:pt x="141" y="565"/>
                  </a:lnTo>
                  <a:lnTo>
                    <a:pt x="31" y="139"/>
                  </a:lnTo>
                  <a:lnTo>
                    <a:pt x="31" y="565"/>
                  </a:lnTo>
                  <a:lnTo>
                    <a:pt x="0" y="565"/>
                  </a:lnTo>
                  <a:close/>
                  <a:moveTo>
                    <a:pt x="224" y="565"/>
                  </a:moveTo>
                  <a:lnTo>
                    <a:pt x="224" y="8"/>
                  </a:lnTo>
                  <a:lnTo>
                    <a:pt x="320" y="8"/>
                  </a:lnTo>
                  <a:lnTo>
                    <a:pt x="327" y="8"/>
                  </a:lnTo>
                  <a:lnTo>
                    <a:pt x="334" y="10"/>
                  </a:lnTo>
                  <a:lnTo>
                    <a:pt x="341" y="11"/>
                  </a:lnTo>
                  <a:lnTo>
                    <a:pt x="347" y="12"/>
                  </a:lnTo>
                  <a:lnTo>
                    <a:pt x="353" y="15"/>
                  </a:lnTo>
                  <a:lnTo>
                    <a:pt x="357" y="17"/>
                  </a:lnTo>
                  <a:lnTo>
                    <a:pt x="362" y="19"/>
                  </a:lnTo>
                  <a:lnTo>
                    <a:pt x="365" y="22"/>
                  </a:lnTo>
                  <a:lnTo>
                    <a:pt x="368" y="26"/>
                  </a:lnTo>
                  <a:lnTo>
                    <a:pt x="372" y="33"/>
                  </a:lnTo>
                  <a:lnTo>
                    <a:pt x="375" y="39"/>
                  </a:lnTo>
                  <a:lnTo>
                    <a:pt x="378" y="46"/>
                  </a:lnTo>
                  <a:lnTo>
                    <a:pt x="381" y="54"/>
                  </a:lnTo>
                  <a:lnTo>
                    <a:pt x="384" y="63"/>
                  </a:lnTo>
                  <a:lnTo>
                    <a:pt x="387" y="71"/>
                  </a:lnTo>
                  <a:lnTo>
                    <a:pt x="389" y="79"/>
                  </a:lnTo>
                  <a:lnTo>
                    <a:pt x="391" y="88"/>
                  </a:lnTo>
                  <a:lnTo>
                    <a:pt x="393" y="97"/>
                  </a:lnTo>
                  <a:lnTo>
                    <a:pt x="394" y="107"/>
                  </a:lnTo>
                  <a:lnTo>
                    <a:pt x="396" y="117"/>
                  </a:lnTo>
                  <a:lnTo>
                    <a:pt x="397" y="128"/>
                  </a:lnTo>
                  <a:lnTo>
                    <a:pt x="398" y="138"/>
                  </a:lnTo>
                  <a:lnTo>
                    <a:pt x="399" y="149"/>
                  </a:lnTo>
                  <a:lnTo>
                    <a:pt x="399" y="160"/>
                  </a:lnTo>
                  <a:lnTo>
                    <a:pt x="399" y="174"/>
                  </a:lnTo>
                  <a:lnTo>
                    <a:pt x="398" y="189"/>
                  </a:lnTo>
                  <a:lnTo>
                    <a:pt x="397" y="203"/>
                  </a:lnTo>
                  <a:lnTo>
                    <a:pt x="395" y="216"/>
                  </a:lnTo>
                  <a:lnTo>
                    <a:pt x="393" y="229"/>
                  </a:lnTo>
                  <a:lnTo>
                    <a:pt x="390" y="241"/>
                  </a:lnTo>
                  <a:lnTo>
                    <a:pt x="387" y="253"/>
                  </a:lnTo>
                  <a:lnTo>
                    <a:pt x="384" y="263"/>
                  </a:lnTo>
                  <a:lnTo>
                    <a:pt x="380" y="273"/>
                  </a:lnTo>
                  <a:lnTo>
                    <a:pt x="375" y="281"/>
                  </a:lnTo>
                  <a:lnTo>
                    <a:pt x="370" y="288"/>
                  </a:lnTo>
                  <a:lnTo>
                    <a:pt x="365" y="295"/>
                  </a:lnTo>
                  <a:lnTo>
                    <a:pt x="358" y="302"/>
                  </a:lnTo>
                  <a:lnTo>
                    <a:pt x="352" y="306"/>
                  </a:lnTo>
                  <a:lnTo>
                    <a:pt x="345" y="310"/>
                  </a:lnTo>
                  <a:lnTo>
                    <a:pt x="336" y="311"/>
                  </a:lnTo>
                  <a:lnTo>
                    <a:pt x="343" y="318"/>
                  </a:lnTo>
                  <a:lnTo>
                    <a:pt x="347" y="325"/>
                  </a:lnTo>
                  <a:lnTo>
                    <a:pt x="351" y="334"/>
                  </a:lnTo>
                  <a:lnTo>
                    <a:pt x="354" y="341"/>
                  </a:lnTo>
                  <a:lnTo>
                    <a:pt x="357" y="348"/>
                  </a:lnTo>
                  <a:lnTo>
                    <a:pt x="361" y="356"/>
                  </a:lnTo>
                  <a:lnTo>
                    <a:pt x="364" y="364"/>
                  </a:lnTo>
                  <a:lnTo>
                    <a:pt x="367" y="374"/>
                  </a:lnTo>
                  <a:lnTo>
                    <a:pt x="369" y="384"/>
                  </a:lnTo>
                  <a:lnTo>
                    <a:pt x="372" y="394"/>
                  </a:lnTo>
                  <a:lnTo>
                    <a:pt x="375" y="405"/>
                  </a:lnTo>
                  <a:lnTo>
                    <a:pt x="377" y="416"/>
                  </a:lnTo>
                  <a:lnTo>
                    <a:pt x="415" y="565"/>
                  </a:lnTo>
                  <a:lnTo>
                    <a:pt x="380" y="565"/>
                  </a:lnTo>
                  <a:lnTo>
                    <a:pt x="352" y="449"/>
                  </a:lnTo>
                  <a:lnTo>
                    <a:pt x="349" y="438"/>
                  </a:lnTo>
                  <a:lnTo>
                    <a:pt x="346" y="427"/>
                  </a:lnTo>
                  <a:lnTo>
                    <a:pt x="343" y="416"/>
                  </a:lnTo>
                  <a:lnTo>
                    <a:pt x="340" y="406"/>
                  </a:lnTo>
                  <a:lnTo>
                    <a:pt x="338" y="396"/>
                  </a:lnTo>
                  <a:lnTo>
                    <a:pt x="335" y="388"/>
                  </a:lnTo>
                  <a:lnTo>
                    <a:pt x="333" y="381"/>
                  </a:lnTo>
                  <a:lnTo>
                    <a:pt x="331" y="374"/>
                  </a:lnTo>
                  <a:lnTo>
                    <a:pt x="327" y="363"/>
                  </a:lnTo>
                  <a:lnTo>
                    <a:pt x="322" y="353"/>
                  </a:lnTo>
                  <a:lnTo>
                    <a:pt x="319" y="343"/>
                  </a:lnTo>
                  <a:lnTo>
                    <a:pt x="316" y="336"/>
                  </a:lnTo>
                  <a:lnTo>
                    <a:pt x="312" y="331"/>
                  </a:lnTo>
                  <a:lnTo>
                    <a:pt x="309" y="327"/>
                  </a:lnTo>
                  <a:lnTo>
                    <a:pt x="306" y="324"/>
                  </a:lnTo>
                  <a:lnTo>
                    <a:pt x="304" y="323"/>
                  </a:lnTo>
                  <a:lnTo>
                    <a:pt x="301" y="323"/>
                  </a:lnTo>
                  <a:lnTo>
                    <a:pt x="297" y="320"/>
                  </a:lnTo>
                  <a:lnTo>
                    <a:pt x="293" y="318"/>
                  </a:lnTo>
                  <a:lnTo>
                    <a:pt x="287" y="318"/>
                  </a:lnTo>
                  <a:lnTo>
                    <a:pt x="254" y="318"/>
                  </a:lnTo>
                  <a:lnTo>
                    <a:pt x="254" y="565"/>
                  </a:lnTo>
                  <a:lnTo>
                    <a:pt x="224" y="565"/>
                  </a:lnTo>
                  <a:close/>
                  <a:moveTo>
                    <a:pt x="254" y="250"/>
                  </a:moveTo>
                  <a:lnTo>
                    <a:pt x="314" y="250"/>
                  </a:lnTo>
                  <a:lnTo>
                    <a:pt x="319" y="250"/>
                  </a:lnTo>
                  <a:lnTo>
                    <a:pt x="324" y="250"/>
                  </a:lnTo>
                  <a:lnTo>
                    <a:pt x="328" y="249"/>
                  </a:lnTo>
                  <a:lnTo>
                    <a:pt x="333" y="249"/>
                  </a:lnTo>
                  <a:lnTo>
                    <a:pt x="336" y="247"/>
                  </a:lnTo>
                  <a:lnTo>
                    <a:pt x="341" y="246"/>
                  </a:lnTo>
                  <a:lnTo>
                    <a:pt x="344" y="245"/>
                  </a:lnTo>
                  <a:lnTo>
                    <a:pt x="346" y="243"/>
                  </a:lnTo>
                  <a:lnTo>
                    <a:pt x="352" y="238"/>
                  </a:lnTo>
                  <a:lnTo>
                    <a:pt x="357" y="229"/>
                  </a:lnTo>
                  <a:lnTo>
                    <a:pt x="361" y="221"/>
                  </a:lnTo>
                  <a:lnTo>
                    <a:pt x="363" y="210"/>
                  </a:lnTo>
                  <a:lnTo>
                    <a:pt x="364" y="204"/>
                  </a:lnTo>
                  <a:lnTo>
                    <a:pt x="365" y="199"/>
                  </a:lnTo>
                  <a:lnTo>
                    <a:pt x="366" y="193"/>
                  </a:lnTo>
                  <a:lnTo>
                    <a:pt x="367" y="188"/>
                  </a:lnTo>
                  <a:lnTo>
                    <a:pt x="368" y="182"/>
                  </a:lnTo>
                  <a:lnTo>
                    <a:pt x="368" y="177"/>
                  </a:lnTo>
                  <a:lnTo>
                    <a:pt x="369" y="170"/>
                  </a:lnTo>
                  <a:lnTo>
                    <a:pt x="369" y="164"/>
                  </a:lnTo>
                  <a:lnTo>
                    <a:pt x="369" y="154"/>
                  </a:lnTo>
                  <a:lnTo>
                    <a:pt x="368" y="146"/>
                  </a:lnTo>
                  <a:lnTo>
                    <a:pt x="367" y="138"/>
                  </a:lnTo>
                  <a:lnTo>
                    <a:pt x="366" y="129"/>
                  </a:lnTo>
                  <a:lnTo>
                    <a:pt x="365" y="121"/>
                  </a:lnTo>
                  <a:lnTo>
                    <a:pt x="363" y="114"/>
                  </a:lnTo>
                  <a:lnTo>
                    <a:pt x="360" y="107"/>
                  </a:lnTo>
                  <a:lnTo>
                    <a:pt x="358" y="101"/>
                  </a:lnTo>
                  <a:lnTo>
                    <a:pt x="355" y="96"/>
                  </a:lnTo>
                  <a:lnTo>
                    <a:pt x="352" y="92"/>
                  </a:lnTo>
                  <a:lnTo>
                    <a:pt x="348" y="88"/>
                  </a:lnTo>
                  <a:lnTo>
                    <a:pt x="343" y="83"/>
                  </a:lnTo>
                  <a:lnTo>
                    <a:pt x="338" y="79"/>
                  </a:lnTo>
                  <a:lnTo>
                    <a:pt x="332" y="78"/>
                  </a:lnTo>
                  <a:lnTo>
                    <a:pt x="327" y="75"/>
                  </a:lnTo>
                  <a:lnTo>
                    <a:pt x="322" y="75"/>
                  </a:lnTo>
                  <a:lnTo>
                    <a:pt x="254" y="75"/>
                  </a:lnTo>
                  <a:lnTo>
                    <a:pt x="254" y="250"/>
                  </a:lnTo>
                  <a:close/>
                  <a:moveTo>
                    <a:pt x="603" y="367"/>
                  </a:moveTo>
                  <a:lnTo>
                    <a:pt x="633" y="385"/>
                  </a:lnTo>
                  <a:lnTo>
                    <a:pt x="630" y="407"/>
                  </a:lnTo>
                  <a:lnTo>
                    <a:pt x="627" y="428"/>
                  </a:lnTo>
                  <a:lnTo>
                    <a:pt x="624" y="448"/>
                  </a:lnTo>
                  <a:lnTo>
                    <a:pt x="619" y="467"/>
                  </a:lnTo>
                  <a:lnTo>
                    <a:pt x="615" y="484"/>
                  </a:lnTo>
                  <a:lnTo>
                    <a:pt x="610" y="499"/>
                  </a:lnTo>
                  <a:lnTo>
                    <a:pt x="605" y="512"/>
                  </a:lnTo>
                  <a:lnTo>
                    <a:pt x="598" y="524"/>
                  </a:lnTo>
                  <a:lnTo>
                    <a:pt x="592" y="535"/>
                  </a:lnTo>
                  <a:lnTo>
                    <a:pt x="586" y="545"/>
                  </a:lnTo>
                  <a:lnTo>
                    <a:pt x="580" y="553"/>
                  </a:lnTo>
                  <a:lnTo>
                    <a:pt x="573" y="560"/>
                  </a:lnTo>
                  <a:lnTo>
                    <a:pt x="565" y="566"/>
                  </a:lnTo>
                  <a:lnTo>
                    <a:pt x="557" y="570"/>
                  </a:lnTo>
                  <a:lnTo>
                    <a:pt x="549" y="572"/>
                  </a:lnTo>
                  <a:lnTo>
                    <a:pt x="541" y="573"/>
                  </a:lnTo>
                  <a:lnTo>
                    <a:pt x="532" y="573"/>
                  </a:lnTo>
                  <a:lnTo>
                    <a:pt x="524" y="570"/>
                  </a:lnTo>
                  <a:lnTo>
                    <a:pt x="516" y="569"/>
                  </a:lnTo>
                  <a:lnTo>
                    <a:pt x="509" y="565"/>
                  </a:lnTo>
                  <a:lnTo>
                    <a:pt x="502" y="560"/>
                  </a:lnTo>
                  <a:lnTo>
                    <a:pt x="495" y="553"/>
                  </a:lnTo>
                  <a:lnTo>
                    <a:pt x="489" y="548"/>
                  </a:lnTo>
                  <a:lnTo>
                    <a:pt x="483" y="540"/>
                  </a:lnTo>
                  <a:lnTo>
                    <a:pt x="478" y="530"/>
                  </a:lnTo>
                  <a:lnTo>
                    <a:pt x="473" y="520"/>
                  </a:lnTo>
                  <a:lnTo>
                    <a:pt x="467" y="508"/>
                  </a:lnTo>
                  <a:lnTo>
                    <a:pt x="462" y="495"/>
                  </a:lnTo>
                  <a:lnTo>
                    <a:pt x="458" y="481"/>
                  </a:lnTo>
                  <a:lnTo>
                    <a:pt x="454" y="467"/>
                  </a:lnTo>
                  <a:lnTo>
                    <a:pt x="451" y="452"/>
                  </a:lnTo>
                  <a:lnTo>
                    <a:pt x="448" y="435"/>
                  </a:lnTo>
                  <a:lnTo>
                    <a:pt x="446" y="417"/>
                  </a:lnTo>
                  <a:lnTo>
                    <a:pt x="443" y="399"/>
                  </a:lnTo>
                  <a:lnTo>
                    <a:pt x="441" y="381"/>
                  </a:lnTo>
                  <a:lnTo>
                    <a:pt x="440" y="362"/>
                  </a:lnTo>
                  <a:lnTo>
                    <a:pt x="439" y="343"/>
                  </a:lnTo>
                  <a:lnTo>
                    <a:pt x="438" y="324"/>
                  </a:lnTo>
                  <a:lnTo>
                    <a:pt x="437" y="305"/>
                  </a:lnTo>
                  <a:lnTo>
                    <a:pt x="437" y="285"/>
                  </a:lnTo>
                  <a:lnTo>
                    <a:pt x="437" y="264"/>
                  </a:lnTo>
                  <a:lnTo>
                    <a:pt x="438" y="243"/>
                  </a:lnTo>
                  <a:lnTo>
                    <a:pt x="439" y="224"/>
                  </a:lnTo>
                  <a:lnTo>
                    <a:pt x="440" y="204"/>
                  </a:lnTo>
                  <a:lnTo>
                    <a:pt x="441" y="186"/>
                  </a:lnTo>
                  <a:lnTo>
                    <a:pt x="443" y="168"/>
                  </a:lnTo>
                  <a:lnTo>
                    <a:pt x="446" y="152"/>
                  </a:lnTo>
                  <a:lnTo>
                    <a:pt x="448" y="135"/>
                  </a:lnTo>
                  <a:lnTo>
                    <a:pt x="452" y="118"/>
                  </a:lnTo>
                  <a:lnTo>
                    <a:pt x="456" y="103"/>
                  </a:lnTo>
                  <a:lnTo>
                    <a:pt x="460" y="89"/>
                  </a:lnTo>
                  <a:lnTo>
                    <a:pt x="465" y="76"/>
                  </a:lnTo>
                  <a:lnTo>
                    <a:pt x="470" y="64"/>
                  </a:lnTo>
                  <a:lnTo>
                    <a:pt x="476" y="53"/>
                  </a:lnTo>
                  <a:lnTo>
                    <a:pt x="481" y="43"/>
                  </a:lnTo>
                  <a:lnTo>
                    <a:pt x="486" y="33"/>
                  </a:lnTo>
                  <a:lnTo>
                    <a:pt x="492" y="26"/>
                  </a:lnTo>
                  <a:lnTo>
                    <a:pt x="499" y="19"/>
                  </a:lnTo>
                  <a:lnTo>
                    <a:pt x="505" y="14"/>
                  </a:lnTo>
                  <a:lnTo>
                    <a:pt x="512" y="8"/>
                  </a:lnTo>
                  <a:lnTo>
                    <a:pt x="519" y="6"/>
                  </a:lnTo>
                  <a:lnTo>
                    <a:pt x="526" y="3"/>
                  </a:lnTo>
                  <a:lnTo>
                    <a:pt x="533" y="0"/>
                  </a:lnTo>
                  <a:lnTo>
                    <a:pt x="541" y="0"/>
                  </a:lnTo>
                  <a:lnTo>
                    <a:pt x="549" y="1"/>
                  </a:lnTo>
                  <a:lnTo>
                    <a:pt x="556" y="3"/>
                  </a:lnTo>
                  <a:lnTo>
                    <a:pt x="564" y="6"/>
                  </a:lnTo>
                  <a:lnTo>
                    <a:pt x="571" y="11"/>
                  </a:lnTo>
                  <a:lnTo>
                    <a:pt x="577" y="17"/>
                  </a:lnTo>
                  <a:lnTo>
                    <a:pt x="584" y="24"/>
                  </a:lnTo>
                  <a:lnTo>
                    <a:pt x="590" y="32"/>
                  </a:lnTo>
                  <a:lnTo>
                    <a:pt x="595" y="42"/>
                  </a:lnTo>
                  <a:lnTo>
                    <a:pt x="600" y="53"/>
                  </a:lnTo>
                  <a:lnTo>
                    <a:pt x="607" y="65"/>
                  </a:lnTo>
                  <a:lnTo>
                    <a:pt x="611" y="79"/>
                  </a:lnTo>
                  <a:lnTo>
                    <a:pt x="616" y="95"/>
                  </a:lnTo>
                  <a:lnTo>
                    <a:pt x="620" y="110"/>
                  </a:lnTo>
                  <a:lnTo>
                    <a:pt x="623" y="128"/>
                  </a:lnTo>
                  <a:lnTo>
                    <a:pt x="626" y="145"/>
                  </a:lnTo>
                  <a:lnTo>
                    <a:pt x="629" y="164"/>
                  </a:lnTo>
                  <a:lnTo>
                    <a:pt x="598" y="184"/>
                  </a:lnTo>
                  <a:lnTo>
                    <a:pt x="596" y="170"/>
                  </a:lnTo>
                  <a:lnTo>
                    <a:pt x="593" y="156"/>
                  </a:lnTo>
                  <a:lnTo>
                    <a:pt x="591" y="143"/>
                  </a:lnTo>
                  <a:lnTo>
                    <a:pt x="588" y="132"/>
                  </a:lnTo>
                  <a:lnTo>
                    <a:pt x="585" y="121"/>
                  </a:lnTo>
                  <a:lnTo>
                    <a:pt x="582" y="113"/>
                  </a:lnTo>
                  <a:lnTo>
                    <a:pt x="579" y="104"/>
                  </a:lnTo>
                  <a:lnTo>
                    <a:pt x="576" y="97"/>
                  </a:lnTo>
                  <a:lnTo>
                    <a:pt x="572" y="90"/>
                  </a:lnTo>
                  <a:lnTo>
                    <a:pt x="569" y="85"/>
                  </a:lnTo>
                  <a:lnTo>
                    <a:pt x="565" y="79"/>
                  </a:lnTo>
                  <a:lnTo>
                    <a:pt x="560" y="75"/>
                  </a:lnTo>
                  <a:lnTo>
                    <a:pt x="556" y="72"/>
                  </a:lnTo>
                  <a:lnTo>
                    <a:pt x="551" y="69"/>
                  </a:lnTo>
                  <a:lnTo>
                    <a:pt x="545" y="67"/>
                  </a:lnTo>
                  <a:lnTo>
                    <a:pt x="540" y="67"/>
                  </a:lnTo>
                  <a:lnTo>
                    <a:pt x="533" y="67"/>
                  </a:lnTo>
                  <a:lnTo>
                    <a:pt x="527" y="69"/>
                  </a:lnTo>
                  <a:lnTo>
                    <a:pt x="522" y="72"/>
                  </a:lnTo>
                  <a:lnTo>
                    <a:pt x="516" y="75"/>
                  </a:lnTo>
                  <a:lnTo>
                    <a:pt x="511" y="79"/>
                  </a:lnTo>
                  <a:lnTo>
                    <a:pt x="506" y="85"/>
                  </a:lnTo>
                  <a:lnTo>
                    <a:pt x="502" y="90"/>
                  </a:lnTo>
                  <a:lnTo>
                    <a:pt x="498" y="97"/>
                  </a:lnTo>
                  <a:lnTo>
                    <a:pt x="494" y="106"/>
                  </a:lnTo>
                  <a:lnTo>
                    <a:pt x="490" y="115"/>
                  </a:lnTo>
                  <a:lnTo>
                    <a:pt x="486" y="125"/>
                  </a:lnTo>
                  <a:lnTo>
                    <a:pt x="483" y="136"/>
                  </a:lnTo>
                  <a:lnTo>
                    <a:pt x="480" y="147"/>
                  </a:lnTo>
                  <a:lnTo>
                    <a:pt x="478" y="158"/>
                  </a:lnTo>
                  <a:lnTo>
                    <a:pt x="476" y="170"/>
                  </a:lnTo>
                  <a:lnTo>
                    <a:pt x="475" y="181"/>
                  </a:lnTo>
                  <a:lnTo>
                    <a:pt x="473" y="192"/>
                  </a:lnTo>
                  <a:lnTo>
                    <a:pt x="472" y="204"/>
                  </a:lnTo>
                  <a:lnTo>
                    <a:pt x="469" y="217"/>
                  </a:lnTo>
                  <a:lnTo>
                    <a:pt x="468" y="229"/>
                  </a:lnTo>
                  <a:lnTo>
                    <a:pt x="467" y="243"/>
                  </a:lnTo>
                  <a:lnTo>
                    <a:pt x="467" y="257"/>
                  </a:lnTo>
                  <a:lnTo>
                    <a:pt x="466" y="271"/>
                  </a:lnTo>
                  <a:lnTo>
                    <a:pt x="466" y="285"/>
                  </a:lnTo>
                  <a:lnTo>
                    <a:pt x="466" y="302"/>
                  </a:lnTo>
                  <a:lnTo>
                    <a:pt x="467" y="318"/>
                  </a:lnTo>
                  <a:lnTo>
                    <a:pt x="467" y="334"/>
                  </a:lnTo>
                  <a:lnTo>
                    <a:pt x="468" y="349"/>
                  </a:lnTo>
                  <a:lnTo>
                    <a:pt x="469" y="364"/>
                  </a:lnTo>
                  <a:lnTo>
                    <a:pt x="472" y="378"/>
                  </a:lnTo>
                  <a:lnTo>
                    <a:pt x="473" y="392"/>
                  </a:lnTo>
                  <a:lnTo>
                    <a:pt x="475" y="405"/>
                  </a:lnTo>
                  <a:lnTo>
                    <a:pt x="477" y="417"/>
                  </a:lnTo>
                  <a:lnTo>
                    <a:pt x="479" y="428"/>
                  </a:lnTo>
                  <a:lnTo>
                    <a:pt x="482" y="439"/>
                  </a:lnTo>
                  <a:lnTo>
                    <a:pt x="485" y="449"/>
                  </a:lnTo>
                  <a:lnTo>
                    <a:pt x="488" y="459"/>
                  </a:lnTo>
                  <a:lnTo>
                    <a:pt x="492" y="466"/>
                  </a:lnTo>
                  <a:lnTo>
                    <a:pt x="495" y="474"/>
                  </a:lnTo>
                  <a:lnTo>
                    <a:pt x="499" y="480"/>
                  </a:lnTo>
                  <a:lnTo>
                    <a:pt x="504" y="485"/>
                  </a:lnTo>
                  <a:lnTo>
                    <a:pt x="508" y="491"/>
                  </a:lnTo>
                  <a:lnTo>
                    <a:pt x="513" y="495"/>
                  </a:lnTo>
                  <a:lnTo>
                    <a:pt x="518" y="499"/>
                  </a:lnTo>
                  <a:lnTo>
                    <a:pt x="522" y="502"/>
                  </a:lnTo>
                  <a:lnTo>
                    <a:pt x="527" y="505"/>
                  </a:lnTo>
                  <a:lnTo>
                    <a:pt x="532" y="506"/>
                  </a:lnTo>
                  <a:lnTo>
                    <a:pt x="538" y="506"/>
                  </a:lnTo>
                  <a:lnTo>
                    <a:pt x="544" y="506"/>
                  </a:lnTo>
                  <a:lnTo>
                    <a:pt x="549" y="503"/>
                  </a:lnTo>
                  <a:lnTo>
                    <a:pt x="554" y="502"/>
                  </a:lnTo>
                  <a:lnTo>
                    <a:pt x="560" y="498"/>
                  </a:lnTo>
                  <a:lnTo>
                    <a:pt x="564" y="492"/>
                  </a:lnTo>
                  <a:lnTo>
                    <a:pt x="569" y="487"/>
                  </a:lnTo>
                  <a:lnTo>
                    <a:pt x="574" y="480"/>
                  </a:lnTo>
                  <a:lnTo>
                    <a:pt x="578" y="471"/>
                  </a:lnTo>
                  <a:lnTo>
                    <a:pt x="582" y="463"/>
                  </a:lnTo>
                  <a:lnTo>
                    <a:pt x="586" y="452"/>
                  </a:lnTo>
                  <a:lnTo>
                    <a:pt x="590" y="442"/>
                  </a:lnTo>
                  <a:lnTo>
                    <a:pt x="593" y="430"/>
                  </a:lnTo>
                  <a:lnTo>
                    <a:pt x="596" y="417"/>
                  </a:lnTo>
                  <a:lnTo>
                    <a:pt x="599" y="402"/>
                  </a:lnTo>
                  <a:lnTo>
                    <a:pt x="601" y="388"/>
                  </a:lnTo>
                  <a:lnTo>
                    <a:pt x="603" y="371"/>
                  </a:lnTo>
                  <a:lnTo>
                    <a:pt x="603" y="367"/>
                  </a:lnTo>
                  <a:close/>
                  <a:moveTo>
                    <a:pt x="660" y="378"/>
                  </a:moveTo>
                  <a:lnTo>
                    <a:pt x="689" y="374"/>
                  </a:lnTo>
                  <a:lnTo>
                    <a:pt x="689" y="385"/>
                  </a:lnTo>
                  <a:lnTo>
                    <a:pt x="690" y="396"/>
                  </a:lnTo>
                  <a:lnTo>
                    <a:pt x="691" y="406"/>
                  </a:lnTo>
                  <a:lnTo>
                    <a:pt x="692" y="416"/>
                  </a:lnTo>
                  <a:lnTo>
                    <a:pt x="693" y="425"/>
                  </a:lnTo>
                  <a:lnTo>
                    <a:pt x="694" y="432"/>
                  </a:lnTo>
                  <a:lnTo>
                    <a:pt x="696" y="441"/>
                  </a:lnTo>
                  <a:lnTo>
                    <a:pt x="697" y="446"/>
                  </a:lnTo>
                  <a:lnTo>
                    <a:pt x="701" y="457"/>
                  </a:lnTo>
                  <a:lnTo>
                    <a:pt x="706" y="470"/>
                  </a:lnTo>
                  <a:lnTo>
                    <a:pt x="711" y="480"/>
                  </a:lnTo>
                  <a:lnTo>
                    <a:pt x="718" y="487"/>
                  </a:lnTo>
                  <a:lnTo>
                    <a:pt x="722" y="491"/>
                  </a:lnTo>
                  <a:lnTo>
                    <a:pt x="726" y="495"/>
                  </a:lnTo>
                  <a:lnTo>
                    <a:pt x="730" y="498"/>
                  </a:lnTo>
                  <a:lnTo>
                    <a:pt x="734" y="501"/>
                  </a:lnTo>
                  <a:lnTo>
                    <a:pt x="739" y="503"/>
                  </a:lnTo>
                  <a:lnTo>
                    <a:pt x="743" y="505"/>
                  </a:lnTo>
                  <a:lnTo>
                    <a:pt x="748" y="506"/>
                  </a:lnTo>
                  <a:lnTo>
                    <a:pt x="752" y="506"/>
                  </a:lnTo>
                  <a:lnTo>
                    <a:pt x="759" y="505"/>
                  </a:lnTo>
                  <a:lnTo>
                    <a:pt x="767" y="503"/>
                  </a:lnTo>
                  <a:lnTo>
                    <a:pt x="774" y="499"/>
                  </a:lnTo>
                  <a:lnTo>
                    <a:pt x="780" y="495"/>
                  </a:lnTo>
                  <a:lnTo>
                    <a:pt x="785" y="488"/>
                  </a:lnTo>
                  <a:lnTo>
                    <a:pt x="790" y="480"/>
                  </a:lnTo>
                  <a:lnTo>
                    <a:pt x="794" y="471"/>
                  </a:lnTo>
                  <a:lnTo>
                    <a:pt x="797" y="462"/>
                  </a:lnTo>
                  <a:lnTo>
                    <a:pt x="799" y="456"/>
                  </a:lnTo>
                  <a:lnTo>
                    <a:pt x="800" y="449"/>
                  </a:lnTo>
                  <a:lnTo>
                    <a:pt x="802" y="444"/>
                  </a:lnTo>
                  <a:lnTo>
                    <a:pt x="803" y="437"/>
                  </a:lnTo>
                  <a:lnTo>
                    <a:pt x="804" y="430"/>
                  </a:lnTo>
                  <a:lnTo>
                    <a:pt x="804" y="424"/>
                  </a:lnTo>
                  <a:lnTo>
                    <a:pt x="806" y="417"/>
                  </a:lnTo>
                  <a:lnTo>
                    <a:pt x="806" y="412"/>
                  </a:lnTo>
                  <a:lnTo>
                    <a:pt x="806" y="406"/>
                  </a:lnTo>
                  <a:lnTo>
                    <a:pt x="806" y="400"/>
                  </a:lnTo>
                  <a:lnTo>
                    <a:pt x="804" y="395"/>
                  </a:lnTo>
                  <a:lnTo>
                    <a:pt x="804" y="388"/>
                  </a:lnTo>
                  <a:lnTo>
                    <a:pt x="803" y="382"/>
                  </a:lnTo>
                  <a:lnTo>
                    <a:pt x="802" y="377"/>
                  </a:lnTo>
                  <a:lnTo>
                    <a:pt x="801" y="371"/>
                  </a:lnTo>
                  <a:lnTo>
                    <a:pt x="800" y="367"/>
                  </a:lnTo>
                  <a:lnTo>
                    <a:pt x="797" y="359"/>
                  </a:lnTo>
                  <a:lnTo>
                    <a:pt x="793" y="350"/>
                  </a:lnTo>
                  <a:lnTo>
                    <a:pt x="787" y="342"/>
                  </a:lnTo>
                  <a:lnTo>
                    <a:pt x="781" y="336"/>
                  </a:lnTo>
                  <a:lnTo>
                    <a:pt x="778" y="335"/>
                  </a:lnTo>
                  <a:lnTo>
                    <a:pt x="775" y="332"/>
                  </a:lnTo>
                  <a:lnTo>
                    <a:pt x="771" y="331"/>
                  </a:lnTo>
                  <a:lnTo>
                    <a:pt x="767" y="327"/>
                  </a:lnTo>
                  <a:lnTo>
                    <a:pt x="762" y="324"/>
                  </a:lnTo>
                  <a:lnTo>
                    <a:pt x="756" y="320"/>
                  </a:lnTo>
                  <a:lnTo>
                    <a:pt x="750" y="316"/>
                  </a:lnTo>
                  <a:lnTo>
                    <a:pt x="743" y="311"/>
                  </a:lnTo>
                  <a:lnTo>
                    <a:pt x="735" y="307"/>
                  </a:lnTo>
                  <a:lnTo>
                    <a:pt x="729" y="303"/>
                  </a:lnTo>
                  <a:lnTo>
                    <a:pt x="722" y="298"/>
                  </a:lnTo>
                  <a:lnTo>
                    <a:pt x="717" y="293"/>
                  </a:lnTo>
                  <a:lnTo>
                    <a:pt x="712" y="289"/>
                  </a:lnTo>
                  <a:lnTo>
                    <a:pt x="707" y="285"/>
                  </a:lnTo>
                  <a:lnTo>
                    <a:pt x="703" y="281"/>
                  </a:lnTo>
                  <a:lnTo>
                    <a:pt x="700" y="278"/>
                  </a:lnTo>
                  <a:lnTo>
                    <a:pt x="696" y="273"/>
                  </a:lnTo>
                  <a:lnTo>
                    <a:pt x="692" y="266"/>
                  </a:lnTo>
                  <a:lnTo>
                    <a:pt x="689" y="260"/>
                  </a:lnTo>
                  <a:lnTo>
                    <a:pt x="685" y="253"/>
                  </a:lnTo>
                  <a:lnTo>
                    <a:pt x="682" y="246"/>
                  </a:lnTo>
                  <a:lnTo>
                    <a:pt x="680" y="239"/>
                  </a:lnTo>
                  <a:lnTo>
                    <a:pt x="678" y="232"/>
                  </a:lnTo>
                  <a:lnTo>
                    <a:pt x="676" y="225"/>
                  </a:lnTo>
                  <a:lnTo>
                    <a:pt x="675" y="218"/>
                  </a:lnTo>
                  <a:lnTo>
                    <a:pt x="673" y="210"/>
                  </a:lnTo>
                  <a:lnTo>
                    <a:pt x="672" y="202"/>
                  </a:lnTo>
                  <a:lnTo>
                    <a:pt x="672" y="192"/>
                  </a:lnTo>
                  <a:lnTo>
                    <a:pt x="670" y="184"/>
                  </a:lnTo>
                  <a:lnTo>
                    <a:pt x="669" y="174"/>
                  </a:lnTo>
                  <a:lnTo>
                    <a:pt x="669" y="163"/>
                  </a:lnTo>
                  <a:lnTo>
                    <a:pt x="669" y="153"/>
                  </a:lnTo>
                  <a:lnTo>
                    <a:pt x="669" y="143"/>
                  </a:lnTo>
                  <a:lnTo>
                    <a:pt x="669" y="133"/>
                  </a:lnTo>
                  <a:lnTo>
                    <a:pt x="670" y="125"/>
                  </a:lnTo>
                  <a:lnTo>
                    <a:pt x="672" y="115"/>
                  </a:lnTo>
                  <a:lnTo>
                    <a:pt x="673" y="106"/>
                  </a:lnTo>
                  <a:lnTo>
                    <a:pt x="674" y="96"/>
                  </a:lnTo>
                  <a:lnTo>
                    <a:pt x="676" y="88"/>
                  </a:lnTo>
                  <a:lnTo>
                    <a:pt x="678" y="79"/>
                  </a:lnTo>
                  <a:lnTo>
                    <a:pt x="680" y="71"/>
                  </a:lnTo>
                  <a:lnTo>
                    <a:pt x="682" y="63"/>
                  </a:lnTo>
                  <a:lnTo>
                    <a:pt x="685" y="54"/>
                  </a:lnTo>
                  <a:lnTo>
                    <a:pt x="688" y="46"/>
                  </a:lnTo>
                  <a:lnTo>
                    <a:pt x="692" y="39"/>
                  </a:lnTo>
                  <a:lnTo>
                    <a:pt x="696" y="33"/>
                  </a:lnTo>
                  <a:lnTo>
                    <a:pt x="700" y="26"/>
                  </a:lnTo>
                  <a:lnTo>
                    <a:pt x="704" y="22"/>
                  </a:lnTo>
                  <a:lnTo>
                    <a:pt x="708" y="17"/>
                  </a:lnTo>
                  <a:lnTo>
                    <a:pt x="713" y="12"/>
                  </a:lnTo>
                  <a:lnTo>
                    <a:pt x="718" y="10"/>
                  </a:lnTo>
                  <a:lnTo>
                    <a:pt x="723" y="6"/>
                  </a:lnTo>
                  <a:lnTo>
                    <a:pt x="729" y="3"/>
                  </a:lnTo>
                  <a:lnTo>
                    <a:pt x="734" y="1"/>
                  </a:lnTo>
                  <a:lnTo>
                    <a:pt x="741" y="0"/>
                  </a:lnTo>
                  <a:lnTo>
                    <a:pt x="746" y="0"/>
                  </a:lnTo>
                  <a:lnTo>
                    <a:pt x="752" y="0"/>
                  </a:lnTo>
                  <a:lnTo>
                    <a:pt x="758" y="1"/>
                  </a:lnTo>
                  <a:lnTo>
                    <a:pt x="763" y="3"/>
                  </a:lnTo>
                  <a:lnTo>
                    <a:pt x="769" y="6"/>
                  </a:lnTo>
                  <a:lnTo>
                    <a:pt x="774" y="8"/>
                  </a:lnTo>
                  <a:lnTo>
                    <a:pt x="779" y="11"/>
                  </a:lnTo>
                  <a:lnTo>
                    <a:pt x="784" y="15"/>
                  </a:lnTo>
                  <a:lnTo>
                    <a:pt x="789" y="19"/>
                  </a:lnTo>
                  <a:lnTo>
                    <a:pt x="793" y="25"/>
                  </a:lnTo>
                  <a:lnTo>
                    <a:pt x="797" y="32"/>
                  </a:lnTo>
                  <a:lnTo>
                    <a:pt x="801" y="39"/>
                  </a:lnTo>
                  <a:lnTo>
                    <a:pt x="806" y="46"/>
                  </a:lnTo>
                  <a:lnTo>
                    <a:pt x="810" y="54"/>
                  </a:lnTo>
                  <a:lnTo>
                    <a:pt x="813" y="63"/>
                  </a:lnTo>
                  <a:lnTo>
                    <a:pt x="816" y="71"/>
                  </a:lnTo>
                  <a:lnTo>
                    <a:pt x="819" y="79"/>
                  </a:lnTo>
                  <a:lnTo>
                    <a:pt x="821" y="89"/>
                  </a:lnTo>
                  <a:lnTo>
                    <a:pt x="823" y="100"/>
                  </a:lnTo>
                  <a:lnTo>
                    <a:pt x="825" y="110"/>
                  </a:lnTo>
                  <a:lnTo>
                    <a:pt x="826" y="121"/>
                  </a:lnTo>
                  <a:lnTo>
                    <a:pt x="828" y="131"/>
                  </a:lnTo>
                  <a:lnTo>
                    <a:pt x="829" y="142"/>
                  </a:lnTo>
                  <a:lnTo>
                    <a:pt x="830" y="153"/>
                  </a:lnTo>
                  <a:lnTo>
                    <a:pt x="830" y="164"/>
                  </a:lnTo>
                  <a:lnTo>
                    <a:pt x="800" y="168"/>
                  </a:lnTo>
                  <a:lnTo>
                    <a:pt x="799" y="157"/>
                  </a:lnTo>
                  <a:lnTo>
                    <a:pt x="798" y="146"/>
                  </a:lnTo>
                  <a:lnTo>
                    <a:pt x="797" y="136"/>
                  </a:lnTo>
                  <a:lnTo>
                    <a:pt x="795" y="127"/>
                  </a:lnTo>
                  <a:lnTo>
                    <a:pt x="793" y="117"/>
                  </a:lnTo>
                  <a:lnTo>
                    <a:pt x="791" y="108"/>
                  </a:lnTo>
                  <a:lnTo>
                    <a:pt x="789" y="101"/>
                  </a:lnTo>
                  <a:lnTo>
                    <a:pt x="786" y="95"/>
                  </a:lnTo>
                  <a:lnTo>
                    <a:pt x="782" y="89"/>
                  </a:lnTo>
                  <a:lnTo>
                    <a:pt x="778" y="83"/>
                  </a:lnTo>
                  <a:lnTo>
                    <a:pt x="774" y="79"/>
                  </a:lnTo>
                  <a:lnTo>
                    <a:pt x="769" y="75"/>
                  </a:lnTo>
                  <a:lnTo>
                    <a:pt x="764" y="71"/>
                  </a:lnTo>
                  <a:lnTo>
                    <a:pt x="759" y="69"/>
                  </a:lnTo>
                  <a:lnTo>
                    <a:pt x="753" y="67"/>
                  </a:lnTo>
                  <a:lnTo>
                    <a:pt x="747" y="67"/>
                  </a:lnTo>
                  <a:lnTo>
                    <a:pt x="741" y="67"/>
                  </a:lnTo>
                  <a:lnTo>
                    <a:pt x="735" y="68"/>
                  </a:lnTo>
                  <a:lnTo>
                    <a:pt x="730" y="69"/>
                  </a:lnTo>
                  <a:lnTo>
                    <a:pt x="725" y="72"/>
                  </a:lnTo>
                  <a:lnTo>
                    <a:pt x="720" y="76"/>
                  </a:lnTo>
                  <a:lnTo>
                    <a:pt x="716" y="81"/>
                  </a:lnTo>
                  <a:lnTo>
                    <a:pt x="712" y="85"/>
                  </a:lnTo>
                  <a:lnTo>
                    <a:pt x="709" y="90"/>
                  </a:lnTo>
                  <a:lnTo>
                    <a:pt x="707" y="96"/>
                  </a:lnTo>
                  <a:lnTo>
                    <a:pt x="705" y="103"/>
                  </a:lnTo>
                  <a:lnTo>
                    <a:pt x="703" y="110"/>
                  </a:lnTo>
                  <a:lnTo>
                    <a:pt x="701" y="118"/>
                  </a:lnTo>
                  <a:lnTo>
                    <a:pt x="700" y="125"/>
                  </a:lnTo>
                  <a:lnTo>
                    <a:pt x="699" y="133"/>
                  </a:lnTo>
                  <a:lnTo>
                    <a:pt x="698" y="142"/>
                  </a:lnTo>
                  <a:lnTo>
                    <a:pt x="698" y="150"/>
                  </a:lnTo>
                  <a:lnTo>
                    <a:pt x="698" y="157"/>
                  </a:lnTo>
                  <a:lnTo>
                    <a:pt x="699" y="164"/>
                  </a:lnTo>
                  <a:lnTo>
                    <a:pt x="699" y="171"/>
                  </a:lnTo>
                  <a:lnTo>
                    <a:pt x="700" y="177"/>
                  </a:lnTo>
                  <a:lnTo>
                    <a:pt x="701" y="184"/>
                  </a:lnTo>
                  <a:lnTo>
                    <a:pt x="703" y="189"/>
                  </a:lnTo>
                  <a:lnTo>
                    <a:pt x="704" y="195"/>
                  </a:lnTo>
                  <a:lnTo>
                    <a:pt x="706" y="199"/>
                  </a:lnTo>
                  <a:lnTo>
                    <a:pt x="708" y="204"/>
                  </a:lnTo>
                  <a:lnTo>
                    <a:pt x="712" y="210"/>
                  </a:lnTo>
                  <a:lnTo>
                    <a:pt x="716" y="216"/>
                  </a:lnTo>
                  <a:lnTo>
                    <a:pt x="721" y="221"/>
                  </a:lnTo>
                  <a:lnTo>
                    <a:pt x="726" y="225"/>
                  </a:lnTo>
                  <a:lnTo>
                    <a:pt x="733" y="231"/>
                  </a:lnTo>
                  <a:lnTo>
                    <a:pt x="741" y="236"/>
                  </a:lnTo>
                  <a:lnTo>
                    <a:pt x="749" y="241"/>
                  </a:lnTo>
                  <a:lnTo>
                    <a:pt x="757" y="245"/>
                  </a:lnTo>
                  <a:lnTo>
                    <a:pt x="765" y="249"/>
                  </a:lnTo>
                  <a:lnTo>
                    <a:pt x="772" y="253"/>
                  </a:lnTo>
                  <a:lnTo>
                    <a:pt x="779" y="259"/>
                  </a:lnTo>
                  <a:lnTo>
                    <a:pt x="784" y="263"/>
                  </a:lnTo>
                  <a:lnTo>
                    <a:pt x="789" y="267"/>
                  </a:lnTo>
                  <a:lnTo>
                    <a:pt x="794" y="271"/>
                  </a:lnTo>
                  <a:lnTo>
                    <a:pt x="797" y="274"/>
                  </a:lnTo>
                  <a:lnTo>
                    <a:pt x="801" y="279"/>
                  </a:lnTo>
                  <a:lnTo>
                    <a:pt x="806" y="285"/>
                  </a:lnTo>
                  <a:lnTo>
                    <a:pt x="810" y="292"/>
                  </a:lnTo>
                  <a:lnTo>
                    <a:pt x="814" y="299"/>
                  </a:lnTo>
                  <a:lnTo>
                    <a:pt x="817" y="306"/>
                  </a:lnTo>
                  <a:lnTo>
                    <a:pt x="820" y="314"/>
                  </a:lnTo>
                  <a:lnTo>
                    <a:pt x="822" y="321"/>
                  </a:lnTo>
                  <a:lnTo>
                    <a:pt x="824" y="330"/>
                  </a:lnTo>
                  <a:lnTo>
                    <a:pt x="826" y="338"/>
                  </a:lnTo>
                  <a:lnTo>
                    <a:pt x="828" y="348"/>
                  </a:lnTo>
                  <a:lnTo>
                    <a:pt x="830" y="356"/>
                  </a:lnTo>
                  <a:lnTo>
                    <a:pt x="832" y="366"/>
                  </a:lnTo>
                  <a:lnTo>
                    <a:pt x="833" y="377"/>
                  </a:lnTo>
                  <a:lnTo>
                    <a:pt x="834" y="387"/>
                  </a:lnTo>
                  <a:lnTo>
                    <a:pt x="835" y="398"/>
                  </a:lnTo>
                  <a:lnTo>
                    <a:pt x="835" y="409"/>
                  </a:lnTo>
                  <a:lnTo>
                    <a:pt x="835" y="420"/>
                  </a:lnTo>
                  <a:lnTo>
                    <a:pt x="834" y="431"/>
                  </a:lnTo>
                  <a:lnTo>
                    <a:pt x="833" y="442"/>
                  </a:lnTo>
                  <a:lnTo>
                    <a:pt x="832" y="453"/>
                  </a:lnTo>
                  <a:lnTo>
                    <a:pt x="830" y="463"/>
                  </a:lnTo>
                  <a:lnTo>
                    <a:pt x="828" y="473"/>
                  </a:lnTo>
                  <a:lnTo>
                    <a:pt x="826" y="483"/>
                  </a:lnTo>
                  <a:lnTo>
                    <a:pt x="824" y="491"/>
                  </a:lnTo>
                  <a:lnTo>
                    <a:pt x="822" y="501"/>
                  </a:lnTo>
                  <a:lnTo>
                    <a:pt x="819" y="509"/>
                  </a:lnTo>
                  <a:lnTo>
                    <a:pt x="816" y="517"/>
                  </a:lnTo>
                  <a:lnTo>
                    <a:pt x="813" y="526"/>
                  </a:lnTo>
                  <a:lnTo>
                    <a:pt x="809" y="534"/>
                  </a:lnTo>
                  <a:lnTo>
                    <a:pt x="806" y="540"/>
                  </a:lnTo>
                  <a:lnTo>
                    <a:pt x="800" y="546"/>
                  </a:lnTo>
                  <a:lnTo>
                    <a:pt x="796" y="551"/>
                  </a:lnTo>
                  <a:lnTo>
                    <a:pt x="791" y="556"/>
                  </a:lnTo>
                  <a:lnTo>
                    <a:pt x="786" y="560"/>
                  </a:lnTo>
                  <a:lnTo>
                    <a:pt x="781" y="563"/>
                  </a:lnTo>
                  <a:lnTo>
                    <a:pt x="776" y="567"/>
                  </a:lnTo>
                  <a:lnTo>
                    <a:pt x="770" y="570"/>
                  </a:lnTo>
                  <a:lnTo>
                    <a:pt x="764" y="572"/>
                  </a:lnTo>
                  <a:lnTo>
                    <a:pt x="759" y="573"/>
                  </a:lnTo>
                  <a:lnTo>
                    <a:pt x="753" y="573"/>
                  </a:lnTo>
                  <a:lnTo>
                    <a:pt x="746" y="573"/>
                  </a:lnTo>
                  <a:lnTo>
                    <a:pt x="739" y="572"/>
                  </a:lnTo>
                  <a:lnTo>
                    <a:pt x="732" y="570"/>
                  </a:lnTo>
                  <a:lnTo>
                    <a:pt x="725" y="567"/>
                  </a:lnTo>
                  <a:lnTo>
                    <a:pt x="719" y="563"/>
                  </a:lnTo>
                  <a:lnTo>
                    <a:pt x="713" y="560"/>
                  </a:lnTo>
                  <a:lnTo>
                    <a:pt x="708" y="556"/>
                  </a:lnTo>
                  <a:lnTo>
                    <a:pt x="703" y="551"/>
                  </a:lnTo>
                  <a:lnTo>
                    <a:pt x="698" y="545"/>
                  </a:lnTo>
                  <a:lnTo>
                    <a:pt x="693" y="538"/>
                  </a:lnTo>
                  <a:lnTo>
                    <a:pt x="689" y="531"/>
                  </a:lnTo>
                  <a:lnTo>
                    <a:pt x="685" y="523"/>
                  </a:lnTo>
                  <a:lnTo>
                    <a:pt x="681" y="514"/>
                  </a:lnTo>
                  <a:lnTo>
                    <a:pt x="677" y="505"/>
                  </a:lnTo>
                  <a:lnTo>
                    <a:pt x="674" y="495"/>
                  </a:lnTo>
                  <a:lnTo>
                    <a:pt x="672" y="484"/>
                  </a:lnTo>
                  <a:lnTo>
                    <a:pt x="669" y="473"/>
                  </a:lnTo>
                  <a:lnTo>
                    <a:pt x="666" y="460"/>
                  </a:lnTo>
                  <a:lnTo>
                    <a:pt x="664" y="446"/>
                  </a:lnTo>
                  <a:lnTo>
                    <a:pt x="663" y="434"/>
                  </a:lnTo>
                  <a:lnTo>
                    <a:pt x="662" y="420"/>
                  </a:lnTo>
                  <a:lnTo>
                    <a:pt x="661" y="406"/>
                  </a:lnTo>
                  <a:lnTo>
                    <a:pt x="660" y="392"/>
                  </a:lnTo>
                  <a:lnTo>
                    <a:pt x="660" y="378"/>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13"/>
            <p:cNvSpPr>
              <a:spLocks/>
            </p:cNvSpPr>
            <p:nvPr/>
          </p:nvSpPr>
          <p:spPr bwMode="auto">
            <a:xfrm>
              <a:off x="5293" y="36"/>
              <a:ext cx="87" cy="278"/>
            </a:xfrm>
            <a:custGeom>
              <a:avLst/>
              <a:gdLst>
                <a:gd name="T0" fmla="*/ 0 w 174"/>
                <a:gd name="T1" fmla="*/ 557 h 557"/>
                <a:gd name="T2" fmla="*/ 0 w 174"/>
                <a:gd name="T3" fmla="*/ 0 h 557"/>
                <a:gd name="T4" fmla="*/ 32 w 174"/>
                <a:gd name="T5" fmla="*/ 0 h 557"/>
                <a:gd name="T6" fmla="*/ 144 w 174"/>
                <a:gd name="T7" fmla="*/ 431 h 557"/>
                <a:gd name="T8" fmla="*/ 144 w 174"/>
                <a:gd name="T9" fmla="*/ 0 h 557"/>
                <a:gd name="T10" fmla="*/ 174 w 174"/>
                <a:gd name="T11" fmla="*/ 0 h 557"/>
                <a:gd name="T12" fmla="*/ 174 w 174"/>
                <a:gd name="T13" fmla="*/ 557 h 557"/>
                <a:gd name="T14" fmla="*/ 141 w 174"/>
                <a:gd name="T15" fmla="*/ 557 h 557"/>
                <a:gd name="T16" fmla="*/ 31 w 174"/>
                <a:gd name="T17" fmla="*/ 131 h 557"/>
                <a:gd name="T18" fmla="*/ 31 w 174"/>
                <a:gd name="T19" fmla="*/ 557 h 557"/>
                <a:gd name="T20" fmla="*/ 0 w 174"/>
                <a:gd name="T21"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557">
                  <a:moveTo>
                    <a:pt x="0" y="557"/>
                  </a:moveTo>
                  <a:lnTo>
                    <a:pt x="0" y="0"/>
                  </a:lnTo>
                  <a:lnTo>
                    <a:pt x="32" y="0"/>
                  </a:lnTo>
                  <a:lnTo>
                    <a:pt x="144" y="431"/>
                  </a:lnTo>
                  <a:lnTo>
                    <a:pt x="144" y="0"/>
                  </a:lnTo>
                  <a:lnTo>
                    <a:pt x="174" y="0"/>
                  </a:lnTo>
                  <a:lnTo>
                    <a:pt x="174" y="557"/>
                  </a:lnTo>
                  <a:lnTo>
                    <a:pt x="141" y="557"/>
                  </a:lnTo>
                  <a:lnTo>
                    <a:pt x="31" y="131"/>
                  </a:lnTo>
                  <a:lnTo>
                    <a:pt x="31" y="557"/>
                  </a:lnTo>
                  <a:lnTo>
                    <a:pt x="0" y="55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14"/>
            <p:cNvSpPr>
              <a:spLocks/>
            </p:cNvSpPr>
            <p:nvPr/>
          </p:nvSpPr>
          <p:spPr bwMode="auto">
            <a:xfrm>
              <a:off x="5405" y="36"/>
              <a:ext cx="95" cy="278"/>
            </a:xfrm>
            <a:custGeom>
              <a:avLst/>
              <a:gdLst>
                <a:gd name="T0" fmla="*/ 0 w 191"/>
                <a:gd name="T1" fmla="*/ 0 h 557"/>
                <a:gd name="T2" fmla="*/ 96 w 191"/>
                <a:gd name="T3" fmla="*/ 0 h 557"/>
                <a:gd name="T4" fmla="*/ 110 w 191"/>
                <a:gd name="T5" fmla="*/ 2 h 557"/>
                <a:gd name="T6" fmla="*/ 123 w 191"/>
                <a:gd name="T7" fmla="*/ 4 h 557"/>
                <a:gd name="T8" fmla="*/ 133 w 191"/>
                <a:gd name="T9" fmla="*/ 9 h 557"/>
                <a:gd name="T10" fmla="*/ 141 w 191"/>
                <a:gd name="T11" fmla="*/ 14 h 557"/>
                <a:gd name="T12" fmla="*/ 144 w 191"/>
                <a:gd name="T13" fmla="*/ 18 h 557"/>
                <a:gd name="T14" fmla="*/ 151 w 191"/>
                <a:gd name="T15" fmla="*/ 31 h 557"/>
                <a:gd name="T16" fmla="*/ 157 w 191"/>
                <a:gd name="T17" fmla="*/ 46 h 557"/>
                <a:gd name="T18" fmla="*/ 163 w 191"/>
                <a:gd name="T19" fmla="*/ 63 h 557"/>
                <a:gd name="T20" fmla="*/ 165 w 191"/>
                <a:gd name="T21" fmla="*/ 71 h 557"/>
                <a:gd name="T22" fmla="*/ 169 w 191"/>
                <a:gd name="T23" fmla="*/ 89 h 557"/>
                <a:gd name="T24" fmla="*/ 172 w 191"/>
                <a:gd name="T25" fmla="*/ 109 h 557"/>
                <a:gd name="T26" fmla="*/ 174 w 191"/>
                <a:gd name="T27" fmla="*/ 130 h 557"/>
                <a:gd name="T28" fmla="*/ 175 w 191"/>
                <a:gd name="T29" fmla="*/ 152 h 557"/>
                <a:gd name="T30" fmla="*/ 175 w 191"/>
                <a:gd name="T31" fmla="*/ 166 h 557"/>
                <a:gd name="T32" fmla="*/ 173 w 191"/>
                <a:gd name="T33" fmla="*/ 195 h 557"/>
                <a:gd name="T34" fmla="*/ 169 w 191"/>
                <a:gd name="T35" fmla="*/ 221 h 557"/>
                <a:gd name="T36" fmla="*/ 163 w 191"/>
                <a:gd name="T37" fmla="*/ 245 h 557"/>
                <a:gd name="T38" fmla="*/ 160 w 191"/>
                <a:gd name="T39" fmla="*/ 255 h 557"/>
                <a:gd name="T40" fmla="*/ 151 w 191"/>
                <a:gd name="T41" fmla="*/ 273 h 557"/>
                <a:gd name="T42" fmla="*/ 141 w 191"/>
                <a:gd name="T43" fmla="*/ 287 h 557"/>
                <a:gd name="T44" fmla="*/ 128 w 191"/>
                <a:gd name="T45" fmla="*/ 298 h 557"/>
                <a:gd name="T46" fmla="*/ 112 w 191"/>
                <a:gd name="T47" fmla="*/ 303 h 557"/>
                <a:gd name="T48" fmla="*/ 119 w 191"/>
                <a:gd name="T49" fmla="*/ 310 h 557"/>
                <a:gd name="T50" fmla="*/ 127 w 191"/>
                <a:gd name="T51" fmla="*/ 326 h 557"/>
                <a:gd name="T52" fmla="*/ 130 w 191"/>
                <a:gd name="T53" fmla="*/ 333 h 557"/>
                <a:gd name="T54" fmla="*/ 137 w 191"/>
                <a:gd name="T55" fmla="*/ 348 h 557"/>
                <a:gd name="T56" fmla="*/ 143 w 191"/>
                <a:gd name="T57" fmla="*/ 366 h 557"/>
                <a:gd name="T58" fmla="*/ 148 w 191"/>
                <a:gd name="T59" fmla="*/ 386 h 557"/>
                <a:gd name="T60" fmla="*/ 153 w 191"/>
                <a:gd name="T61" fmla="*/ 408 h 557"/>
                <a:gd name="T62" fmla="*/ 156 w 191"/>
                <a:gd name="T63" fmla="*/ 557 h 557"/>
                <a:gd name="T64" fmla="*/ 128 w 191"/>
                <a:gd name="T65" fmla="*/ 441 h 557"/>
                <a:gd name="T66" fmla="*/ 122 w 191"/>
                <a:gd name="T67" fmla="*/ 419 h 557"/>
                <a:gd name="T68" fmla="*/ 116 w 191"/>
                <a:gd name="T69" fmla="*/ 398 h 557"/>
                <a:gd name="T70" fmla="*/ 111 w 191"/>
                <a:gd name="T71" fmla="*/ 380 h 557"/>
                <a:gd name="T72" fmla="*/ 107 w 191"/>
                <a:gd name="T73" fmla="*/ 366 h 557"/>
                <a:gd name="T74" fmla="*/ 103 w 191"/>
                <a:gd name="T75" fmla="*/ 355 h 557"/>
                <a:gd name="T76" fmla="*/ 95 w 191"/>
                <a:gd name="T77" fmla="*/ 335 h 557"/>
                <a:gd name="T78" fmla="*/ 92 w 191"/>
                <a:gd name="T79" fmla="*/ 328 h 557"/>
                <a:gd name="T80" fmla="*/ 85 w 191"/>
                <a:gd name="T81" fmla="*/ 319 h 557"/>
                <a:gd name="T82" fmla="*/ 80 w 191"/>
                <a:gd name="T83" fmla="*/ 315 h 557"/>
                <a:gd name="T84" fmla="*/ 77 w 191"/>
                <a:gd name="T85" fmla="*/ 315 h 557"/>
                <a:gd name="T86" fmla="*/ 69 w 191"/>
                <a:gd name="T87" fmla="*/ 310 h 557"/>
                <a:gd name="T88" fmla="*/ 30 w 191"/>
                <a:gd name="T89" fmla="*/ 310 h 557"/>
                <a:gd name="T90" fmla="*/ 0 w 191"/>
                <a:gd name="T91"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1" h="557">
                  <a:moveTo>
                    <a:pt x="0" y="557"/>
                  </a:moveTo>
                  <a:lnTo>
                    <a:pt x="0" y="0"/>
                  </a:lnTo>
                  <a:lnTo>
                    <a:pt x="96" y="0"/>
                  </a:lnTo>
                  <a:lnTo>
                    <a:pt x="96" y="0"/>
                  </a:lnTo>
                  <a:lnTo>
                    <a:pt x="103" y="0"/>
                  </a:lnTo>
                  <a:lnTo>
                    <a:pt x="110" y="2"/>
                  </a:lnTo>
                  <a:lnTo>
                    <a:pt x="117" y="3"/>
                  </a:lnTo>
                  <a:lnTo>
                    <a:pt x="123" y="4"/>
                  </a:lnTo>
                  <a:lnTo>
                    <a:pt x="129" y="7"/>
                  </a:lnTo>
                  <a:lnTo>
                    <a:pt x="133" y="9"/>
                  </a:lnTo>
                  <a:lnTo>
                    <a:pt x="138" y="11"/>
                  </a:lnTo>
                  <a:lnTo>
                    <a:pt x="141" y="14"/>
                  </a:lnTo>
                  <a:lnTo>
                    <a:pt x="141" y="14"/>
                  </a:lnTo>
                  <a:lnTo>
                    <a:pt x="144" y="18"/>
                  </a:lnTo>
                  <a:lnTo>
                    <a:pt x="148" y="25"/>
                  </a:lnTo>
                  <a:lnTo>
                    <a:pt x="151" y="31"/>
                  </a:lnTo>
                  <a:lnTo>
                    <a:pt x="154" y="38"/>
                  </a:lnTo>
                  <a:lnTo>
                    <a:pt x="157" y="46"/>
                  </a:lnTo>
                  <a:lnTo>
                    <a:pt x="160" y="55"/>
                  </a:lnTo>
                  <a:lnTo>
                    <a:pt x="163" y="63"/>
                  </a:lnTo>
                  <a:lnTo>
                    <a:pt x="165" y="71"/>
                  </a:lnTo>
                  <a:lnTo>
                    <a:pt x="165" y="71"/>
                  </a:lnTo>
                  <a:lnTo>
                    <a:pt x="167" y="80"/>
                  </a:lnTo>
                  <a:lnTo>
                    <a:pt x="169" y="89"/>
                  </a:lnTo>
                  <a:lnTo>
                    <a:pt x="170" y="99"/>
                  </a:lnTo>
                  <a:lnTo>
                    <a:pt x="172" y="109"/>
                  </a:lnTo>
                  <a:lnTo>
                    <a:pt x="173" y="120"/>
                  </a:lnTo>
                  <a:lnTo>
                    <a:pt x="174" y="130"/>
                  </a:lnTo>
                  <a:lnTo>
                    <a:pt x="175" y="141"/>
                  </a:lnTo>
                  <a:lnTo>
                    <a:pt x="175" y="152"/>
                  </a:lnTo>
                  <a:lnTo>
                    <a:pt x="175" y="152"/>
                  </a:lnTo>
                  <a:lnTo>
                    <a:pt x="175" y="166"/>
                  </a:lnTo>
                  <a:lnTo>
                    <a:pt x="174" y="181"/>
                  </a:lnTo>
                  <a:lnTo>
                    <a:pt x="173" y="195"/>
                  </a:lnTo>
                  <a:lnTo>
                    <a:pt x="171" y="208"/>
                  </a:lnTo>
                  <a:lnTo>
                    <a:pt x="169" y="221"/>
                  </a:lnTo>
                  <a:lnTo>
                    <a:pt x="166" y="233"/>
                  </a:lnTo>
                  <a:lnTo>
                    <a:pt x="163" y="245"/>
                  </a:lnTo>
                  <a:lnTo>
                    <a:pt x="160" y="255"/>
                  </a:lnTo>
                  <a:lnTo>
                    <a:pt x="160" y="255"/>
                  </a:lnTo>
                  <a:lnTo>
                    <a:pt x="156" y="265"/>
                  </a:lnTo>
                  <a:lnTo>
                    <a:pt x="151" y="273"/>
                  </a:lnTo>
                  <a:lnTo>
                    <a:pt x="146" y="280"/>
                  </a:lnTo>
                  <a:lnTo>
                    <a:pt x="141" y="287"/>
                  </a:lnTo>
                  <a:lnTo>
                    <a:pt x="134" y="294"/>
                  </a:lnTo>
                  <a:lnTo>
                    <a:pt x="128" y="298"/>
                  </a:lnTo>
                  <a:lnTo>
                    <a:pt x="121" y="302"/>
                  </a:lnTo>
                  <a:lnTo>
                    <a:pt x="112" y="303"/>
                  </a:lnTo>
                  <a:lnTo>
                    <a:pt x="112" y="303"/>
                  </a:lnTo>
                  <a:lnTo>
                    <a:pt x="119" y="310"/>
                  </a:lnTo>
                  <a:lnTo>
                    <a:pt x="123" y="317"/>
                  </a:lnTo>
                  <a:lnTo>
                    <a:pt x="127" y="326"/>
                  </a:lnTo>
                  <a:lnTo>
                    <a:pt x="130" y="333"/>
                  </a:lnTo>
                  <a:lnTo>
                    <a:pt x="130" y="333"/>
                  </a:lnTo>
                  <a:lnTo>
                    <a:pt x="133" y="340"/>
                  </a:lnTo>
                  <a:lnTo>
                    <a:pt x="137" y="348"/>
                  </a:lnTo>
                  <a:lnTo>
                    <a:pt x="140" y="356"/>
                  </a:lnTo>
                  <a:lnTo>
                    <a:pt x="143" y="366"/>
                  </a:lnTo>
                  <a:lnTo>
                    <a:pt x="145" y="376"/>
                  </a:lnTo>
                  <a:lnTo>
                    <a:pt x="148" y="386"/>
                  </a:lnTo>
                  <a:lnTo>
                    <a:pt x="151" y="397"/>
                  </a:lnTo>
                  <a:lnTo>
                    <a:pt x="153" y="408"/>
                  </a:lnTo>
                  <a:lnTo>
                    <a:pt x="191" y="557"/>
                  </a:lnTo>
                  <a:lnTo>
                    <a:pt x="156" y="557"/>
                  </a:lnTo>
                  <a:lnTo>
                    <a:pt x="128" y="441"/>
                  </a:lnTo>
                  <a:lnTo>
                    <a:pt x="128" y="441"/>
                  </a:lnTo>
                  <a:lnTo>
                    <a:pt x="125" y="430"/>
                  </a:lnTo>
                  <a:lnTo>
                    <a:pt x="122" y="419"/>
                  </a:lnTo>
                  <a:lnTo>
                    <a:pt x="119" y="408"/>
                  </a:lnTo>
                  <a:lnTo>
                    <a:pt x="116" y="398"/>
                  </a:lnTo>
                  <a:lnTo>
                    <a:pt x="114" y="388"/>
                  </a:lnTo>
                  <a:lnTo>
                    <a:pt x="111" y="380"/>
                  </a:lnTo>
                  <a:lnTo>
                    <a:pt x="109" y="373"/>
                  </a:lnTo>
                  <a:lnTo>
                    <a:pt x="107" y="366"/>
                  </a:lnTo>
                  <a:lnTo>
                    <a:pt x="107" y="366"/>
                  </a:lnTo>
                  <a:lnTo>
                    <a:pt x="103" y="355"/>
                  </a:lnTo>
                  <a:lnTo>
                    <a:pt x="98" y="345"/>
                  </a:lnTo>
                  <a:lnTo>
                    <a:pt x="95" y="335"/>
                  </a:lnTo>
                  <a:lnTo>
                    <a:pt x="92" y="328"/>
                  </a:lnTo>
                  <a:lnTo>
                    <a:pt x="92" y="328"/>
                  </a:lnTo>
                  <a:lnTo>
                    <a:pt x="88" y="323"/>
                  </a:lnTo>
                  <a:lnTo>
                    <a:pt x="85" y="319"/>
                  </a:lnTo>
                  <a:lnTo>
                    <a:pt x="82" y="316"/>
                  </a:lnTo>
                  <a:lnTo>
                    <a:pt x="80" y="315"/>
                  </a:lnTo>
                  <a:lnTo>
                    <a:pt x="80" y="315"/>
                  </a:lnTo>
                  <a:lnTo>
                    <a:pt x="77" y="315"/>
                  </a:lnTo>
                  <a:lnTo>
                    <a:pt x="73" y="312"/>
                  </a:lnTo>
                  <a:lnTo>
                    <a:pt x="69" y="310"/>
                  </a:lnTo>
                  <a:lnTo>
                    <a:pt x="63" y="310"/>
                  </a:lnTo>
                  <a:lnTo>
                    <a:pt x="30" y="310"/>
                  </a:lnTo>
                  <a:lnTo>
                    <a:pt x="30" y="557"/>
                  </a:lnTo>
                  <a:lnTo>
                    <a:pt x="0" y="55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p:cNvSpPr>
            <p:nvPr/>
          </p:nvSpPr>
          <p:spPr bwMode="auto">
            <a:xfrm>
              <a:off x="5420" y="69"/>
              <a:ext cx="57" cy="88"/>
            </a:xfrm>
            <a:custGeom>
              <a:avLst/>
              <a:gdLst>
                <a:gd name="T0" fmla="*/ 0 w 115"/>
                <a:gd name="T1" fmla="*/ 175 h 175"/>
                <a:gd name="T2" fmla="*/ 60 w 115"/>
                <a:gd name="T3" fmla="*/ 175 h 175"/>
                <a:gd name="T4" fmla="*/ 60 w 115"/>
                <a:gd name="T5" fmla="*/ 175 h 175"/>
                <a:gd name="T6" fmla="*/ 65 w 115"/>
                <a:gd name="T7" fmla="*/ 175 h 175"/>
                <a:gd name="T8" fmla="*/ 70 w 115"/>
                <a:gd name="T9" fmla="*/ 175 h 175"/>
                <a:gd name="T10" fmla="*/ 74 w 115"/>
                <a:gd name="T11" fmla="*/ 174 h 175"/>
                <a:gd name="T12" fmla="*/ 79 w 115"/>
                <a:gd name="T13" fmla="*/ 174 h 175"/>
                <a:gd name="T14" fmla="*/ 82 w 115"/>
                <a:gd name="T15" fmla="*/ 172 h 175"/>
                <a:gd name="T16" fmla="*/ 87 w 115"/>
                <a:gd name="T17" fmla="*/ 171 h 175"/>
                <a:gd name="T18" fmla="*/ 90 w 115"/>
                <a:gd name="T19" fmla="*/ 170 h 175"/>
                <a:gd name="T20" fmla="*/ 92 w 115"/>
                <a:gd name="T21" fmla="*/ 168 h 175"/>
                <a:gd name="T22" fmla="*/ 92 w 115"/>
                <a:gd name="T23" fmla="*/ 168 h 175"/>
                <a:gd name="T24" fmla="*/ 98 w 115"/>
                <a:gd name="T25" fmla="*/ 163 h 175"/>
                <a:gd name="T26" fmla="*/ 103 w 115"/>
                <a:gd name="T27" fmla="*/ 154 h 175"/>
                <a:gd name="T28" fmla="*/ 107 w 115"/>
                <a:gd name="T29" fmla="*/ 146 h 175"/>
                <a:gd name="T30" fmla="*/ 109 w 115"/>
                <a:gd name="T31" fmla="*/ 135 h 175"/>
                <a:gd name="T32" fmla="*/ 109 w 115"/>
                <a:gd name="T33" fmla="*/ 135 h 175"/>
                <a:gd name="T34" fmla="*/ 110 w 115"/>
                <a:gd name="T35" fmla="*/ 129 h 175"/>
                <a:gd name="T36" fmla="*/ 111 w 115"/>
                <a:gd name="T37" fmla="*/ 124 h 175"/>
                <a:gd name="T38" fmla="*/ 112 w 115"/>
                <a:gd name="T39" fmla="*/ 118 h 175"/>
                <a:gd name="T40" fmla="*/ 113 w 115"/>
                <a:gd name="T41" fmla="*/ 113 h 175"/>
                <a:gd name="T42" fmla="*/ 114 w 115"/>
                <a:gd name="T43" fmla="*/ 107 h 175"/>
                <a:gd name="T44" fmla="*/ 114 w 115"/>
                <a:gd name="T45" fmla="*/ 102 h 175"/>
                <a:gd name="T46" fmla="*/ 115 w 115"/>
                <a:gd name="T47" fmla="*/ 95 h 175"/>
                <a:gd name="T48" fmla="*/ 115 w 115"/>
                <a:gd name="T49" fmla="*/ 89 h 175"/>
                <a:gd name="T50" fmla="*/ 115 w 115"/>
                <a:gd name="T51" fmla="*/ 89 h 175"/>
                <a:gd name="T52" fmla="*/ 115 w 115"/>
                <a:gd name="T53" fmla="*/ 79 h 175"/>
                <a:gd name="T54" fmla="*/ 114 w 115"/>
                <a:gd name="T55" fmla="*/ 71 h 175"/>
                <a:gd name="T56" fmla="*/ 113 w 115"/>
                <a:gd name="T57" fmla="*/ 63 h 175"/>
                <a:gd name="T58" fmla="*/ 112 w 115"/>
                <a:gd name="T59" fmla="*/ 54 h 175"/>
                <a:gd name="T60" fmla="*/ 111 w 115"/>
                <a:gd name="T61" fmla="*/ 46 h 175"/>
                <a:gd name="T62" fmla="*/ 109 w 115"/>
                <a:gd name="T63" fmla="*/ 39 h 175"/>
                <a:gd name="T64" fmla="*/ 106 w 115"/>
                <a:gd name="T65" fmla="*/ 32 h 175"/>
                <a:gd name="T66" fmla="*/ 104 w 115"/>
                <a:gd name="T67" fmla="*/ 26 h 175"/>
                <a:gd name="T68" fmla="*/ 104 w 115"/>
                <a:gd name="T69" fmla="*/ 26 h 175"/>
                <a:gd name="T70" fmla="*/ 101 w 115"/>
                <a:gd name="T71" fmla="*/ 21 h 175"/>
                <a:gd name="T72" fmla="*/ 98 w 115"/>
                <a:gd name="T73" fmla="*/ 17 h 175"/>
                <a:gd name="T74" fmla="*/ 94 w 115"/>
                <a:gd name="T75" fmla="*/ 13 h 175"/>
                <a:gd name="T76" fmla="*/ 89 w 115"/>
                <a:gd name="T77" fmla="*/ 8 h 175"/>
                <a:gd name="T78" fmla="*/ 84 w 115"/>
                <a:gd name="T79" fmla="*/ 4 h 175"/>
                <a:gd name="T80" fmla="*/ 78 w 115"/>
                <a:gd name="T81" fmla="*/ 3 h 175"/>
                <a:gd name="T82" fmla="*/ 73 w 115"/>
                <a:gd name="T83" fmla="*/ 0 h 175"/>
                <a:gd name="T84" fmla="*/ 68 w 115"/>
                <a:gd name="T85" fmla="*/ 0 h 175"/>
                <a:gd name="T86" fmla="*/ 0 w 115"/>
                <a:gd name="T87" fmla="*/ 0 h 175"/>
                <a:gd name="T88" fmla="*/ 0 w 115"/>
                <a:gd name="T8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 h="175">
                  <a:moveTo>
                    <a:pt x="0" y="175"/>
                  </a:moveTo>
                  <a:lnTo>
                    <a:pt x="60" y="175"/>
                  </a:lnTo>
                  <a:lnTo>
                    <a:pt x="60" y="175"/>
                  </a:lnTo>
                  <a:lnTo>
                    <a:pt x="65" y="175"/>
                  </a:lnTo>
                  <a:lnTo>
                    <a:pt x="70" y="175"/>
                  </a:lnTo>
                  <a:lnTo>
                    <a:pt x="74" y="174"/>
                  </a:lnTo>
                  <a:lnTo>
                    <a:pt x="79" y="174"/>
                  </a:lnTo>
                  <a:lnTo>
                    <a:pt x="82" y="172"/>
                  </a:lnTo>
                  <a:lnTo>
                    <a:pt x="87" y="171"/>
                  </a:lnTo>
                  <a:lnTo>
                    <a:pt x="90" y="170"/>
                  </a:lnTo>
                  <a:lnTo>
                    <a:pt x="92" y="168"/>
                  </a:lnTo>
                  <a:lnTo>
                    <a:pt x="92" y="168"/>
                  </a:lnTo>
                  <a:lnTo>
                    <a:pt x="98" y="163"/>
                  </a:lnTo>
                  <a:lnTo>
                    <a:pt x="103" y="154"/>
                  </a:lnTo>
                  <a:lnTo>
                    <a:pt x="107" y="146"/>
                  </a:lnTo>
                  <a:lnTo>
                    <a:pt x="109" y="135"/>
                  </a:lnTo>
                  <a:lnTo>
                    <a:pt x="109" y="135"/>
                  </a:lnTo>
                  <a:lnTo>
                    <a:pt x="110" y="129"/>
                  </a:lnTo>
                  <a:lnTo>
                    <a:pt x="111" y="124"/>
                  </a:lnTo>
                  <a:lnTo>
                    <a:pt x="112" y="118"/>
                  </a:lnTo>
                  <a:lnTo>
                    <a:pt x="113" y="113"/>
                  </a:lnTo>
                  <a:lnTo>
                    <a:pt x="114" y="107"/>
                  </a:lnTo>
                  <a:lnTo>
                    <a:pt x="114" y="102"/>
                  </a:lnTo>
                  <a:lnTo>
                    <a:pt x="115" y="95"/>
                  </a:lnTo>
                  <a:lnTo>
                    <a:pt x="115" y="89"/>
                  </a:lnTo>
                  <a:lnTo>
                    <a:pt x="115" y="89"/>
                  </a:lnTo>
                  <a:lnTo>
                    <a:pt x="115" y="79"/>
                  </a:lnTo>
                  <a:lnTo>
                    <a:pt x="114" y="71"/>
                  </a:lnTo>
                  <a:lnTo>
                    <a:pt x="113" y="63"/>
                  </a:lnTo>
                  <a:lnTo>
                    <a:pt x="112" y="54"/>
                  </a:lnTo>
                  <a:lnTo>
                    <a:pt x="111" y="46"/>
                  </a:lnTo>
                  <a:lnTo>
                    <a:pt x="109" y="39"/>
                  </a:lnTo>
                  <a:lnTo>
                    <a:pt x="106" y="32"/>
                  </a:lnTo>
                  <a:lnTo>
                    <a:pt x="104" y="26"/>
                  </a:lnTo>
                  <a:lnTo>
                    <a:pt x="104" y="26"/>
                  </a:lnTo>
                  <a:lnTo>
                    <a:pt x="101" y="21"/>
                  </a:lnTo>
                  <a:lnTo>
                    <a:pt x="98" y="17"/>
                  </a:lnTo>
                  <a:lnTo>
                    <a:pt x="94" y="13"/>
                  </a:lnTo>
                  <a:lnTo>
                    <a:pt x="89" y="8"/>
                  </a:lnTo>
                  <a:lnTo>
                    <a:pt x="84" y="4"/>
                  </a:lnTo>
                  <a:lnTo>
                    <a:pt x="78" y="3"/>
                  </a:lnTo>
                  <a:lnTo>
                    <a:pt x="73" y="0"/>
                  </a:lnTo>
                  <a:lnTo>
                    <a:pt x="68" y="0"/>
                  </a:lnTo>
                  <a:lnTo>
                    <a:pt x="0" y="0"/>
                  </a:lnTo>
                  <a:lnTo>
                    <a:pt x="0" y="175"/>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p:cNvSpPr>
            <p:nvPr/>
          </p:nvSpPr>
          <p:spPr bwMode="auto">
            <a:xfrm>
              <a:off x="5511" y="31"/>
              <a:ext cx="98" cy="287"/>
            </a:xfrm>
            <a:custGeom>
              <a:avLst/>
              <a:gdLst>
                <a:gd name="T0" fmla="*/ 196 w 196"/>
                <a:gd name="T1" fmla="*/ 385 h 573"/>
                <a:gd name="T2" fmla="*/ 187 w 196"/>
                <a:gd name="T3" fmla="*/ 448 h 573"/>
                <a:gd name="T4" fmla="*/ 173 w 196"/>
                <a:gd name="T5" fmla="*/ 499 h 573"/>
                <a:gd name="T6" fmla="*/ 161 w 196"/>
                <a:gd name="T7" fmla="*/ 524 h 573"/>
                <a:gd name="T8" fmla="*/ 143 w 196"/>
                <a:gd name="T9" fmla="*/ 553 h 573"/>
                <a:gd name="T10" fmla="*/ 120 w 196"/>
                <a:gd name="T11" fmla="*/ 570 h 573"/>
                <a:gd name="T12" fmla="*/ 104 w 196"/>
                <a:gd name="T13" fmla="*/ 573 h 573"/>
                <a:gd name="T14" fmla="*/ 79 w 196"/>
                <a:gd name="T15" fmla="*/ 569 h 573"/>
                <a:gd name="T16" fmla="*/ 58 w 196"/>
                <a:gd name="T17" fmla="*/ 553 h 573"/>
                <a:gd name="T18" fmla="*/ 46 w 196"/>
                <a:gd name="T19" fmla="*/ 540 h 573"/>
                <a:gd name="T20" fmla="*/ 30 w 196"/>
                <a:gd name="T21" fmla="*/ 508 h 573"/>
                <a:gd name="T22" fmla="*/ 17 w 196"/>
                <a:gd name="T23" fmla="*/ 467 h 573"/>
                <a:gd name="T24" fmla="*/ 11 w 196"/>
                <a:gd name="T25" fmla="*/ 435 h 573"/>
                <a:gd name="T26" fmla="*/ 4 w 196"/>
                <a:gd name="T27" fmla="*/ 381 h 573"/>
                <a:gd name="T28" fmla="*/ 1 w 196"/>
                <a:gd name="T29" fmla="*/ 324 h 573"/>
                <a:gd name="T30" fmla="*/ 0 w 196"/>
                <a:gd name="T31" fmla="*/ 285 h 573"/>
                <a:gd name="T32" fmla="*/ 2 w 196"/>
                <a:gd name="T33" fmla="*/ 224 h 573"/>
                <a:gd name="T34" fmla="*/ 6 w 196"/>
                <a:gd name="T35" fmla="*/ 168 h 573"/>
                <a:gd name="T36" fmla="*/ 11 w 196"/>
                <a:gd name="T37" fmla="*/ 135 h 573"/>
                <a:gd name="T38" fmla="*/ 23 w 196"/>
                <a:gd name="T39" fmla="*/ 89 h 573"/>
                <a:gd name="T40" fmla="*/ 39 w 196"/>
                <a:gd name="T41" fmla="*/ 53 h 573"/>
                <a:gd name="T42" fmla="*/ 49 w 196"/>
                <a:gd name="T43" fmla="*/ 33 h 573"/>
                <a:gd name="T44" fmla="*/ 68 w 196"/>
                <a:gd name="T45" fmla="*/ 14 h 573"/>
                <a:gd name="T46" fmla="*/ 89 w 196"/>
                <a:gd name="T47" fmla="*/ 3 h 573"/>
                <a:gd name="T48" fmla="*/ 104 w 196"/>
                <a:gd name="T49" fmla="*/ 0 h 573"/>
                <a:gd name="T50" fmla="*/ 127 w 196"/>
                <a:gd name="T51" fmla="*/ 6 h 573"/>
                <a:gd name="T52" fmla="*/ 147 w 196"/>
                <a:gd name="T53" fmla="*/ 24 h 573"/>
                <a:gd name="T54" fmla="*/ 158 w 196"/>
                <a:gd name="T55" fmla="*/ 42 h 573"/>
                <a:gd name="T56" fmla="*/ 174 w 196"/>
                <a:gd name="T57" fmla="*/ 79 h 573"/>
                <a:gd name="T58" fmla="*/ 186 w 196"/>
                <a:gd name="T59" fmla="*/ 128 h 573"/>
                <a:gd name="T60" fmla="*/ 161 w 196"/>
                <a:gd name="T61" fmla="*/ 184 h 573"/>
                <a:gd name="T62" fmla="*/ 156 w 196"/>
                <a:gd name="T63" fmla="*/ 156 h 573"/>
                <a:gd name="T64" fmla="*/ 148 w 196"/>
                <a:gd name="T65" fmla="*/ 121 h 573"/>
                <a:gd name="T66" fmla="*/ 139 w 196"/>
                <a:gd name="T67" fmla="*/ 97 h 573"/>
                <a:gd name="T68" fmla="*/ 132 w 196"/>
                <a:gd name="T69" fmla="*/ 85 h 573"/>
                <a:gd name="T70" fmla="*/ 119 w 196"/>
                <a:gd name="T71" fmla="*/ 72 h 573"/>
                <a:gd name="T72" fmla="*/ 103 w 196"/>
                <a:gd name="T73" fmla="*/ 67 h 573"/>
                <a:gd name="T74" fmla="*/ 90 w 196"/>
                <a:gd name="T75" fmla="*/ 69 h 573"/>
                <a:gd name="T76" fmla="*/ 74 w 196"/>
                <a:gd name="T77" fmla="*/ 79 h 573"/>
                <a:gd name="T78" fmla="*/ 61 w 196"/>
                <a:gd name="T79" fmla="*/ 97 h 573"/>
                <a:gd name="T80" fmla="*/ 53 w 196"/>
                <a:gd name="T81" fmla="*/ 115 h 573"/>
                <a:gd name="T82" fmla="*/ 43 w 196"/>
                <a:gd name="T83" fmla="*/ 147 h 573"/>
                <a:gd name="T84" fmla="*/ 38 w 196"/>
                <a:gd name="T85" fmla="*/ 181 h 573"/>
                <a:gd name="T86" fmla="*/ 35 w 196"/>
                <a:gd name="T87" fmla="*/ 204 h 573"/>
                <a:gd name="T88" fmla="*/ 30 w 196"/>
                <a:gd name="T89" fmla="*/ 243 h 573"/>
                <a:gd name="T90" fmla="*/ 29 w 196"/>
                <a:gd name="T91" fmla="*/ 285 h 573"/>
                <a:gd name="T92" fmla="*/ 30 w 196"/>
                <a:gd name="T93" fmla="*/ 318 h 573"/>
                <a:gd name="T94" fmla="*/ 32 w 196"/>
                <a:gd name="T95" fmla="*/ 364 h 573"/>
                <a:gd name="T96" fmla="*/ 38 w 196"/>
                <a:gd name="T97" fmla="*/ 405 h 573"/>
                <a:gd name="T98" fmla="*/ 42 w 196"/>
                <a:gd name="T99" fmla="*/ 428 h 573"/>
                <a:gd name="T100" fmla="*/ 51 w 196"/>
                <a:gd name="T101" fmla="*/ 459 h 573"/>
                <a:gd name="T102" fmla="*/ 62 w 196"/>
                <a:gd name="T103" fmla="*/ 480 h 573"/>
                <a:gd name="T104" fmla="*/ 71 w 196"/>
                <a:gd name="T105" fmla="*/ 491 h 573"/>
                <a:gd name="T106" fmla="*/ 85 w 196"/>
                <a:gd name="T107" fmla="*/ 502 h 573"/>
                <a:gd name="T108" fmla="*/ 101 w 196"/>
                <a:gd name="T109" fmla="*/ 506 h 573"/>
                <a:gd name="T110" fmla="*/ 112 w 196"/>
                <a:gd name="T111" fmla="*/ 503 h 573"/>
                <a:gd name="T112" fmla="*/ 127 w 196"/>
                <a:gd name="T113" fmla="*/ 492 h 573"/>
                <a:gd name="T114" fmla="*/ 141 w 196"/>
                <a:gd name="T115" fmla="*/ 471 h 573"/>
                <a:gd name="T116" fmla="*/ 149 w 196"/>
                <a:gd name="T117" fmla="*/ 452 h 573"/>
                <a:gd name="T118" fmla="*/ 159 w 196"/>
                <a:gd name="T119" fmla="*/ 417 h 573"/>
                <a:gd name="T120" fmla="*/ 166 w 196"/>
                <a:gd name="T121" fmla="*/ 37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573">
                  <a:moveTo>
                    <a:pt x="166" y="367"/>
                  </a:moveTo>
                  <a:lnTo>
                    <a:pt x="196" y="385"/>
                  </a:lnTo>
                  <a:lnTo>
                    <a:pt x="196" y="385"/>
                  </a:lnTo>
                  <a:lnTo>
                    <a:pt x="193" y="407"/>
                  </a:lnTo>
                  <a:lnTo>
                    <a:pt x="190" y="428"/>
                  </a:lnTo>
                  <a:lnTo>
                    <a:pt x="187" y="448"/>
                  </a:lnTo>
                  <a:lnTo>
                    <a:pt x="182" y="467"/>
                  </a:lnTo>
                  <a:lnTo>
                    <a:pt x="178" y="484"/>
                  </a:lnTo>
                  <a:lnTo>
                    <a:pt x="173" y="499"/>
                  </a:lnTo>
                  <a:lnTo>
                    <a:pt x="168" y="512"/>
                  </a:lnTo>
                  <a:lnTo>
                    <a:pt x="161" y="524"/>
                  </a:lnTo>
                  <a:lnTo>
                    <a:pt x="161" y="524"/>
                  </a:lnTo>
                  <a:lnTo>
                    <a:pt x="155" y="535"/>
                  </a:lnTo>
                  <a:lnTo>
                    <a:pt x="149" y="545"/>
                  </a:lnTo>
                  <a:lnTo>
                    <a:pt x="143" y="553"/>
                  </a:lnTo>
                  <a:lnTo>
                    <a:pt x="136" y="560"/>
                  </a:lnTo>
                  <a:lnTo>
                    <a:pt x="128" y="566"/>
                  </a:lnTo>
                  <a:lnTo>
                    <a:pt x="120" y="570"/>
                  </a:lnTo>
                  <a:lnTo>
                    <a:pt x="112" y="572"/>
                  </a:lnTo>
                  <a:lnTo>
                    <a:pt x="104" y="573"/>
                  </a:lnTo>
                  <a:lnTo>
                    <a:pt x="104" y="573"/>
                  </a:lnTo>
                  <a:lnTo>
                    <a:pt x="95" y="573"/>
                  </a:lnTo>
                  <a:lnTo>
                    <a:pt x="87" y="570"/>
                  </a:lnTo>
                  <a:lnTo>
                    <a:pt x="79" y="569"/>
                  </a:lnTo>
                  <a:lnTo>
                    <a:pt x="72" y="565"/>
                  </a:lnTo>
                  <a:lnTo>
                    <a:pt x="65" y="560"/>
                  </a:lnTo>
                  <a:lnTo>
                    <a:pt x="58" y="553"/>
                  </a:lnTo>
                  <a:lnTo>
                    <a:pt x="52" y="548"/>
                  </a:lnTo>
                  <a:lnTo>
                    <a:pt x="46" y="540"/>
                  </a:lnTo>
                  <a:lnTo>
                    <a:pt x="46" y="540"/>
                  </a:lnTo>
                  <a:lnTo>
                    <a:pt x="41" y="530"/>
                  </a:lnTo>
                  <a:lnTo>
                    <a:pt x="36" y="520"/>
                  </a:lnTo>
                  <a:lnTo>
                    <a:pt x="30" y="508"/>
                  </a:lnTo>
                  <a:lnTo>
                    <a:pt x="25" y="495"/>
                  </a:lnTo>
                  <a:lnTo>
                    <a:pt x="21" y="481"/>
                  </a:lnTo>
                  <a:lnTo>
                    <a:pt x="17" y="467"/>
                  </a:lnTo>
                  <a:lnTo>
                    <a:pt x="14" y="452"/>
                  </a:lnTo>
                  <a:lnTo>
                    <a:pt x="11" y="435"/>
                  </a:lnTo>
                  <a:lnTo>
                    <a:pt x="11" y="435"/>
                  </a:lnTo>
                  <a:lnTo>
                    <a:pt x="9" y="417"/>
                  </a:lnTo>
                  <a:lnTo>
                    <a:pt x="6" y="399"/>
                  </a:lnTo>
                  <a:lnTo>
                    <a:pt x="4" y="381"/>
                  </a:lnTo>
                  <a:lnTo>
                    <a:pt x="3" y="362"/>
                  </a:lnTo>
                  <a:lnTo>
                    <a:pt x="2" y="343"/>
                  </a:lnTo>
                  <a:lnTo>
                    <a:pt x="1" y="324"/>
                  </a:lnTo>
                  <a:lnTo>
                    <a:pt x="0" y="305"/>
                  </a:lnTo>
                  <a:lnTo>
                    <a:pt x="0" y="285"/>
                  </a:lnTo>
                  <a:lnTo>
                    <a:pt x="0" y="285"/>
                  </a:lnTo>
                  <a:lnTo>
                    <a:pt x="0" y="264"/>
                  </a:lnTo>
                  <a:lnTo>
                    <a:pt x="1" y="243"/>
                  </a:lnTo>
                  <a:lnTo>
                    <a:pt x="2" y="224"/>
                  </a:lnTo>
                  <a:lnTo>
                    <a:pt x="3" y="204"/>
                  </a:lnTo>
                  <a:lnTo>
                    <a:pt x="4" y="186"/>
                  </a:lnTo>
                  <a:lnTo>
                    <a:pt x="6" y="168"/>
                  </a:lnTo>
                  <a:lnTo>
                    <a:pt x="9" y="152"/>
                  </a:lnTo>
                  <a:lnTo>
                    <a:pt x="11" y="135"/>
                  </a:lnTo>
                  <a:lnTo>
                    <a:pt x="11" y="135"/>
                  </a:lnTo>
                  <a:lnTo>
                    <a:pt x="15" y="118"/>
                  </a:lnTo>
                  <a:lnTo>
                    <a:pt x="19" y="103"/>
                  </a:lnTo>
                  <a:lnTo>
                    <a:pt x="23" y="89"/>
                  </a:lnTo>
                  <a:lnTo>
                    <a:pt x="28" y="76"/>
                  </a:lnTo>
                  <a:lnTo>
                    <a:pt x="33" y="64"/>
                  </a:lnTo>
                  <a:lnTo>
                    <a:pt x="39" y="53"/>
                  </a:lnTo>
                  <a:lnTo>
                    <a:pt x="44" y="43"/>
                  </a:lnTo>
                  <a:lnTo>
                    <a:pt x="49" y="33"/>
                  </a:lnTo>
                  <a:lnTo>
                    <a:pt x="49" y="33"/>
                  </a:lnTo>
                  <a:lnTo>
                    <a:pt x="55" y="26"/>
                  </a:lnTo>
                  <a:lnTo>
                    <a:pt x="62" y="19"/>
                  </a:lnTo>
                  <a:lnTo>
                    <a:pt x="68" y="14"/>
                  </a:lnTo>
                  <a:lnTo>
                    <a:pt x="75" y="8"/>
                  </a:lnTo>
                  <a:lnTo>
                    <a:pt x="82" y="6"/>
                  </a:lnTo>
                  <a:lnTo>
                    <a:pt x="89" y="3"/>
                  </a:lnTo>
                  <a:lnTo>
                    <a:pt x="96" y="0"/>
                  </a:lnTo>
                  <a:lnTo>
                    <a:pt x="104" y="0"/>
                  </a:lnTo>
                  <a:lnTo>
                    <a:pt x="104" y="0"/>
                  </a:lnTo>
                  <a:lnTo>
                    <a:pt x="112" y="1"/>
                  </a:lnTo>
                  <a:lnTo>
                    <a:pt x="119" y="3"/>
                  </a:lnTo>
                  <a:lnTo>
                    <a:pt x="127" y="6"/>
                  </a:lnTo>
                  <a:lnTo>
                    <a:pt x="134" y="11"/>
                  </a:lnTo>
                  <a:lnTo>
                    <a:pt x="140" y="17"/>
                  </a:lnTo>
                  <a:lnTo>
                    <a:pt x="147" y="24"/>
                  </a:lnTo>
                  <a:lnTo>
                    <a:pt x="153" y="32"/>
                  </a:lnTo>
                  <a:lnTo>
                    <a:pt x="158" y="42"/>
                  </a:lnTo>
                  <a:lnTo>
                    <a:pt x="158" y="42"/>
                  </a:lnTo>
                  <a:lnTo>
                    <a:pt x="163" y="53"/>
                  </a:lnTo>
                  <a:lnTo>
                    <a:pt x="170" y="65"/>
                  </a:lnTo>
                  <a:lnTo>
                    <a:pt x="174" y="79"/>
                  </a:lnTo>
                  <a:lnTo>
                    <a:pt x="179" y="95"/>
                  </a:lnTo>
                  <a:lnTo>
                    <a:pt x="183" y="110"/>
                  </a:lnTo>
                  <a:lnTo>
                    <a:pt x="186" y="128"/>
                  </a:lnTo>
                  <a:lnTo>
                    <a:pt x="189" y="145"/>
                  </a:lnTo>
                  <a:lnTo>
                    <a:pt x="192" y="164"/>
                  </a:lnTo>
                  <a:lnTo>
                    <a:pt x="161" y="184"/>
                  </a:lnTo>
                  <a:lnTo>
                    <a:pt x="161" y="184"/>
                  </a:lnTo>
                  <a:lnTo>
                    <a:pt x="159" y="170"/>
                  </a:lnTo>
                  <a:lnTo>
                    <a:pt x="156" y="156"/>
                  </a:lnTo>
                  <a:lnTo>
                    <a:pt x="154" y="143"/>
                  </a:lnTo>
                  <a:lnTo>
                    <a:pt x="151" y="132"/>
                  </a:lnTo>
                  <a:lnTo>
                    <a:pt x="148" y="121"/>
                  </a:lnTo>
                  <a:lnTo>
                    <a:pt x="145" y="113"/>
                  </a:lnTo>
                  <a:lnTo>
                    <a:pt x="142" y="104"/>
                  </a:lnTo>
                  <a:lnTo>
                    <a:pt x="139" y="97"/>
                  </a:lnTo>
                  <a:lnTo>
                    <a:pt x="139" y="97"/>
                  </a:lnTo>
                  <a:lnTo>
                    <a:pt x="135" y="90"/>
                  </a:lnTo>
                  <a:lnTo>
                    <a:pt x="132" y="85"/>
                  </a:lnTo>
                  <a:lnTo>
                    <a:pt x="128" y="79"/>
                  </a:lnTo>
                  <a:lnTo>
                    <a:pt x="123" y="75"/>
                  </a:lnTo>
                  <a:lnTo>
                    <a:pt x="119" y="72"/>
                  </a:lnTo>
                  <a:lnTo>
                    <a:pt x="114" y="69"/>
                  </a:lnTo>
                  <a:lnTo>
                    <a:pt x="108" y="67"/>
                  </a:lnTo>
                  <a:lnTo>
                    <a:pt x="103" y="67"/>
                  </a:lnTo>
                  <a:lnTo>
                    <a:pt x="103" y="67"/>
                  </a:lnTo>
                  <a:lnTo>
                    <a:pt x="96" y="67"/>
                  </a:lnTo>
                  <a:lnTo>
                    <a:pt x="90" y="69"/>
                  </a:lnTo>
                  <a:lnTo>
                    <a:pt x="85" y="72"/>
                  </a:lnTo>
                  <a:lnTo>
                    <a:pt x="79" y="75"/>
                  </a:lnTo>
                  <a:lnTo>
                    <a:pt x="74" y="79"/>
                  </a:lnTo>
                  <a:lnTo>
                    <a:pt x="69" y="85"/>
                  </a:lnTo>
                  <a:lnTo>
                    <a:pt x="65" y="90"/>
                  </a:lnTo>
                  <a:lnTo>
                    <a:pt x="61" y="97"/>
                  </a:lnTo>
                  <a:lnTo>
                    <a:pt x="61" y="97"/>
                  </a:lnTo>
                  <a:lnTo>
                    <a:pt x="57" y="106"/>
                  </a:lnTo>
                  <a:lnTo>
                    <a:pt x="53" y="115"/>
                  </a:lnTo>
                  <a:lnTo>
                    <a:pt x="49" y="125"/>
                  </a:lnTo>
                  <a:lnTo>
                    <a:pt x="46" y="136"/>
                  </a:lnTo>
                  <a:lnTo>
                    <a:pt x="43" y="147"/>
                  </a:lnTo>
                  <a:lnTo>
                    <a:pt x="41" y="158"/>
                  </a:lnTo>
                  <a:lnTo>
                    <a:pt x="39" y="170"/>
                  </a:lnTo>
                  <a:lnTo>
                    <a:pt x="38" y="181"/>
                  </a:lnTo>
                  <a:lnTo>
                    <a:pt x="38" y="181"/>
                  </a:lnTo>
                  <a:lnTo>
                    <a:pt x="36" y="192"/>
                  </a:lnTo>
                  <a:lnTo>
                    <a:pt x="35" y="204"/>
                  </a:lnTo>
                  <a:lnTo>
                    <a:pt x="32" y="217"/>
                  </a:lnTo>
                  <a:lnTo>
                    <a:pt x="31" y="229"/>
                  </a:lnTo>
                  <a:lnTo>
                    <a:pt x="30" y="243"/>
                  </a:lnTo>
                  <a:lnTo>
                    <a:pt x="30" y="257"/>
                  </a:lnTo>
                  <a:lnTo>
                    <a:pt x="29" y="271"/>
                  </a:lnTo>
                  <a:lnTo>
                    <a:pt x="29" y="285"/>
                  </a:lnTo>
                  <a:lnTo>
                    <a:pt x="29" y="285"/>
                  </a:lnTo>
                  <a:lnTo>
                    <a:pt x="29" y="302"/>
                  </a:lnTo>
                  <a:lnTo>
                    <a:pt x="30" y="318"/>
                  </a:lnTo>
                  <a:lnTo>
                    <a:pt x="30" y="334"/>
                  </a:lnTo>
                  <a:lnTo>
                    <a:pt x="31" y="349"/>
                  </a:lnTo>
                  <a:lnTo>
                    <a:pt x="32" y="364"/>
                  </a:lnTo>
                  <a:lnTo>
                    <a:pt x="35" y="378"/>
                  </a:lnTo>
                  <a:lnTo>
                    <a:pt x="36" y="392"/>
                  </a:lnTo>
                  <a:lnTo>
                    <a:pt x="38" y="405"/>
                  </a:lnTo>
                  <a:lnTo>
                    <a:pt x="38" y="405"/>
                  </a:lnTo>
                  <a:lnTo>
                    <a:pt x="40" y="417"/>
                  </a:lnTo>
                  <a:lnTo>
                    <a:pt x="42" y="428"/>
                  </a:lnTo>
                  <a:lnTo>
                    <a:pt x="45" y="439"/>
                  </a:lnTo>
                  <a:lnTo>
                    <a:pt x="48" y="449"/>
                  </a:lnTo>
                  <a:lnTo>
                    <a:pt x="51" y="459"/>
                  </a:lnTo>
                  <a:lnTo>
                    <a:pt x="55" y="466"/>
                  </a:lnTo>
                  <a:lnTo>
                    <a:pt x="58" y="474"/>
                  </a:lnTo>
                  <a:lnTo>
                    <a:pt x="62" y="480"/>
                  </a:lnTo>
                  <a:lnTo>
                    <a:pt x="62" y="480"/>
                  </a:lnTo>
                  <a:lnTo>
                    <a:pt x="67" y="485"/>
                  </a:lnTo>
                  <a:lnTo>
                    <a:pt x="71" y="491"/>
                  </a:lnTo>
                  <a:lnTo>
                    <a:pt x="76" y="495"/>
                  </a:lnTo>
                  <a:lnTo>
                    <a:pt x="81" y="499"/>
                  </a:lnTo>
                  <a:lnTo>
                    <a:pt x="85" y="502"/>
                  </a:lnTo>
                  <a:lnTo>
                    <a:pt x="90" y="505"/>
                  </a:lnTo>
                  <a:lnTo>
                    <a:pt x="95" y="506"/>
                  </a:lnTo>
                  <a:lnTo>
                    <a:pt x="101" y="506"/>
                  </a:lnTo>
                  <a:lnTo>
                    <a:pt x="101" y="506"/>
                  </a:lnTo>
                  <a:lnTo>
                    <a:pt x="107" y="506"/>
                  </a:lnTo>
                  <a:lnTo>
                    <a:pt x="112" y="503"/>
                  </a:lnTo>
                  <a:lnTo>
                    <a:pt x="117" y="502"/>
                  </a:lnTo>
                  <a:lnTo>
                    <a:pt x="123" y="498"/>
                  </a:lnTo>
                  <a:lnTo>
                    <a:pt x="127" y="492"/>
                  </a:lnTo>
                  <a:lnTo>
                    <a:pt x="132" y="487"/>
                  </a:lnTo>
                  <a:lnTo>
                    <a:pt x="137" y="480"/>
                  </a:lnTo>
                  <a:lnTo>
                    <a:pt x="141" y="471"/>
                  </a:lnTo>
                  <a:lnTo>
                    <a:pt x="141" y="471"/>
                  </a:lnTo>
                  <a:lnTo>
                    <a:pt x="145" y="463"/>
                  </a:lnTo>
                  <a:lnTo>
                    <a:pt x="149" y="452"/>
                  </a:lnTo>
                  <a:lnTo>
                    <a:pt x="153" y="442"/>
                  </a:lnTo>
                  <a:lnTo>
                    <a:pt x="156" y="430"/>
                  </a:lnTo>
                  <a:lnTo>
                    <a:pt x="159" y="417"/>
                  </a:lnTo>
                  <a:lnTo>
                    <a:pt x="162" y="402"/>
                  </a:lnTo>
                  <a:lnTo>
                    <a:pt x="164" y="388"/>
                  </a:lnTo>
                  <a:lnTo>
                    <a:pt x="166" y="371"/>
                  </a:lnTo>
                  <a:lnTo>
                    <a:pt x="166" y="36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17"/>
            <p:cNvSpPr>
              <a:spLocks/>
            </p:cNvSpPr>
            <p:nvPr/>
          </p:nvSpPr>
          <p:spPr bwMode="auto">
            <a:xfrm>
              <a:off x="5623" y="31"/>
              <a:ext cx="87" cy="287"/>
            </a:xfrm>
            <a:custGeom>
              <a:avLst/>
              <a:gdLst>
                <a:gd name="T0" fmla="*/ 30 w 175"/>
                <a:gd name="T1" fmla="*/ 396 h 573"/>
                <a:gd name="T2" fmla="*/ 36 w 175"/>
                <a:gd name="T3" fmla="*/ 441 h 573"/>
                <a:gd name="T4" fmla="*/ 51 w 175"/>
                <a:gd name="T5" fmla="*/ 480 h 573"/>
                <a:gd name="T6" fmla="*/ 70 w 175"/>
                <a:gd name="T7" fmla="*/ 498 h 573"/>
                <a:gd name="T8" fmla="*/ 92 w 175"/>
                <a:gd name="T9" fmla="*/ 506 h 573"/>
                <a:gd name="T10" fmla="*/ 120 w 175"/>
                <a:gd name="T11" fmla="*/ 495 h 573"/>
                <a:gd name="T12" fmla="*/ 137 w 175"/>
                <a:gd name="T13" fmla="*/ 462 h 573"/>
                <a:gd name="T14" fmla="*/ 143 w 175"/>
                <a:gd name="T15" fmla="*/ 437 h 573"/>
                <a:gd name="T16" fmla="*/ 146 w 175"/>
                <a:gd name="T17" fmla="*/ 412 h 573"/>
                <a:gd name="T18" fmla="*/ 143 w 175"/>
                <a:gd name="T19" fmla="*/ 382 h 573"/>
                <a:gd name="T20" fmla="*/ 137 w 175"/>
                <a:gd name="T21" fmla="*/ 359 h 573"/>
                <a:gd name="T22" fmla="*/ 118 w 175"/>
                <a:gd name="T23" fmla="*/ 335 h 573"/>
                <a:gd name="T24" fmla="*/ 96 w 175"/>
                <a:gd name="T25" fmla="*/ 320 h 573"/>
                <a:gd name="T26" fmla="*/ 69 w 175"/>
                <a:gd name="T27" fmla="*/ 303 h 573"/>
                <a:gd name="T28" fmla="*/ 43 w 175"/>
                <a:gd name="T29" fmla="*/ 281 h 573"/>
                <a:gd name="T30" fmla="*/ 29 w 175"/>
                <a:gd name="T31" fmla="*/ 260 h 573"/>
                <a:gd name="T32" fmla="*/ 16 w 175"/>
                <a:gd name="T33" fmla="*/ 225 h 573"/>
                <a:gd name="T34" fmla="*/ 12 w 175"/>
                <a:gd name="T35" fmla="*/ 192 h 573"/>
                <a:gd name="T36" fmla="*/ 9 w 175"/>
                <a:gd name="T37" fmla="*/ 153 h 573"/>
                <a:gd name="T38" fmla="*/ 13 w 175"/>
                <a:gd name="T39" fmla="*/ 106 h 573"/>
                <a:gd name="T40" fmla="*/ 20 w 175"/>
                <a:gd name="T41" fmla="*/ 71 h 573"/>
                <a:gd name="T42" fmla="*/ 36 w 175"/>
                <a:gd name="T43" fmla="*/ 33 h 573"/>
                <a:gd name="T44" fmla="*/ 53 w 175"/>
                <a:gd name="T45" fmla="*/ 12 h 573"/>
                <a:gd name="T46" fmla="*/ 81 w 175"/>
                <a:gd name="T47" fmla="*/ 0 h 573"/>
                <a:gd name="T48" fmla="*/ 103 w 175"/>
                <a:gd name="T49" fmla="*/ 3 h 573"/>
                <a:gd name="T50" fmla="*/ 129 w 175"/>
                <a:gd name="T51" fmla="*/ 19 h 573"/>
                <a:gd name="T52" fmla="*/ 146 w 175"/>
                <a:gd name="T53" fmla="*/ 46 h 573"/>
                <a:gd name="T54" fmla="*/ 159 w 175"/>
                <a:gd name="T55" fmla="*/ 79 h 573"/>
                <a:gd name="T56" fmla="*/ 168 w 175"/>
                <a:gd name="T57" fmla="*/ 131 h 573"/>
                <a:gd name="T58" fmla="*/ 140 w 175"/>
                <a:gd name="T59" fmla="*/ 168 h 573"/>
                <a:gd name="T60" fmla="*/ 133 w 175"/>
                <a:gd name="T61" fmla="*/ 117 h 573"/>
                <a:gd name="T62" fmla="*/ 122 w 175"/>
                <a:gd name="T63" fmla="*/ 89 h 573"/>
                <a:gd name="T64" fmla="*/ 99 w 175"/>
                <a:gd name="T65" fmla="*/ 69 h 573"/>
                <a:gd name="T66" fmla="*/ 75 w 175"/>
                <a:gd name="T67" fmla="*/ 68 h 573"/>
                <a:gd name="T68" fmla="*/ 52 w 175"/>
                <a:gd name="T69" fmla="*/ 85 h 573"/>
                <a:gd name="T70" fmla="*/ 43 w 175"/>
                <a:gd name="T71" fmla="*/ 110 h 573"/>
                <a:gd name="T72" fmla="*/ 38 w 175"/>
                <a:gd name="T73" fmla="*/ 150 h 573"/>
                <a:gd name="T74" fmla="*/ 40 w 175"/>
                <a:gd name="T75" fmla="*/ 177 h 573"/>
                <a:gd name="T76" fmla="*/ 46 w 175"/>
                <a:gd name="T77" fmla="*/ 199 h 573"/>
                <a:gd name="T78" fmla="*/ 66 w 175"/>
                <a:gd name="T79" fmla="*/ 225 h 573"/>
                <a:gd name="T80" fmla="*/ 97 w 175"/>
                <a:gd name="T81" fmla="*/ 245 h 573"/>
                <a:gd name="T82" fmla="*/ 129 w 175"/>
                <a:gd name="T83" fmla="*/ 267 h 573"/>
                <a:gd name="T84" fmla="*/ 146 w 175"/>
                <a:gd name="T85" fmla="*/ 285 h 573"/>
                <a:gd name="T86" fmla="*/ 162 w 175"/>
                <a:gd name="T87" fmla="*/ 321 h 573"/>
                <a:gd name="T88" fmla="*/ 170 w 175"/>
                <a:gd name="T89" fmla="*/ 356 h 573"/>
                <a:gd name="T90" fmla="*/ 175 w 175"/>
                <a:gd name="T91" fmla="*/ 409 h 573"/>
                <a:gd name="T92" fmla="*/ 172 w 175"/>
                <a:gd name="T93" fmla="*/ 453 h 573"/>
                <a:gd name="T94" fmla="*/ 164 w 175"/>
                <a:gd name="T95" fmla="*/ 491 h 573"/>
                <a:gd name="T96" fmla="*/ 149 w 175"/>
                <a:gd name="T97" fmla="*/ 534 h 573"/>
                <a:gd name="T98" fmla="*/ 131 w 175"/>
                <a:gd name="T99" fmla="*/ 556 h 573"/>
                <a:gd name="T100" fmla="*/ 104 w 175"/>
                <a:gd name="T101" fmla="*/ 572 h 573"/>
                <a:gd name="T102" fmla="*/ 79 w 175"/>
                <a:gd name="T103" fmla="*/ 572 h 573"/>
                <a:gd name="T104" fmla="*/ 48 w 175"/>
                <a:gd name="T105" fmla="*/ 556 h 573"/>
                <a:gd name="T106" fmla="*/ 29 w 175"/>
                <a:gd name="T107" fmla="*/ 531 h 573"/>
                <a:gd name="T108" fmla="*/ 12 w 175"/>
                <a:gd name="T109" fmla="*/ 484 h 573"/>
                <a:gd name="T110" fmla="*/ 3 w 175"/>
                <a:gd name="T111" fmla="*/ 43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 h="573">
                  <a:moveTo>
                    <a:pt x="0" y="378"/>
                  </a:moveTo>
                  <a:lnTo>
                    <a:pt x="29" y="374"/>
                  </a:lnTo>
                  <a:lnTo>
                    <a:pt x="29" y="374"/>
                  </a:lnTo>
                  <a:lnTo>
                    <a:pt x="29" y="385"/>
                  </a:lnTo>
                  <a:lnTo>
                    <a:pt x="30" y="396"/>
                  </a:lnTo>
                  <a:lnTo>
                    <a:pt x="31" y="406"/>
                  </a:lnTo>
                  <a:lnTo>
                    <a:pt x="32" y="416"/>
                  </a:lnTo>
                  <a:lnTo>
                    <a:pt x="33" y="425"/>
                  </a:lnTo>
                  <a:lnTo>
                    <a:pt x="34" y="432"/>
                  </a:lnTo>
                  <a:lnTo>
                    <a:pt x="36" y="441"/>
                  </a:lnTo>
                  <a:lnTo>
                    <a:pt x="37" y="446"/>
                  </a:lnTo>
                  <a:lnTo>
                    <a:pt x="37" y="446"/>
                  </a:lnTo>
                  <a:lnTo>
                    <a:pt x="41" y="457"/>
                  </a:lnTo>
                  <a:lnTo>
                    <a:pt x="46" y="470"/>
                  </a:lnTo>
                  <a:lnTo>
                    <a:pt x="51" y="480"/>
                  </a:lnTo>
                  <a:lnTo>
                    <a:pt x="58" y="487"/>
                  </a:lnTo>
                  <a:lnTo>
                    <a:pt x="58" y="487"/>
                  </a:lnTo>
                  <a:lnTo>
                    <a:pt x="62" y="491"/>
                  </a:lnTo>
                  <a:lnTo>
                    <a:pt x="66" y="495"/>
                  </a:lnTo>
                  <a:lnTo>
                    <a:pt x="70" y="498"/>
                  </a:lnTo>
                  <a:lnTo>
                    <a:pt x="74" y="501"/>
                  </a:lnTo>
                  <a:lnTo>
                    <a:pt x="79" y="503"/>
                  </a:lnTo>
                  <a:lnTo>
                    <a:pt x="83" y="505"/>
                  </a:lnTo>
                  <a:lnTo>
                    <a:pt x="88" y="506"/>
                  </a:lnTo>
                  <a:lnTo>
                    <a:pt x="92" y="506"/>
                  </a:lnTo>
                  <a:lnTo>
                    <a:pt x="92" y="506"/>
                  </a:lnTo>
                  <a:lnTo>
                    <a:pt x="99" y="505"/>
                  </a:lnTo>
                  <a:lnTo>
                    <a:pt x="107" y="503"/>
                  </a:lnTo>
                  <a:lnTo>
                    <a:pt x="114" y="499"/>
                  </a:lnTo>
                  <a:lnTo>
                    <a:pt x="120" y="495"/>
                  </a:lnTo>
                  <a:lnTo>
                    <a:pt x="120" y="495"/>
                  </a:lnTo>
                  <a:lnTo>
                    <a:pt x="125" y="488"/>
                  </a:lnTo>
                  <a:lnTo>
                    <a:pt x="130" y="480"/>
                  </a:lnTo>
                  <a:lnTo>
                    <a:pt x="134" y="471"/>
                  </a:lnTo>
                  <a:lnTo>
                    <a:pt x="137" y="462"/>
                  </a:lnTo>
                  <a:lnTo>
                    <a:pt x="137" y="462"/>
                  </a:lnTo>
                  <a:lnTo>
                    <a:pt x="139" y="456"/>
                  </a:lnTo>
                  <a:lnTo>
                    <a:pt x="140" y="449"/>
                  </a:lnTo>
                  <a:lnTo>
                    <a:pt x="142" y="444"/>
                  </a:lnTo>
                  <a:lnTo>
                    <a:pt x="143" y="437"/>
                  </a:lnTo>
                  <a:lnTo>
                    <a:pt x="144" y="430"/>
                  </a:lnTo>
                  <a:lnTo>
                    <a:pt x="144" y="424"/>
                  </a:lnTo>
                  <a:lnTo>
                    <a:pt x="146" y="417"/>
                  </a:lnTo>
                  <a:lnTo>
                    <a:pt x="146" y="412"/>
                  </a:lnTo>
                  <a:lnTo>
                    <a:pt x="146" y="412"/>
                  </a:lnTo>
                  <a:lnTo>
                    <a:pt x="146" y="406"/>
                  </a:lnTo>
                  <a:lnTo>
                    <a:pt x="146" y="400"/>
                  </a:lnTo>
                  <a:lnTo>
                    <a:pt x="144" y="395"/>
                  </a:lnTo>
                  <a:lnTo>
                    <a:pt x="144" y="388"/>
                  </a:lnTo>
                  <a:lnTo>
                    <a:pt x="143" y="382"/>
                  </a:lnTo>
                  <a:lnTo>
                    <a:pt x="142" y="377"/>
                  </a:lnTo>
                  <a:lnTo>
                    <a:pt x="141" y="371"/>
                  </a:lnTo>
                  <a:lnTo>
                    <a:pt x="140" y="367"/>
                  </a:lnTo>
                  <a:lnTo>
                    <a:pt x="140" y="367"/>
                  </a:lnTo>
                  <a:lnTo>
                    <a:pt x="137" y="359"/>
                  </a:lnTo>
                  <a:lnTo>
                    <a:pt x="133" y="350"/>
                  </a:lnTo>
                  <a:lnTo>
                    <a:pt x="127" y="342"/>
                  </a:lnTo>
                  <a:lnTo>
                    <a:pt x="121" y="336"/>
                  </a:lnTo>
                  <a:lnTo>
                    <a:pt x="121" y="336"/>
                  </a:lnTo>
                  <a:lnTo>
                    <a:pt x="118" y="335"/>
                  </a:lnTo>
                  <a:lnTo>
                    <a:pt x="115" y="332"/>
                  </a:lnTo>
                  <a:lnTo>
                    <a:pt x="111" y="331"/>
                  </a:lnTo>
                  <a:lnTo>
                    <a:pt x="107" y="327"/>
                  </a:lnTo>
                  <a:lnTo>
                    <a:pt x="102" y="324"/>
                  </a:lnTo>
                  <a:lnTo>
                    <a:pt x="96" y="320"/>
                  </a:lnTo>
                  <a:lnTo>
                    <a:pt x="90" y="316"/>
                  </a:lnTo>
                  <a:lnTo>
                    <a:pt x="83" y="311"/>
                  </a:lnTo>
                  <a:lnTo>
                    <a:pt x="83" y="311"/>
                  </a:lnTo>
                  <a:lnTo>
                    <a:pt x="75" y="307"/>
                  </a:lnTo>
                  <a:lnTo>
                    <a:pt x="69" y="303"/>
                  </a:lnTo>
                  <a:lnTo>
                    <a:pt x="62" y="298"/>
                  </a:lnTo>
                  <a:lnTo>
                    <a:pt x="57" y="293"/>
                  </a:lnTo>
                  <a:lnTo>
                    <a:pt x="52" y="289"/>
                  </a:lnTo>
                  <a:lnTo>
                    <a:pt x="47" y="285"/>
                  </a:lnTo>
                  <a:lnTo>
                    <a:pt x="43" y="281"/>
                  </a:lnTo>
                  <a:lnTo>
                    <a:pt x="40" y="278"/>
                  </a:lnTo>
                  <a:lnTo>
                    <a:pt x="40" y="278"/>
                  </a:lnTo>
                  <a:lnTo>
                    <a:pt x="36" y="273"/>
                  </a:lnTo>
                  <a:lnTo>
                    <a:pt x="32" y="266"/>
                  </a:lnTo>
                  <a:lnTo>
                    <a:pt x="29" y="260"/>
                  </a:lnTo>
                  <a:lnTo>
                    <a:pt x="25" y="253"/>
                  </a:lnTo>
                  <a:lnTo>
                    <a:pt x="22" y="246"/>
                  </a:lnTo>
                  <a:lnTo>
                    <a:pt x="20" y="239"/>
                  </a:lnTo>
                  <a:lnTo>
                    <a:pt x="18" y="232"/>
                  </a:lnTo>
                  <a:lnTo>
                    <a:pt x="16" y="225"/>
                  </a:lnTo>
                  <a:lnTo>
                    <a:pt x="16" y="225"/>
                  </a:lnTo>
                  <a:lnTo>
                    <a:pt x="15" y="218"/>
                  </a:lnTo>
                  <a:lnTo>
                    <a:pt x="13" y="210"/>
                  </a:lnTo>
                  <a:lnTo>
                    <a:pt x="12" y="202"/>
                  </a:lnTo>
                  <a:lnTo>
                    <a:pt x="12" y="192"/>
                  </a:lnTo>
                  <a:lnTo>
                    <a:pt x="10" y="184"/>
                  </a:lnTo>
                  <a:lnTo>
                    <a:pt x="9" y="174"/>
                  </a:lnTo>
                  <a:lnTo>
                    <a:pt x="9" y="163"/>
                  </a:lnTo>
                  <a:lnTo>
                    <a:pt x="9" y="153"/>
                  </a:lnTo>
                  <a:lnTo>
                    <a:pt x="9" y="153"/>
                  </a:lnTo>
                  <a:lnTo>
                    <a:pt x="9" y="143"/>
                  </a:lnTo>
                  <a:lnTo>
                    <a:pt x="9" y="133"/>
                  </a:lnTo>
                  <a:lnTo>
                    <a:pt x="10" y="125"/>
                  </a:lnTo>
                  <a:lnTo>
                    <a:pt x="12" y="115"/>
                  </a:lnTo>
                  <a:lnTo>
                    <a:pt x="13" y="106"/>
                  </a:lnTo>
                  <a:lnTo>
                    <a:pt x="14" y="96"/>
                  </a:lnTo>
                  <a:lnTo>
                    <a:pt x="16" y="88"/>
                  </a:lnTo>
                  <a:lnTo>
                    <a:pt x="18" y="79"/>
                  </a:lnTo>
                  <a:lnTo>
                    <a:pt x="18" y="79"/>
                  </a:lnTo>
                  <a:lnTo>
                    <a:pt x="20" y="71"/>
                  </a:lnTo>
                  <a:lnTo>
                    <a:pt x="22" y="63"/>
                  </a:lnTo>
                  <a:lnTo>
                    <a:pt x="25" y="54"/>
                  </a:lnTo>
                  <a:lnTo>
                    <a:pt x="28" y="46"/>
                  </a:lnTo>
                  <a:lnTo>
                    <a:pt x="32" y="39"/>
                  </a:lnTo>
                  <a:lnTo>
                    <a:pt x="36" y="33"/>
                  </a:lnTo>
                  <a:lnTo>
                    <a:pt x="40" y="26"/>
                  </a:lnTo>
                  <a:lnTo>
                    <a:pt x="44" y="22"/>
                  </a:lnTo>
                  <a:lnTo>
                    <a:pt x="44" y="22"/>
                  </a:lnTo>
                  <a:lnTo>
                    <a:pt x="48" y="17"/>
                  </a:lnTo>
                  <a:lnTo>
                    <a:pt x="53" y="12"/>
                  </a:lnTo>
                  <a:lnTo>
                    <a:pt x="58" y="10"/>
                  </a:lnTo>
                  <a:lnTo>
                    <a:pt x="63" y="6"/>
                  </a:lnTo>
                  <a:lnTo>
                    <a:pt x="69" y="3"/>
                  </a:lnTo>
                  <a:lnTo>
                    <a:pt x="74" y="1"/>
                  </a:lnTo>
                  <a:lnTo>
                    <a:pt x="81" y="0"/>
                  </a:lnTo>
                  <a:lnTo>
                    <a:pt x="86" y="0"/>
                  </a:lnTo>
                  <a:lnTo>
                    <a:pt x="86" y="0"/>
                  </a:lnTo>
                  <a:lnTo>
                    <a:pt x="92" y="0"/>
                  </a:lnTo>
                  <a:lnTo>
                    <a:pt x="98" y="1"/>
                  </a:lnTo>
                  <a:lnTo>
                    <a:pt x="103" y="3"/>
                  </a:lnTo>
                  <a:lnTo>
                    <a:pt x="109" y="6"/>
                  </a:lnTo>
                  <a:lnTo>
                    <a:pt x="114" y="8"/>
                  </a:lnTo>
                  <a:lnTo>
                    <a:pt x="119" y="11"/>
                  </a:lnTo>
                  <a:lnTo>
                    <a:pt x="124" y="15"/>
                  </a:lnTo>
                  <a:lnTo>
                    <a:pt x="129" y="19"/>
                  </a:lnTo>
                  <a:lnTo>
                    <a:pt x="129" y="19"/>
                  </a:lnTo>
                  <a:lnTo>
                    <a:pt x="133" y="25"/>
                  </a:lnTo>
                  <a:lnTo>
                    <a:pt x="137" y="32"/>
                  </a:lnTo>
                  <a:lnTo>
                    <a:pt x="141" y="39"/>
                  </a:lnTo>
                  <a:lnTo>
                    <a:pt x="146" y="46"/>
                  </a:lnTo>
                  <a:lnTo>
                    <a:pt x="150" y="54"/>
                  </a:lnTo>
                  <a:lnTo>
                    <a:pt x="153" y="63"/>
                  </a:lnTo>
                  <a:lnTo>
                    <a:pt x="156" y="71"/>
                  </a:lnTo>
                  <a:lnTo>
                    <a:pt x="159" y="79"/>
                  </a:lnTo>
                  <a:lnTo>
                    <a:pt x="159" y="79"/>
                  </a:lnTo>
                  <a:lnTo>
                    <a:pt x="161" y="89"/>
                  </a:lnTo>
                  <a:lnTo>
                    <a:pt x="163" y="100"/>
                  </a:lnTo>
                  <a:lnTo>
                    <a:pt x="165" y="110"/>
                  </a:lnTo>
                  <a:lnTo>
                    <a:pt x="166" y="121"/>
                  </a:lnTo>
                  <a:lnTo>
                    <a:pt x="168" y="131"/>
                  </a:lnTo>
                  <a:lnTo>
                    <a:pt x="169" y="142"/>
                  </a:lnTo>
                  <a:lnTo>
                    <a:pt x="170" y="153"/>
                  </a:lnTo>
                  <a:lnTo>
                    <a:pt x="170" y="164"/>
                  </a:lnTo>
                  <a:lnTo>
                    <a:pt x="140" y="168"/>
                  </a:lnTo>
                  <a:lnTo>
                    <a:pt x="140" y="168"/>
                  </a:lnTo>
                  <a:lnTo>
                    <a:pt x="139" y="157"/>
                  </a:lnTo>
                  <a:lnTo>
                    <a:pt x="138" y="146"/>
                  </a:lnTo>
                  <a:lnTo>
                    <a:pt x="137" y="136"/>
                  </a:lnTo>
                  <a:lnTo>
                    <a:pt x="135" y="127"/>
                  </a:lnTo>
                  <a:lnTo>
                    <a:pt x="133" y="117"/>
                  </a:lnTo>
                  <a:lnTo>
                    <a:pt x="131" y="108"/>
                  </a:lnTo>
                  <a:lnTo>
                    <a:pt x="129" y="101"/>
                  </a:lnTo>
                  <a:lnTo>
                    <a:pt x="126" y="95"/>
                  </a:lnTo>
                  <a:lnTo>
                    <a:pt x="126" y="95"/>
                  </a:lnTo>
                  <a:lnTo>
                    <a:pt x="122" y="89"/>
                  </a:lnTo>
                  <a:lnTo>
                    <a:pt x="118" y="83"/>
                  </a:lnTo>
                  <a:lnTo>
                    <a:pt x="114" y="79"/>
                  </a:lnTo>
                  <a:lnTo>
                    <a:pt x="109" y="75"/>
                  </a:lnTo>
                  <a:lnTo>
                    <a:pt x="104" y="71"/>
                  </a:lnTo>
                  <a:lnTo>
                    <a:pt x="99" y="69"/>
                  </a:lnTo>
                  <a:lnTo>
                    <a:pt x="93" y="67"/>
                  </a:lnTo>
                  <a:lnTo>
                    <a:pt x="87" y="67"/>
                  </a:lnTo>
                  <a:lnTo>
                    <a:pt x="87" y="67"/>
                  </a:lnTo>
                  <a:lnTo>
                    <a:pt x="81" y="67"/>
                  </a:lnTo>
                  <a:lnTo>
                    <a:pt x="75" y="68"/>
                  </a:lnTo>
                  <a:lnTo>
                    <a:pt x="70" y="69"/>
                  </a:lnTo>
                  <a:lnTo>
                    <a:pt x="65" y="72"/>
                  </a:lnTo>
                  <a:lnTo>
                    <a:pt x="60" y="76"/>
                  </a:lnTo>
                  <a:lnTo>
                    <a:pt x="56" y="81"/>
                  </a:lnTo>
                  <a:lnTo>
                    <a:pt x="52" y="85"/>
                  </a:lnTo>
                  <a:lnTo>
                    <a:pt x="49" y="90"/>
                  </a:lnTo>
                  <a:lnTo>
                    <a:pt x="49" y="90"/>
                  </a:lnTo>
                  <a:lnTo>
                    <a:pt x="47" y="96"/>
                  </a:lnTo>
                  <a:lnTo>
                    <a:pt x="45" y="103"/>
                  </a:lnTo>
                  <a:lnTo>
                    <a:pt x="43" y="110"/>
                  </a:lnTo>
                  <a:lnTo>
                    <a:pt x="41" y="118"/>
                  </a:lnTo>
                  <a:lnTo>
                    <a:pt x="40" y="125"/>
                  </a:lnTo>
                  <a:lnTo>
                    <a:pt x="39" y="133"/>
                  </a:lnTo>
                  <a:lnTo>
                    <a:pt x="38" y="142"/>
                  </a:lnTo>
                  <a:lnTo>
                    <a:pt x="38" y="150"/>
                  </a:lnTo>
                  <a:lnTo>
                    <a:pt x="38" y="150"/>
                  </a:lnTo>
                  <a:lnTo>
                    <a:pt x="38" y="157"/>
                  </a:lnTo>
                  <a:lnTo>
                    <a:pt x="39" y="164"/>
                  </a:lnTo>
                  <a:lnTo>
                    <a:pt x="39" y="171"/>
                  </a:lnTo>
                  <a:lnTo>
                    <a:pt x="40" y="177"/>
                  </a:lnTo>
                  <a:lnTo>
                    <a:pt x="41" y="184"/>
                  </a:lnTo>
                  <a:lnTo>
                    <a:pt x="43" y="189"/>
                  </a:lnTo>
                  <a:lnTo>
                    <a:pt x="44" y="195"/>
                  </a:lnTo>
                  <a:lnTo>
                    <a:pt x="46" y="199"/>
                  </a:lnTo>
                  <a:lnTo>
                    <a:pt x="46" y="199"/>
                  </a:lnTo>
                  <a:lnTo>
                    <a:pt x="48" y="204"/>
                  </a:lnTo>
                  <a:lnTo>
                    <a:pt x="52" y="210"/>
                  </a:lnTo>
                  <a:lnTo>
                    <a:pt x="56" y="216"/>
                  </a:lnTo>
                  <a:lnTo>
                    <a:pt x="61" y="221"/>
                  </a:lnTo>
                  <a:lnTo>
                    <a:pt x="66" y="225"/>
                  </a:lnTo>
                  <a:lnTo>
                    <a:pt x="73" y="231"/>
                  </a:lnTo>
                  <a:lnTo>
                    <a:pt x="81" y="236"/>
                  </a:lnTo>
                  <a:lnTo>
                    <a:pt x="89" y="241"/>
                  </a:lnTo>
                  <a:lnTo>
                    <a:pt x="89" y="241"/>
                  </a:lnTo>
                  <a:lnTo>
                    <a:pt x="97" y="245"/>
                  </a:lnTo>
                  <a:lnTo>
                    <a:pt x="105" y="249"/>
                  </a:lnTo>
                  <a:lnTo>
                    <a:pt x="112" y="253"/>
                  </a:lnTo>
                  <a:lnTo>
                    <a:pt x="119" y="259"/>
                  </a:lnTo>
                  <a:lnTo>
                    <a:pt x="124" y="263"/>
                  </a:lnTo>
                  <a:lnTo>
                    <a:pt x="129" y="267"/>
                  </a:lnTo>
                  <a:lnTo>
                    <a:pt x="134" y="271"/>
                  </a:lnTo>
                  <a:lnTo>
                    <a:pt x="137" y="274"/>
                  </a:lnTo>
                  <a:lnTo>
                    <a:pt x="137" y="274"/>
                  </a:lnTo>
                  <a:lnTo>
                    <a:pt x="141" y="279"/>
                  </a:lnTo>
                  <a:lnTo>
                    <a:pt x="146" y="285"/>
                  </a:lnTo>
                  <a:lnTo>
                    <a:pt x="150" y="292"/>
                  </a:lnTo>
                  <a:lnTo>
                    <a:pt x="154" y="299"/>
                  </a:lnTo>
                  <a:lnTo>
                    <a:pt x="157" y="306"/>
                  </a:lnTo>
                  <a:lnTo>
                    <a:pt x="160" y="314"/>
                  </a:lnTo>
                  <a:lnTo>
                    <a:pt x="162" y="321"/>
                  </a:lnTo>
                  <a:lnTo>
                    <a:pt x="164" y="330"/>
                  </a:lnTo>
                  <a:lnTo>
                    <a:pt x="164" y="330"/>
                  </a:lnTo>
                  <a:lnTo>
                    <a:pt x="166" y="338"/>
                  </a:lnTo>
                  <a:lnTo>
                    <a:pt x="168" y="348"/>
                  </a:lnTo>
                  <a:lnTo>
                    <a:pt x="170" y="356"/>
                  </a:lnTo>
                  <a:lnTo>
                    <a:pt x="172" y="366"/>
                  </a:lnTo>
                  <a:lnTo>
                    <a:pt x="173" y="377"/>
                  </a:lnTo>
                  <a:lnTo>
                    <a:pt x="174" y="387"/>
                  </a:lnTo>
                  <a:lnTo>
                    <a:pt x="175" y="398"/>
                  </a:lnTo>
                  <a:lnTo>
                    <a:pt x="175" y="409"/>
                  </a:lnTo>
                  <a:lnTo>
                    <a:pt x="175" y="409"/>
                  </a:lnTo>
                  <a:lnTo>
                    <a:pt x="175" y="420"/>
                  </a:lnTo>
                  <a:lnTo>
                    <a:pt x="174" y="431"/>
                  </a:lnTo>
                  <a:lnTo>
                    <a:pt x="173" y="442"/>
                  </a:lnTo>
                  <a:lnTo>
                    <a:pt x="172" y="453"/>
                  </a:lnTo>
                  <a:lnTo>
                    <a:pt x="170" y="463"/>
                  </a:lnTo>
                  <a:lnTo>
                    <a:pt x="168" y="473"/>
                  </a:lnTo>
                  <a:lnTo>
                    <a:pt x="166" y="483"/>
                  </a:lnTo>
                  <a:lnTo>
                    <a:pt x="164" y="491"/>
                  </a:lnTo>
                  <a:lnTo>
                    <a:pt x="164" y="491"/>
                  </a:lnTo>
                  <a:lnTo>
                    <a:pt x="162" y="501"/>
                  </a:lnTo>
                  <a:lnTo>
                    <a:pt x="159" y="509"/>
                  </a:lnTo>
                  <a:lnTo>
                    <a:pt x="156" y="517"/>
                  </a:lnTo>
                  <a:lnTo>
                    <a:pt x="153" y="526"/>
                  </a:lnTo>
                  <a:lnTo>
                    <a:pt x="149" y="534"/>
                  </a:lnTo>
                  <a:lnTo>
                    <a:pt x="146" y="540"/>
                  </a:lnTo>
                  <a:lnTo>
                    <a:pt x="140" y="546"/>
                  </a:lnTo>
                  <a:lnTo>
                    <a:pt x="136" y="551"/>
                  </a:lnTo>
                  <a:lnTo>
                    <a:pt x="136" y="551"/>
                  </a:lnTo>
                  <a:lnTo>
                    <a:pt x="131" y="556"/>
                  </a:lnTo>
                  <a:lnTo>
                    <a:pt x="126" y="560"/>
                  </a:lnTo>
                  <a:lnTo>
                    <a:pt x="121" y="563"/>
                  </a:lnTo>
                  <a:lnTo>
                    <a:pt x="116" y="567"/>
                  </a:lnTo>
                  <a:lnTo>
                    <a:pt x="110" y="570"/>
                  </a:lnTo>
                  <a:lnTo>
                    <a:pt x="104" y="572"/>
                  </a:lnTo>
                  <a:lnTo>
                    <a:pt x="99" y="573"/>
                  </a:lnTo>
                  <a:lnTo>
                    <a:pt x="93" y="573"/>
                  </a:lnTo>
                  <a:lnTo>
                    <a:pt x="93" y="573"/>
                  </a:lnTo>
                  <a:lnTo>
                    <a:pt x="86" y="573"/>
                  </a:lnTo>
                  <a:lnTo>
                    <a:pt x="79" y="572"/>
                  </a:lnTo>
                  <a:lnTo>
                    <a:pt x="72" y="570"/>
                  </a:lnTo>
                  <a:lnTo>
                    <a:pt x="65" y="567"/>
                  </a:lnTo>
                  <a:lnTo>
                    <a:pt x="59" y="563"/>
                  </a:lnTo>
                  <a:lnTo>
                    <a:pt x="53" y="560"/>
                  </a:lnTo>
                  <a:lnTo>
                    <a:pt x="48" y="556"/>
                  </a:lnTo>
                  <a:lnTo>
                    <a:pt x="43" y="551"/>
                  </a:lnTo>
                  <a:lnTo>
                    <a:pt x="43" y="551"/>
                  </a:lnTo>
                  <a:lnTo>
                    <a:pt x="38" y="545"/>
                  </a:lnTo>
                  <a:lnTo>
                    <a:pt x="33" y="538"/>
                  </a:lnTo>
                  <a:lnTo>
                    <a:pt x="29" y="531"/>
                  </a:lnTo>
                  <a:lnTo>
                    <a:pt x="25" y="523"/>
                  </a:lnTo>
                  <a:lnTo>
                    <a:pt x="21" y="514"/>
                  </a:lnTo>
                  <a:lnTo>
                    <a:pt x="17" y="505"/>
                  </a:lnTo>
                  <a:lnTo>
                    <a:pt x="14" y="495"/>
                  </a:lnTo>
                  <a:lnTo>
                    <a:pt x="12" y="484"/>
                  </a:lnTo>
                  <a:lnTo>
                    <a:pt x="12" y="484"/>
                  </a:lnTo>
                  <a:lnTo>
                    <a:pt x="9" y="473"/>
                  </a:lnTo>
                  <a:lnTo>
                    <a:pt x="6" y="460"/>
                  </a:lnTo>
                  <a:lnTo>
                    <a:pt x="4" y="446"/>
                  </a:lnTo>
                  <a:lnTo>
                    <a:pt x="3" y="434"/>
                  </a:lnTo>
                  <a:lnTo>
                    <a:pt x="2" y="420"/>
                  </a:lnTo>
                  <a:lnTo>
                    <a:pt x="1" y="406"/>
                  </a:lnTo>
                  <a:lnTo>
                    <a:pt x="0" y="392"/>
                  </a:lnTo>
                  <a:lnTo>
                    <a:pt x="0" y="378"/>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18"/>
            <p:cNvSpPr>
              <a:spLocks/>
            </p:cNvSpPr>
            <p:nvPr/>
          </p:nvSpPr>
          <p:spPr bwMode="auto">
            <a:xfrm>
              <a:off x="4948" y="327"/>
              <a:ext cx="23" cy="56"/>
            </a:xfrm>
            <a:custGeom>
              <a:avLst/>
              <a:gdLst>
                <a:gd name="T0" fmla="*/ 0 w 48"/>
                <a:gd name="T1" fmla="*/ 113 h 113"/>
                <a:gd name="T2" fmla="*/ 0 w 48"/>
                <a:gd name="T3" fmla="*/ 0 h 113"/>
                <a:gd name="T4" fmla="*/ 8 w 48"/>
                <a:gd name="T5" fmla="*/ 0 h 113"/>
                <a:gd name="T6" fmla="*/ 40 w 48"/>
                <a:gd name="T7" fmla="*/ 88 h 113"/>
                <a:gd name="T8" fmla="*/ 40 w 48"/>
                <a:gd name="T9" fmla="*/ 0 h 113"/>
                <a:gd name="T10" fmla="*/ 48 w 48"/>
                <a:gd name="T11" fmla="*/ 0 h 113"/>
                <a:gd name="T12" fmla="*/ 48 w 48"/>
                <a:gd name="T13" fmla="*/ 113 h 113"/>
                <a:gd name="T14" fmla="*/ 39 w 48"/>
                <a:gd name="T15" fmla="*/ 113 h 113"/>
                <a:gd name="T16" fmla="*/ 8 w 48"/>
                <a:gd name="T17" fmla="*/ 26 h 113"/>
                <a:gd name="T18" fmla="*/ 8 w 48"/>
                <a:gd name="T19" fmla="*/ 113 h 113"/>
                <a:gd name="T20" fmla="*/ 0 w 48"/>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13">
                  <a:moveTo>
                    <a:pt x="0" y="113"/>
                  </a:moveTo>
                  <a:lnTo>
                    <a:pt x="0" y="0"/>
                  </a:lnTo>
                  <a:lnTo>
                    <a:pt x="8" y="0"/>
                  </a:lnTo>
                  <a:lnTo>
                    <a:pt x="40" y="88"/>
                  </a:lnTo>
                  <a:lnTo>
                    <a:pt x="40" y="0"/>
                  </a:lnTo>
                  <a:lnTo>
                    <a:pt x="48" y="0"/>
                  </a:lnTo>
                  <a:lnTo>
                    <a:pt x="48" y="113"/>
                  </a:lnTo>
                  <a:lnTo>
                    <a:pt x="39" y="113"/>
                  </a:lnTo>
                  <a:lnTo>
                    <a:pt x="8" y="26"/>
                  </a:lnTo>
                  <a:lnTo>
                    <a:pt x="8"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4976" y="342"/>
              <a:ext cx="20" cy="42"/>
            </a:xfrm>
            <a:custGeom>
              <a:avLst/>
              <a:gdLst>
                <a:gd name="T0" fmla="*/ 25 w 40"/>
                <a:gd name="T1" fmla="*/ 79 h 85"/>
                <a:gd name="T2" fmla="*/ 19 w 40"/>
                <a:gd name="T3" fmla="*/ 84 h 85"/>
                <a:gd name="T4" fmla="*/ 14 w 40"/>
                <a:gd name="T5" fmla="*/ 85 h 85"/>
                <a:gd name="T6" fmla="*/ 5 w 40"/>
                <a:gd name="T7" fmla="*/ 81 h 85"/>
                <a:gd name="T8" fmla="*/ 1 w 40"/>
                <a:gd name="T9" fmla="*/ 71 h 85"/>
                <a:gd name="T10" fmla="*/ 0 w 40"/>
                <a:gd name="T11" fmla="*/ 60 h 85"/>
                <a:gd name="T12" fmla="*/ 1 w 40"/>
                <a:gd name="T13" fmla="*/ 53 h 85"/>
                <a:gd name="T14" fmla="*/ 3 w 40"/>
                <a:gd name="T15" fmla="*/ 46 h 85"/>
                <a:gd name="T16" fmla="*/ 7 w 40"/>
                <a:gd name="T17" fmla="*/ 41 h 85"/>
                <a:gd name="T18" fmla="*/ 11 w 40"/>
                <a:gd name="T19" fmla="*/ 39 h 85"/>
                <a:gd name="T20" fmla="*/ 16 w 40"/>
                <a:gd name="T21" fmla="*/ 38 h 85"/>
                <a:gd name="T22" fmla="*/ 26 w 40"/>
                <a:gd name="T23" fmla="*/ 34 h 85"/>
                <a:gd name="T24" fmla="*/ 29 w 40"/>
                <a:gd name="T25" fmla="*/ 31 h 85"/>
                <a:gd name="T26" fmla="*/ 29 w 40"/>
                <a:gd name="T27" fmla="*/ 27 h 85"/>
                <a:gd name="T28" fmla="*/ 26 w 40"/>
                <a:gd name="T29" fmla="*/ 20 h 85"/>
                <a:gd name="T30" fmla="*/ 20 w 40"/>
                <a:gd name="T31" fmla="*/ 14 h 85"/>
                <a:gd name="T32" fmla="*/ 14 w 40"/>
                <a:gd name="T33" fmla="*/ 15 h 85"/>
                <a:gd name="T34" fmla="*/ 10 w 40"/>
                <a:gd name="T35" fmla="*/ 18 h 85"/>
                <a:gd name="T36" fmla="*/ 8 w 40"/>
                <a:gd name="T37" fmla="*/ 27 h 85"/>
                <a:gd name="T38" fmla="*/ 2 w 40"/>
                <a:gd name="T39" fmla="*/ 18 h 85"/>
                <a:gd name="T40" fmla="*/ 5 w 40"/>
                <a:gd name="T41" fmla="*/ 10 h 85"/>
                <a:gd name="T42" fmla="*/ 9 w 40"/>
                <a:gd name="T43" fmla="*/ 4 h 85"/>
                <a:gd name="T44" fmla="*/ 17 w 40"/>
                <a:gd name="T45" fmla="*/ 0 h 85"/>
                <a:gd name="T46" fmla="*/ 25 w 40"/>
                <a:gd name="T47" fmla="*/ 2 h 85"/>
                <a:gd name="T48" fmla="*/ 30 w 40"/>
                <a:gd name="T49" fmla="*/ 4 h 85"/>
                <a:gd name="T50" fmla="*/ 34 w 40"/>
                <a:gd name="T51" fmla="*/ 10 h 85"/>
                <a:gd name="T52" fmla="*/ 37 w 40"/>
                <a:gd name="T53" fmla="*/ 17 h 85"/>
                <a:gd name="T54" fmla="*/ 38 w 40"/>
                <a:gd name="T55" fmla="*/ 24 h 85"/>
                <a:gd name="T56" fmla="*/ 38 w 40"/>
                <a:gd name="T57" fmla="*/ 49 h 85"/>
                <a:gd name="T58" fmla="*/ 38 w 40"/>
                <a:gd name="T59" fmla="*/ 70 h 85"/>
                <a:gd name="T60" fmla="*/ 39 w 40"/>
                <a:gd name="T61" fmla="*/ 78 h 85"/>
                <a:gd name="T62" fmla="*/ 32 w 40"/>
                <a:gd name="T63" fmla="*/ 84 h 85"/>
                <a:gd name="T64" fmla="*/ 30 w 40"/>
                <a:gd name="T65" fmla="*/ 77 h 85"/>
                <a:gd name="T66" fmla="*/ 26 w 40"/>
                <a:gd name="T67" fmla="*/ 47 h 85"/>
                <a:gd name="T68" fmla="*/ 17 w 40"/>
                <a:gd name="T69" fmla="*/ 50 h 85"/>
                <a:gd name="T70" fmla="*/ 12 w 40"/>
                <a:gd name="T71" fmla="*/ 53 h 85"/>
                <a:gd name="T72" fmla="*/ 9 w 40"/>
                <a:gd name="T73" fmla="*/ 54 h 85"/>
                <a:gd name="T74" fmla="*/ 8 w 40"/>
                <a:gd name="T75" fmla="*/ 57 h 85"/>
                <a:gd name="T76" fmla="*/ 7 w 40"/>
                <a:gd name="T77" fmla="*/ 61 h 85"/>
                <a:gd name="T78" fmla="*/ 8 w 40"/>
                <a:gd name="T79" fmla="*/ 67 h 85"/>
                <a:gd name="T80" fmla="*/ 11 w 40"/>
                <a:gd name="T81" fmla="*/ 70 h 85"/>
                <a:gd name="T82" fmla="*/ 17 w 40"/>
                <a:gd name="T83" fmla="*/ 71 h 85"/>
                <a:gd name="T84" fmla="*/ 22 w 40"/>
                <a:gd name="T85" fmla="*/ 68 h 85"/>
                <a:gd name="T86" fmla="*/ 26 w 40"/>
                <a:gd name="T87" fmla="*/ 63 h 85"/>
                <a:gd name="T88" fmla="*/ 28 w 40"/>
                <a:gd name="T89" fmla="*/ 56 h 85"/>
                <a:gd name="T90" fmla="*/ 29 w 40"/>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30" y="74"/>
                  </a:moveTo>
                  <a:lnTo>
                    <a:pt x="27" y="77"/>
                  </a:lnTo>
                  <a:lnTo>
                    <a:pt x="25" y="79"/>
                  </a:lnTo>
                  <a:lnTo>
                    <a:pt x="23"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3" y="35"/>
                  </a:lnTo>
                  <a:lnTo>
                    <a:pt x="26" y="34"/>
                  </a:lnTo>
                  <a:lnTo>
                    <a:pt x="28" y="32"/>
                  </a:lnTo>
                  <a:lnTo>
                    <a:pt x="28" y="32"/>
                  </a:lnTo>
                  <a:lnTo>
                    <a:pt x="29" y="31"/>
                  </a:lnTo>
                  <a:lnTo>
                    <a:pt x="29" y="29"/>
                  </a:lnTo>
                  <a:lnTo>
                    <a:pt x="29" y="29"/>
                  </a:lnTo>
                  <a:lnTo>
                    <a:pt x="29" y="27"/>
                  </a:lnTo>
                  <a:lnTo>
                    <a:pt x="28" y="24"/>
                  </a:lnTo>
                  <a:lnTo>
                    <a:pt x="27" y="21"/>
                  </a:lnTo>
                  <a:lnTo>
                    <a:pt x="26" y="20"/>
                  </a:lnTo>
                  <a:lnTo>
                    <a:pt x="25" y="18"/>
                  </a:lnTo>
                  <a:lnTo>
                    <a:pt x="23"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2" y="0"/>
                  </a:lnTo>
                  <a:lnTo>
                    <a:pt x="25" y="2"/>
                  </a:lnTo>
                  <a:lnTo>
                    <a:pt x="27" y="2"/>
                  </a:lnTo>
                  <a:lnTo>
                    <a:pt x="29" y="3"/>
                  </a:lnTo>
                  <a:lnTo>
                    <a:pt x="30" y="4"/>
                  </a:lnTo>
                  <a:lnTo>
                    <a:pt x="32" y="6"/>
                  </a:lnTo>
                  <a:lnTo>
                    <a:pt x="33" y="9"/>
                  </a:lnTo>
                  <a:lnTo>
                    <a:pt x="34" y="10"/>
                  </a:lnTo>
                  <a:lnTo>
                    <a:pt x="34" y="13"/>
                  </a:lnTo>
                  <a:lnTo>
                    <a:pt x="36" y="14"/>
                  </a:lnTo>
                  <a:lnTo>
                    <a:pt x="37" y="17"/>
                  </a:lnTo>
                  <a:lnTo>
                    <a:pt x="37" y="20"/>
                  </a:lnTo>
                  <a:lnTo>
                    <a:pt x="37" y="21"/>
                  </a:lnTo>
                  <a:lnTo>
                    <a:pt x="38" y="24"/>
                  </a:lnTo>
                  <a:lnTo>
                    <a:pt x="38" y="28"/>
                  </a:lnTo>
                  <a:lnTo>
                    <a:pt x="38" y="32"/>
                  </a:lnTo>
                  <a:lnTo>
                    <a:pt x="38" y="49"/>
                  </a:lnTo>
                  <a:lnTo>
                    <a:pt x="38" y="57"/>
                  </a:lnTo>
                  <a:lnTo>
                    <a:pt x="38" y="64"/>
                  </a:lnTo>
                  <a:lnTo>
                    <a:pt x="38" y="70"/>
                  </a:lnTo>
                  <a:lnTo>
                    <a:pt x="38" y="72"/>
                  </a:lnTo>
                  <a:lnTo>
                    <a:pt x="38" y="75"/>
                  </a:lnTo>
                  <a:lnTo>
                    <a:pt x="39" y="78"/>
                  </a:lnTo>
                  <a:lnTo>
                    <a:pt x="39" y="81"/>
                  </a:lnTo>
                  <a:lnTo>
                    <a:pt x="40" y="84"/>
                  </a:lnTo>
                  <a:lnTo>
                    <a:pt x="32" y="84"/>
                  </a:lnTo>
                  <a:lnTo>
                    <a:pt x="31" y="81"/>
                  </a:lnTo>
                  <a:lnTo>
                    <a:pt x="30" y="78"/>
                  </a:lnTo>
                  <a:lnTo>
                    <a:pt x="30" y="77"/>
                  </a:lnTo>
                  <a:lnTo>
                    <a:pt x="30" y="74"/>
                  </a:lnTo>
                  <a:close/>
                  <a:moveTo>
                    <a:pt x="29" y="46"/>
                  </a:moveTo>
                  <a:lnTo>
                    <a:pt x="26" y="47"/>
                  </a:lnTo>
                  <a:lnTo>
                    <a:pt x="23"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2" y="68"/>
                  </a:lnTo>
                  <a:lnTo>
                    <a:pt x="23" y="67"/>
                  </a:lnTo>
                  <a:lnTo>
                    <a:pt x="25" y="66"/>
                  </a:lnTo>
                  <a:lnTo>
                    <a:pt x="26" y="63"/>
                  </a:lnTo>
                  <a:lnTo>
                    <a:pt x="27" y="61"/>
                  </a:lnTo>
                  <a:lnTo>
                    <a:pt x="27" y="59"/>
                  </a:lnTo>
                  <a:lnTo>
                    <a:pt x="28" y="56"/>
                  </a:lnTo>
                  <a:lnTo>
                    <a:pt x="28" y="53"/>
                  </a:lnTo>
                  <a:lnTo>
                    <a:pt x="28" y="50"/>
                  </a:lnTo>
                  <a:lnTo>
                    <a:pt x="29"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p:cNvSpPr>
            <p:nvPr/>
          </p:nvSpPr>
          <p:spPr bwMode="auto">
            <a:xfrm>
              <a:off x="4999" y="328"/>
              <a:ext cx="10" cy="56"/>
            </a:xfrm>
            <a:custGeom>
              <a:avLst/>
              <a:gdLst>
                <a:gd name="T0" fmla="*/ 19 w 20"/>
                <a:gd name="T1" fmla="*/ 97 h 111"/>
                <a:gd name="T2" fmla="*/ 20 w 20"/>
                <a:gd name="T3" fmla="*/ 111 h 111"/>
                <a:gd name="T4" fmla="*/ 19 w 20"/>
                <a:gd name="T5" fmla="*/ 111 h 111"/>
                <a:gd name="T6" fmla="*/ 17 w 20"/>
                <a:gd name="T7" fmla="*/ 111 h 111"/>
                <a:gd name="T8" fmla="*/ 16 w 20"/>
                <a:gd name="T9" fmla="*/ 111 h 111"/>
                <a:gd name="T10" fmla="*/ 14 w 20"/>
                <a:gd name="T11" fmla="*/ 111 h 111"/>
                <a:gd name="T12" fmla="*/ 13 w 20"/>
                <a:gd name="T13" fmla="*/ 111 h 111"/>
                <a:gd name="T14" fmla="*/ 11 w 20"/>
                <a:gd name="T15" fmla="*/ 110 h 111"/>
                <a:gd name="T16" fmla="*/ 10 w 20"/>
                <a:gd name="T17" fmla="*/ 110 h 111"/>
                <a:gd name="T18" fmla="*/ 9 w 20"/>
                <a:gd name="T19" fmla="*/ 110 h 111"/>
                <a:gd name="T20" fmla="*/ 8 w 20"/>
                <a:gd name="T21" fmla="*/ 108 h 111"/>
                <a:gd name="T22" fmla="*/ 6 w 20"/>
                <a:gd name="T23" fmla="*/ 107 h 111"/>
                <a:gd name="T24" fmla="*/ 5 w 20"/>
                <a:gd name="T25" fmla="*/ 105 h 111"/>
                <a:gd name="T26" fmla="*/ 5 w 20"/>
                <a:gd name="T27" fmla="*/ 104 h 111"/>
                <a:gd name="T28" fmla="*/ 5 w 20"/>
                <a:gd name="T29" fmla="*/ 101 h 111"/>
                <a:gd name="T30" fmla="*/ 5 w 20"/>
                <a:gd name="T31" fmla="*/ 97 h 111"/>
                <a:gd name="T32" fmla="*/ 5 w 20"/>
                <a:gd name="T33" fmla="*/ 93 h 111"/>
                <a:gd name="T34" fmla="*/ 5 w 20"/>
                <a:gd name="T35" fmla="*/ 87 h 111"/>
                <a:gd name="T36" fmla="*/ 5 w 20"/>
                <a:gd name="T37" fmla="*/ 41 h 111"/>
                <a:gd name="T38" fmla="*/ 0 w 20"/>
                <a:gd name="T39" fmla="*/ 41 h 111"/>
                <a:gd name="T40" fmla="*/ 0 w 20"/>
                <a:gd name="T41" fmla="*/ 28 h 111"/>
                <a:gd name="T42" fmla="*/ 5 w 20"/>
                <a:gd name="T43" fmla="*/ 28 h 111"/>
                <a:gd name="T44" fmla="*/ 5 w 20"/>
                <a:gd name="T45" fmla="*/ 8 h 111"/>
                <a:gd name="T46" fmla="*/ 12 w 20"/>
                <a:gd name="T47" fmla="*/ 0 h 111"/>
                <a:gd name="T48" fmla="*/ 12 w 20"/>
                <a:gd name="T49" fmla="*/ 28 h 111"/>
                <a:gd name="T50" fmla="*/ 19 w 20"/>
                <a:gd name="T51" fmla="*/ 28 h 111"/>
                <a:gd name="T52" fmla="*/ 19 w 20"/>
                <a:gd name="T53" fmla="*/ 41 h 111"/>
                <a:gd name="T54" fmla="*/ 12 w 20"/>
                <a:gd name="T55" fmla="*/ 41 h 111"/>
                <a:gd name="T56" fmla="*/ 12 w 20"/>
                <a:gd name="T57" fmla="*/ 87 h 111"/>
                <a:gd name="T58" fmla="*/ 12 w 20"/>
                <a:gd name="T59" fmla="*/ 90 h 111"/>
                <a:gd name="T60" fmla="*/ 12 w 20"/>
                <a:gd name="T61" fmla="*/ 92 h 111"/>
                <a:gd name="T62" fmla="*/ 12 w 20"/>
                <a:gd name="T63" fmla="*/ 93 h 111"/>
                <a:gd name="T64" fmla="*/ 12 w 20"/>
                <a:gd name="T65" fmla="*/ 94 h 111"/>
                <a:gd name="T66" fmla="*/ 12 w 20"/>
                <a:gd name="T67" fmla="*/ 94 h 111"/>
                <a:gd name="T68" fmla="*/ 13 w 20"/>
                <a:gd name="T69" fmla="*/ 94 h 111"/>
                <a:gd name="T70" fmla="*/ 14 w 20"/>
                <a:gd name="T71" fmla="*/ 96 h 111"/>
                <a:gd name="T72" fmla="*/ 14 w 20"/>
                <a:gd name="T73" fmla="*/ 96 h 111"/>
                <a:gd name="T74" fmla="*/ 14 w 20"/>
                <a:gd name="T75" fmla="*/ 96 h 111"/>
                <a:gd name="T76" fmla="*/ 15 w 20"/>
                <a:gd name="T77" fmla="*/ 96 h 111"/>
                <a:gd name="T78" fmla="*/ 15 w 20"/>
                <a:gd name="T79" fmla="*/ 97 h 111"/>
                <a:gd name="T80" fmla="*/ 16 w 20"/>
                <a:gd name="T81" fmla="*/ 97 h 111"/>
                <a:gd name="T82" fmla="*/ 17 w 20"/>
                <a:gd name="T83" fmla="*/ 97 h 111"/>
                <a:gd name="T84" fmla="*/ 18 w 20"/>
                <a:gd name="T85" fmla="*/ 97 h 111"/>
                <a:gd name="T86" fmla="*/ 18 w 20"/>
                <a:gd name="T87" fmla="*/ 98 h 111"/>
                <a:gd name="T88" fmla="*/ 19 w 20"/>
                <a:gd name="T89" fmla="*/ 98 h 111"/>
                <a:gd name="T90" fmla="*/ 19 w 20"/>
                <a:gd name="T91"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111">
                  <a:moveTo>
                    <a:pt x="19" y="97"/>
                  </a:moveTo>
                  <a:lnTo>
                    <a:pt x="20" y="111"/>
                  </a:lnTo>
                  <a:lnTo>
                    <a:pt x="19" y="111"/>
                  </a:lnTo>
                  <a:lnTo>
                    <a:pt x="17" y="111"/>
                  </a:lnTo>
                  <a:lnTo>
                    <a:pt x="16" y="111"/>
                  </a:lnTo>
                  <a:lnTo>
                    <a:pt x="14" y="111"/>
                  </a:lnTo>
                  <a:lnTo>
                    <a:pt x="13" y="111"/>
                  </a:lnTo>
                  <a:lnTo>
                    <a:pt x="11" y="110"/>
                  </a:lnTo>
                  <a:lnTo>
                    <a:pt x="10" y="110"/>
                  </a:lnTo>
                  <a:lnTo>
                    <a:pt x="9" y="110"/>
                  </a:lnTo>
                  <a:lnTo>
                    <a:pt x="8" y="108"/>
                  </a:lnTo>
                  <a:lnTo>
                    <a:pt x="6" y="107"/>
                  </a:lnTo>
                  <a:lnTo>
                    <a:pt x="5" y="105"/>
                  </a:lnTo>
                  <a:lnTo>
                    <a:pt x="5" y="104"/>
                  </a:lnTo>
                  <a:lnTo>
                    <a:pt x="5" y="101"/>
                  </a:lnTo>
                  <a:lnTo>
                    <a:pt x="5" y="97"/>
                  </a:lnTo>
                  <a:lnTo>
                    <a:pt x="5" y="93"/>
                  </a:lnTo>
                  <a:lnTo>
                    <a:pt x="5" y="87"/>
                  </a:lnTo>
                  <a:lnTo>
                    <a:pt x="5" y="41"/>
                  </a:lnTo>
                  <a:lnTo>
                    <a:pt x="0" y="41"/>
                  </a:lnTo>
                  <a:lnTo>
                    <a:pt x="0" y="28"/>
                  </a:lnTo>
                  <a:lnTo>
                    <a:pt x="5" y="28"/>
                  </a:lnTo>
                  <a:lnTo>
                    <a:pt x="5" y="8"/>
                  </a:lnTo>
                  <a:lnTo>
                    <a:pt x="12" y="0"/>
                  </a:lnTo>
                  <a:lnTo>
                    <a:pt x="12" y="28"/>
                  </a:lnTo>
                  <a:lnTo>
                    <a:pt x="19" y="28"/>
                  </a:lnTo>
                  <a:lnTo>
                    <a:pt x="19" y="41"/>
                  </a:lnTo>
                  <a:lnTo>
                    <a:pt x="12" y="41"/>
                  </a:lnTo>
                  <a:lnTo>
                    <a:pt x="12" y="87"/>
                  </a:lnTo>
                  <a:lnTo>
                    <a:pt x="12" y="90"/>
                  </a:lnTo>
                  <a:lnTo>
                    <a:pt x="12" y="92"/>
                  </a:lnTo>
                  <a:lnTo>
                    <a:pt x="12" y="93"/>
                  </a:lnTo>
                  <a:lnTo>
                    <a:pt x="12" y="94"/>
                  </a:lnTo>
                  <a:lnTo>
                    <a:pt x="12" y="94"/>
                  </a:lnTo>
                  <a:lnTo>
                    <a:pt x="13" y="94"/>
                  </a:lnTo>
                  <a:lnTo>
                    <a:pt x="14" y="96"/>
                  </a:lnTo>
                  <a:lnTo>
                    <a:pt x="14" y="96"/>
                  </a:lnTo>
                  <a:lnTo>
                    <a:pt x="14" y="96"/>
                  </a:lnTo>
                  <a:lnTo>
                    <a:pt x="15" y="96"/>
                  </a:lnTo>
                  <a:lnTo>
                    <a:pt x="15" y="97"/>
                  </a:lnTo>
                  <a:lnTo>
                    <a:pt x="16" y="97"/>
                  </a:lnTo>
                  <a:lnTo>
                    <a:pt x="17" y="97"/>
                  </a:lnTo>
                  <a:lnTo>
                    <a:pt x="18" y="97"/>
                  </a:lnTo>
                  <a:lnTo>
                    <a:pt x="18" y="98"/>
                  </a:lnTo>
                  <a:lnTo>
                    <a:pt x="19" y="98"/>
                  </a:lnTo>
                  <a:lnTo>
                    <a:pt x="19" y="97"/>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21"/>
            <p:cNvSpPr>
              <a:spLocks/>
            </p:cNvSpPr>
            <p:nvPr/>
          </p:nvSpPr>
          <p:spPr bwMode="auto">
            <a:xfrm>
              <a:off x="5014" y="342"/>
              <a:ext cx="17" cy="42"/>
            </a:xfrm>
            <a:custGeom>
              <a:avLst/>
              <a:gdLst>
                <a:gd name="T0" fmla="*/ 29 w 36"/>
                <a:gd name="T1" fmla="*/ 82 h 83"/>
                <a:gd name="T2" fmla="*/ 29 w 36"/>
                <a:gd name="T3" fmla="*/ 68 h 83"/>
                <a:gd name="T4" fmla="*/ 25 w 36"/>
                <a:gd name="T5" fmla="*/ 75 h 83"/>
                <a:gd name="T6" fmla="*/ 21 w 36"/>
                <a:gd name="T7" fmla="*/ 79 h 83"/>
                <a:gd name="T8" fmla="*/ 18 w 36"/>
                <a:gd name="T9" fmla="*/ 82 h 83"/>
                <a:gd name="T10" fmla="*/ 14 w 36"/>
                <a:gd name="T11" fmla="*/ 83 h 83"/>
                <a:gd name="T12" fmla="*/ 12 w 36"/>
                <a:gd name="T13" fmla="*/ 83 h 83"/>
                <a:gd name="T14" fmla="*/ 11 w 36"/>
                <a:gd name="T15" fmla="*/ 82 h 83"/>
                <a:gd name="T16" fmla="*/ 9 w 36"/>
                <a:gd name="T17" fmla="*/ 82 h 83"/>
                <a:gd name="T18" fmla="*/ 7 w 36"/>
                <a:gd name="T19" fmla="*/ 82 h 83"/>
                <a:gd name="T20" fmla="*/ 6 w 36"/>
                <a:gd name="T21" fmla="*/ 80 h 83"/>
                <a:gd name="T22" fmla="*/ 4 w 36"/>
                <a:gd name="T23" fmla="*/ 79 h 83"/>
                <a:gd name="T24" fmla="*/ 3 w 36"/>
                <a:gd name="T25" fmla="*/ 76 h 83"/>
                <a:gd name="T26" fmla="*/ 2 w 36"/>
                <a:gd name="T27" fmla="*/ 75 h 83"/>
                <a:gd name="T28" fmla="*/ 1 w 36"/>
                <a:gd name="T29" fmla="*/ 72 h 83"/>
                <a:gd name="T30" fmla="*/ 1 w 36"/>
                <a:gd name="T31" fmla="*/ 69 h 83"/>
                <a:gd name="T32" fmla="*/ 0 w 36"/>
                <a:gd name="T33" fmla="*/ 66 h 83"/>
                <a:gd name="T34" fmla="*/ 0 w 36"/>
                <a:gd name="T35" fmla="*/ 64 h 83"/>
                <a:gd name="T36" fmla="*/ 0 w 36"/>
                <a:gd name="T37" fmla="*/ 61 h 83"/>
                <a:gd name="T38" fmla="*/ 0 w 36"/>
                <a:gd name="T39" fmla="*/ 58 h 83"/>
                <a:gd name="T40" fmla="*/ 0 w 36"/>
                <a:gd name="T41" fmla="*/ 55 h 83"/>
                <a:gd name="T42" fmla="*/ 0 w 36"/>
                <a:gd name="T43" fmla="*/ 51 h 83"/>
                <a:gd name="T44" fmla="*/ 0 w 36"/>
                <a:gd name="T45" fmla="*/ 0 h 83"/>
                <a:gd name="T46" fmla="*/ 7 w 36"/>
                <a:gd name="T47" fmla="*/ 0 h 83"/>
                <a:gd name="T48" fmla="*/ 7 w 36"/>
                <a:gd name="T49" fmla="*/ 44 h 83"/>
                <a:gd name="T50" fmla="*/ 7 w 36"/>
                <a:gd name="T51" fmla="*/ 50 h 83"/>
                <a:gd name="T52" fmla="*/ 7 w 36"/>
                <a:gd name="T53" fmla="*/ 52 h 83"/>
                <a:gd name="T54" fmla="*/ 7 w 36"/>
                <a:gd name="T55" fmla="*/ 57 h 83"/>
                <a:gd name="T56" fmla="*/ 7 w 36"/>
                <a:gd name="T57" fmla="*/ 58 h 83"/>
                <a:gd name="T58" fmla="*/ 7 w 36"/>
                <a:gd name="T59" fmla="*/ 61 h 83"/>
                <a:gd name="T60" fmla="*/ 8 w 36"/>
                <a:gd name="T61" fmla="*/ 62 h 83"/>
                <a:gd name="T62" fmla="*/ 9 w 36"/>
                <a:gd name="T63" fmla="*/ 65 h 83"/>
                <a:gd name="T64" fmla="*/ 10 w 36"/>
                <a:gd name="T65" fmla="*/ 66 h 83"/>
                <a:gd name="T66" fmla="*/ 11 w 36"/>
                <a:gd name="T67" fmla="*/ 68 h 83"/>
                <a:gd name="T68" fmla="*/ 13 w 36"/>
                <a:gd name="T69" fmla="*/ 68 h 83"/>
                <a:gd name="T70" fmla="*/ 14 w 36"/>
                <a:gd name="T71" fmla="*/ 69 h 83"/>
                <a:gd name="T72" fmla="*/ 15 w 36"/>
                <a:gd name="T73" fmla="*/ 69 h 83"/>
                <a:gd name="T74" fmla="*/ 17 w 36"/>
                <a:gd name="T75" fmla="*/ 69 h 83"/>
                <a:gd name="T76" fmla="*/ 19 w 36"/>
                <a:gd name="T77" fmla="*/ 68 h 83"/>
                <a:gd name="T78" fmla="*/ 20 w 36"/>
                <a:gd name="T79" fmla="*/ 68 h 83"/>
                <a:gd name="T80" fmla="*/ 22 w 36"/>
                <a:gd name="T81" fmla="*/ 66 h 83"/>
                <a:gd name="T82" fmla="*/ 23 w 36"/>
                <a:gd name="T83" fmla="*/ 65 h 83"/>
                <a:gd name="T84" fmla="*/ 24 w 36"/>
                <a:gd name="T85" fmla="*/ 62 h 83"/>
                <a:gd name="T86" fmla="*/ 25 w 36"/>
                <a:gd name="T87" fmla="*/ 61 h 83"/>
                <a:gd name="T88" fmla="*/ 26 w 36"/>
                <a:gd name="T89" fmla="*/ 58 h 83"/>
                <a:gd name="T90" fmla="*/ 27 w 36"/>
                <a:gd name="T91" fmla="*/ 55 h 83"/>
                <a:gd name="T92" fmla="*/ 27 w 36"/>
                <a:gd name="T93" fmla="*/ 51 h 83"/>
                <a:gd name="T94" fmla="*/ 29 w 36"/>
                <a:gd name="T95" fmla="*/ 47 h 83"/>
                <a:gd name="T96" fmla="*/ 29 w 36"/>
                <a:gd name="T97" fmla="*/ 43 h 83"/>
                <a:gd name="T98" fmla="*/ 29 w 36"/>
                <a:gd name="T99" fmla="*/ 0 h 83"/>
                <a:gd name="T100" fmla="*/ 36 w 36"/>
                <a:gd name="T101" fmla="*/ 0 h 83"/>
                <a:gd name="T102" fmla="*/ 36 w 36"/>
                <a:gd name="T103" fmla="*/ 82 h 83"/>
                <a:gd name="T104" fmla="*/ 29 w 36"/>
                <a:gd name="T10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83">
                  <a:moveTo>
                    <a:pt x="29" y="82"/>
                  </a:moveTo>
                  <a:lnTo>
                    <a:pt x="29" y="68"/>
                  </a:lnTo>
                  <a:lnTo>
                    <a:pt x="25" y="75"/>
                  </a:lnTo>
                  <a:lnTo>
                    <a:pt x="21" y="79"/>
                  </a:lnTo>
                  <a:lnTo>
                    <a:pt x="18" y="82"/>
                  </a:lnTo>
                  <a:lnTo>
                    <a:pt x="14" y="83"/>
                  </a:lnTo>
                  <a:lnTo>
                    <a:pt x="12" y="83"/>
                  </a:lnTo>
                  <a:lnTo>
                    <a:pt x="11" y="82"/>
                  </a:lnTo>
                  <a:lnTo>
                    <a:pt x="9" y="82"/>
                  </a:lnTo>
                  <a:lnTo>
                    <a:pt x="7" y="82"/>
                  </a:lnTo>
                  <a:lnTo>
                    <a:pt x="6" y="80"/>
                  </a:lnTo>
                  <a:lnTo>
                    <a:pt x="4" y="79"/>
                  </a:lnTo>
                  <a:lnTo>
                    <a:pt x="3" y="76"/>
                  </a:lnTo>
                  <a:lnTo>
                    <a:pt x="2" y="75"/>
                  </a:lnTo>
                  <a:lnTo>
                    <a:pt x="1" y="72"/>
                  </a:lnTo>
                  <a:lnTo>
                    <a:pt x="1" y="69"/>
                  </a:lnTo>
                  <a:lnTo>
                    <a:pt x="0" y="66"/>
                  </a:lnTo>
                  <a:lnTo>
                    <a:pt x="0" y="64"/>
                  </a:lnTo>
                  <a:lnTo>
                    <a:pt x="0" y="61"/>
                  </a:lnTo>
                  <a:lnTo>
                    <a:pt x="0" y="58"/>
                  </a:lnTo>
                  <a:lnTo>
                    <a:pt x="0" y="55"/>
                  </a:lnTo>
                  <a:lnTo>
                    <a:pt x="0" y="51"/>
                  </a:lnTo>
                  <a:lnTo>
                    <a:pt x="0" y="0"/>
                  </a:lnTo>
                  <a:lnTo>
                    <a:pt x="7" y="0"/>
                  </a:lnTo>
                  <a:lnTo>
                    <a:pt x="7" y="44"/>
                  </a:lnTo>
                  <a:lnTo>
                    <a:pt x="7" y="50"/>
                  </a:lnTo>
                  <a:lnTo>
                    <a:pt x="7" y="52"/>
                  </a:lnTo>
                  <a:lnTo>
                    <a:pt x="7" y="57"/>
                  </a:lnTo>
                  <a:lnTo>
                    <a:pt x="7" y="58"/>
                  </a:lnTo>
                  <a:lnTo>
                    <a:pt x="7" y="61"/>
                  </a:lnTo>
                  <a:lnTo>
                    <a:pt x="8" y="62"/>
                  </a:lnTo>
                  <a:lnTo>
                    <a:pt x="9" y="65"/>
                  </a:lnTo>
                  <a:lnTo>
                    <a:pt x="10" y="66"/>
                  </a:lnTo>
                  <a:lnTo>
                    <a:pt x="11" y="68"/>
                  </a:lnTo>
                  <a:lnTo>
                    <a:pt x="13" y="68"/>
                  </a:lnTo>
                  <a:lnTo>
                    <a:pt x="14" y="69"/>
                  </a:lnTo>
                  <a:lnTo>
                    <a:pt x="15" y="69"/>
                  </a:lnTo>
                  <a:lnTo>
                    <a:pt x="17" y="69"/>
                  </a:lnTo>
                  <a:lnTo>
                    <a:pt x="19" y="68"/>
                  </a:lnTo>
                  <a:lnTo>
                    <a:pt x="20" y="68"/>
                  </a:lnTo>
                  <a:lnTo>
                    <a:pt x="22" y="66"/>
                  </a:lnTo>
                  <a:lnTo>
                    <a:pt x="23" y="65"/>
                  </a:lnTo>
                  <a:lnTo>
                    <a:pt x="24" y="62"/>
                  </a:lnTo>
                  <a:lnTo>
                    <a:pt x="25" y="61"/>
                  </a:lnTo>
                  <a:lnTo>
                    <a:pt x="26" y="58"/>
                  </a:lnTo>
                  <a:lnTo>
                    <a:pt x="27" y="55"/>
                  </a:lnTo>
                  <a:lnTo>
                    <a:pt x="27" y="51"/>
                  </a:lnTo>
                  <a:lnTo>
                    <a:pt x="29" y="47"/>
                  </a:lnTo>
                  <a:lnTo>
                    <a:pt x="29" y="43"/>
                  </a:lnTo>
                  <a:lnTo>
                    <a:pt x="29" y="0"/>
                  </a:lnTo>
                  <a:lnTo>
                    <a:pt x="36" y="0"/>
                  </a:lnTo>
                  <a:lnTo>
                    <a:pt x="36" y="82"/>
                  </a:lnTo>
                  <a:lnTo>
                    <a:pt x="29"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22"/>
            <p:cNvSpPr>
              <a:spLocks/>
            </p:cNvSpPr>
            <p:nvPr/>
          </p:nvSpPr>
          <p:spPr bwMode="auto">
            <a:xfrm>
              <a:off x="5037" y="342"/>
              <a:ext cx="12" cy="41"/>
            </a:xfrm>
            <a:custGeom>
              <a:avLst/>
              <a:gdLst>
                <a:gd name="T0" fmla="*/ 0 w 23"/>
                <a:gd name="T1" fmla="*/ 84 h 84"/>
                <a:gd name="T2" fmla="*/ 0 w 23"/>
                <a:gd name="T3" fmla="*/ 2 h 84"/>
                <a:gd name="T4" fmla="*/ 7 w 23"/>
                <a:gd name="T5" fmla="*/ 2 h 84"/>
                <a:gd name="T6" fmla="*/ 7 w 23"/>
                <a:gd name="T7" fmla="*/ 14 h 84"/>
                <a:gd name="T8" fmla="*/ 8 w 23"/>
                <a:gd name="T9" fmla="*/ 10 h 84"/>
                <a:gd name="T10" fmla="*/ 9 w 23"/>
                <a:gd name="T11" fmla="*/ 7 h 84"/>
                <a:gd name="T12" fmla="*/ 10 w 23"/>
                <a:gd name="T13" fmla="*/ 4 h 84"/>
                <a:gd name="T14" fmla="*/ 10 w 23"/>
                <a:gd name="T15" fmla="*/ 3 h 84"/>
                <a:gd name="T16" fmla="*/ 11 w 23"/>
                <a:gd name="T17" fmla="*/ 2 h 84"/>
                <a:gd name="T18" fmla="*/ 13 w 23"/>
                <a:gd name="T19" fmla="*/ 2 h 84"/>
                <a:gd name="T20" fmla="*/ 14 w 23"/>
                <a:gd name="T21" fmla="*/ 0 h 84"/>
                <a:gd name="T22" fmla="*/ 15 w 23"/>
                <a:gd name="T23" fmla="*/ 0 h 84"/>
                <a:gd name="T24" fmla="*/ 17 w 23"/>
                <a:gd name="T25" fmla="*/ 0 h 84"/>
                <a:gd name="T26" fmla="*/ 19 w 23"/>
                <a:gd name="T27" fmla="*/ 2 h 84"/>
                <a:gd name="T28" fmla="*/ 21 w 23"/>
                <a:gd name="T29" fmla="*/ 3 h 84"/>
                <a:gd name="T30" fmla="*/ 23 w 23"/>
                <a:gd name="T31" fmla="*/ 4 h 84"/>
                <a:gd name="T32" fmla="*/ 20 w 23"/>
                <a:gd name="T33" fmla="*/ 17 h 84"/>
                <a:gd name="T34" fmla="*/ 19 w 23"/>
                <a:gd name="T35" fmla="*/ 15 h 84"/>
                <a:gd name="T36" fmla="*/ 18 w 23"/>
                <a:gd name="T37" fmla="*/ 15 h 84"/>
                <a:gd name="T38" fmla="*/ 16 w 23"/>
                <a:gd name="T39" fmla="*/ 14 h 84"/>
                <a:gd name="T40" fmla="*/ 15 w 23"/>
                <a:gd name="T41" fmla="*/ 14 h 84"/>
                <a:gd name="T42" fmla="*/ 14 w 23"/>
                <a:gd name="T43" fmla="*/ 14 h 84"/>
                <a:gd name="T44" fmla="*/ 13 w 23"/>
                <a:gd name="T45" fmla="*/ 15 h 84"/>
                <a:gd name="T46" fmla="*/ 12 w 23"/>
                <a:gd name="T47" fmla="*/ 15 h 84"/>
                <a:gd name="T48" fmla="*/ 11 w 23"/>
                <a:gd name="T49" fmla="*/ 17 h 84"/>
                <a:gd name="T50" fmla="*/ 10 w 23"/>
                <a:gd name="T51" fmla="*/ 18 h 84"/>
                <a:gd name="T52" fmla="*/ 9 w 23"/>
                <a:gd name="T53" fmla="*/ 21 h 84"/>
                <a:gd name="T54" fmla="*/ 8 w 23"/>
                <a:gd name="T55" fmla="*/ 22 h 84"/>
                <a:gd name="T56" fmla="*/ 8 w 23"/>
                <a:gd name="T57" fmla="*/ 25 h 84"/>
                <a:gd name="T58" fmla="*/ 8 w 23"/>
                <a:gd name="T59" fmla="*/ 29 h 84"/>
                <a:gd name="T60" fmla="*/ 8 w 23"/>
                <a:gd name="T61" fmla="*/ 34 h 84"/>
                <a:gd name="T62" fmla="*/ 7 w 23"/>
                <a:gd name="T63" fmla="*/ 38 h 84"/>
                <a:gd name="T64" fmla="*/ 7 w 23"/>
                <a:gd name="T65" fmla="*/ 42 h 84"/>
                <a:gd name="T66" fmla="*/ 7 w 23"/>
                <a:gd name="T67" fmla="*/ 84 h 84"/>
                <a:gd name="T68" fmla="*/ 0 w 23"/>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7" y="0"/>
                  </a:lnTo>
                  <a:lnTo>
                    <a:pt x="19" y="2"/>
                  </a:lnTo>
                  <a:lnTo>
                    <a:pt x="21" y="3"/>
                  </a:lnTo>
                  <a:lnTo>
                    <a:pt x="23" y="4"/>
                  </a:lnTo>
                  <a:lnTo>
                    <a:pt x="20" y="17"/>
                  </a:lnTo>
                  <a:lnTo>
                    <a:pt x="19" y="15"/>
                  </a:lnTo>
                  <a:lnTo>
                    <a:pt x="18"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23"/>
            <p:cNvSpPr>
              <a:spLocks noEditPoints="1"/>
            </p:cNvSpPr>
            <p:nvPr/>
          </p:nvSpPr>
          <p:spPr bwMode="auto">
            <a:xfrm>
              <a:off x="5050" y="342"/>
              <a:ext cx="20" cy="42"/>
            </a:xfrm>
            <a:custGeom>
              <a:avLst/>
              <a:gdLst>
                <a:gd name="T0" fmla="*/ 26 w 40"/>
                <a:gd name="T1" fmla="*/ 79 h 85"/>
                <a:gd name="T2" fmla="*/ 19 w 40"/>
                <a:gd name="T3" fmla="*/ 84 h 85"/>
                <a:gd name="T4" fmla="*/ 14 w 40"/>
                <a:gd name="T5" fmla="*/ 85 h 85"/>
                <a:gd name="T6" fmla="*/ 5 w 40"/>
                <a:gd name="T7" fmla="*/ 81 h 85"/>
                <a:gd name="T8" fmla="*/ 1 w 40"/>
                <a:gd name="T9" fmla="*/ 71 h 85"/>
                <a:gd name="T10" fmla="*/ 0 w 40"/>
                <a:gd name="T11" fmla="*/ 60 h 85"/>
                <a:gd name="T12" fmla="*/ 1 w 40"/>
                <a:gd name="T13" fmla="*/ 53 h 85"/>
                <a:gd name="T14" fmla="*/ 3 w 40"/>
                <a:gd name="T15" fmla="*/ 46 h 85"/>
                <a:gd name="T16" fmla="*/ 7 w 40"/>
                <a:gd name="T17" fmla="*/ 41 h 85"/>
                <a:gd name="T18" fmla="*/ 11 w 40"/>
                <a:gd name="T19" fmla="*/ 39 h 85"/>
                <a:gd name="T20" fmla="*/ 16 w 40"/>
                <a:gd name="T21" fmla="*/ 38 h 85"/>
                <a:gd name="T22" fmla="*/ 27 w 40"/>
                <a:gd name="T23" fmla="*/ 34 h 85"/>
                <a:gd name="T24" fmla="*/ 30 w 40"/>
                <a:gd name="T25" fmla="*/ 31 h 85"/>
                <a:gd name="T26" fmla="*/ 30 w 40"/>
                <a:gd name="T27" fmla="*/ 27 h 85"/>
                <a:gd name="T28" fmla="*/ 27 w 40"/>
                <a:gd name="T29" fmla="*/ 20 h 85"/>
                <a:gd name="T30" fmla="*/ 20 w 40"/>
                <a:gd name="T31" fmla="*/ 14 h 85"/>
                <a:gd name="T32" fmla="*/ 14 w 40"/>
                <a:gd name="T33" fmla="*/ 15 h 85"/>
                <a:gd name="T34" fmla="*/ 10 w 40"/>
                <a:gd name="T35" fmla="*/ 18 h 85"/>
                <a:gd name="T36" fmla="*/ 8 w 40"/>
                <a:gd name="T37" fmla="*/ 27 h 85"/>
                <a:gd name="T38" fmla="*/ 2 w 40"/>
                <a:gd name="T39" fmla="*/ 18 h 85"/>
                <a:gd name="T40" fmla="*/ 5 w 40"/>
                <a:gd name="T41" fmla="*/ 10 h 85"/>
                <a:gd name="T42" fmla="*/ 9 w 40"/>
                <a:gd name="T43" fmla="*/ 4 h 85"/>
                <a:gd name="T44" fmla="*/ 17 w 40"/>
                <a:gd name="T45" fmla="*/ 0 h 85"/>
                <a:gd name="T46" fmla="*/ 26 w 40"/>
                <a:gd name="T47" fmla="*/ 2 h 85"/>
                <a:gd name="T48" fmla="*/ 31 w 40"/>
                <a:gd name="T49" fmla="*/ 4 h 85"/>
                <a:gd name="T50" fmla="*/ 35 w 40"/>
                <a:gd name="T51" fmla="*/ 10 h 85"/>
                <a:gd name="T52" fmla="*/ 37 w 40"/>
                <a:gd name="T53" fmla="*/ 17 h 85"/>
                <a:gd name="T54" fmla="*/ 38 w 40"/>
                <a:gd name="T55" fmla="*/ 24 h 85"/>
                <a:gd name="T56" fmla="*/ 38 w 40"/>
                <a:gd name="T57" fmla="*/ 49 h 85"/>
                <a:gd name="T58" fmla="*/ 38 w 40"/>
                <a:gd name="T59" fmla="*/ 70 h 85"/>
                <a:gd name="T60" fmla="*/ 39 w 40"/>
                <a:gd name="T61" fmla="*/ 78 h 85"/>
                <a:gd name="T62" fmla="*/ 33 w 40"/>
                <a:gd name="T63" fmla="*/ 84 h 85"/>
                <a:gd name="T64" fmla="*/ 31 w 40"/>
                <a:gd name="T65" fmla="*/ 77 h 85"/>
                <a:gd name="T66" fmla="*/ 27 w 40"/>
                <a:gd name="T67" fmla="*/ 47 h 85"/>
                <a:gd name="T68" fmla="*/ 17 w 40"/>
                <a:gd name="T69" fmla="*/ 50 h 85"/>
                <a:gd name="T70" fmla="*/ 12 w 40"/>
                <a:gd name="T71" fmla="*/ 53 h 85"/>
                <a:gd name="T72" fmla="*/ 9 w 40"/>
                <a:gd name="T73" fmla="*/ 54 h 85"/>
                <a:gd name="T74" fmla="*/ 8 w 40"/>
                <a:gd name="T75" fmla="*/ 57 h 85"/>
                <a:gd name="T76" fmla="*/ 7 w 40"/>
                <a:gd name="T77" fmla="*/ 61 h 85"/>
                <a:gd name="T78" fmla="*/ 8 w 40"/>
                <a:gd name="T79" fmla="*/ 67 h 85"/>
                <a:gd name="T80" fmla="*/ 11 w 40"/>
                <a:gd name="T81" fmla="*/ 70 h 85"/>
                <a:gd name="T82" fmla="*/ 17 w 40"/>
                <a:gd name="T83" fmla="*/ 71 h 85"/>
                <a:gd name="T84" fmla="*/ 23 w 40"/>
                <a:gd name="T85" fmla="*/ 68 h 85"/>
                <a:gd name="T86" fmla="*/ 27 w 40"/>
                <a:gd name="T87" fmla="*/ 63 h 85"/>
                <a:gd name="T88" fmla="*/ 29 w 40"/>
                <a:gd name="T89" fmla="*/ 56 h 85"/>
                <a:gd name="T90" fmla="*/ 30 w 40"/>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31" y="74"/>
                  </a:moveTo>
                  <a:lnTo>
                    <a:pt x="28" y="77"/>
                  </a:lnTo>
                  <a:lnTo>
                    <a:pt x="26" y="79"/>
                  </a:lnTo>
                  <a:lnTo>
                    <a:pt x="24"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4" y="35"/>
                  </a:lnTo>
                  <a:lnTo>
                    <a:pt x="27" y="34"/>
                  </a:lnTo>
                  <a:lnTo>
                    <a:pt x="29" y="32"/>
                  </a:lnTo>
                  <a:lnTo>
                    <a:pt x="29" y="32"/>
                  </a:lnTo>
                  <a:lnTo>
                    <a:pt x="30" y="31"/>
                  </a:lnTo>
                  <a:lnTo>
                    <a:pt x="30" y="29"/>
                  </a:lnTo>
                  <a:lnTo>
                    <a:pt x="30" y="29"/>
                  </a:lnTo>
                  <a:lnTo>
                    <a:pt x="30" y="27"/>
                  </a:lnTo>
                  <a:lnTo>
                    <a:pt x="29" y="24"/>
                  </a:lnTo>
                  <a:lnTo>
                    <a:pt x="28" y="21"/>
                  </a:lnTo>
                  <a:lnTo>
                    <a:pt x="27" y="20"/>
                  </a:lnTo>
                  <a:lnTo>
                    <a:pt x="26" y="18"/>
                  </a:lnTo>
                  <a:lnTo>
                    <a:pt x="24"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3" y="0"/>
                  </a:lnTo>
                  <a:lnTo>
                    <a:pt x="26" y="2"/>
                  </a:lnTo>
                  <a:lnTo>
                    <a:pt x="28" y="2"/>
                  </a:lnTo>
                  <a:lnTo>
                    <a:pt x="30" y="3"/>
                  </a:lnTo>
                  <a:lnTo>
                    <a:pt x="31" y="4"/>
                  </a:lnTo>
                  <a:lnTo>
                    <a:pt x="33" y="6"/>
                  </a:lnTo>
                  <a:lnTo>
                    <a:pt x="34" y="9"/>
                  </a:lnTo>
                  <a:lnTo>
                    <a:pt x="35" y="10"/>
                  </a:lnTo>
                  <a:lnTo>
                    <a:pt x="35" y="13"/>
                  </a:lnTo>
                  <a:lnTo>
                    <a:pt x="36" y="14"/>
                  </a:lnTo>
                  <a:lnTo>
                    <a:pt x="37" y="17"/>
                  </a:lnTo>
                  <a:lnTo>
                    <a:pt x="37" y="20"/>
                  </a:lnTo>
                  <a:lnTo>
                    <a:pt x="37" y="21"/>
                  </a:lnTo>
                  <a:lnTo>
                    <a:pt x="38" y="24"/>
                  </a:lnTo>
                  <a:lnTo>
                    <a:pt x="38" y="28"/>
                  </a:lnTo>
                  <a:lnTo>
                    <a:pt x="38" y="32"/>
                  </a:lnTo>
                  <a:lnTo>
                    <a:pt x="38" y="49"/>
                  </a:lnTo>
                  <a:lnTo>
                    <a:pt x="38" y="57"/>
                  </a:lnTo>
                  <a:lnTo>
                    <a:pt x="38" y="64"/>
                  </a:lnTo>
                  <a:lnTo>
                    <a:pt x="38" y="70"/>
                  </a:lnTo>
                  <a:lnTo>
                    <a:pt x="38" y="72"/>
                  </a:lnTo>
                  <a:lnTo>
                    <a:pt x="38" y="75"/>
                  </a:lnTo>
                  <a:lnTo>
                    <a:pt x="39" y="78"/>
                  </a:lnTo>
                  <a:lnTo>
                    <a:pt x="39" y="81"/>
                  </a:lnTo>
                  <a:lnTo>
                    <a:pt x="40" y="84"/>
                  </a:lnTo>
                  <a:lnTo>
                    <a:pt x="33" y="84"/>
                  </a:lnTo>
                  <a:lnTo>
                    <a:pt x="32" y="81"/>
                  </a:lnTo>
                  <a:lnTo>
                    <a:pt x="31" y="78"/>
                  </a:lnTo>
                  <a:lnTo>
                    <a:pt x="31" y="77"/>
                  </a:lnTo>
                  <a:lnTo>
                    <a:pt x="31" y="74"/>
                  </a:lnTo>
                  <a:close/>
                  <a:moveTo>
                    <a:pt x="30" y="46"/>
                  </a:moveTo>
                  <a:lnTo>
                    <a:pt x="27" y="47"/>
                  </a:lnTo>
                  <a:lnTo>
                    <a:pt x="24"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3" y="68"/>
                  </a:lnTo>
                  <a:lnTo>
                    <a:pt x="24" y="67"/>
                  </a:lnTo>
                  <a:lnTo>
                    <a:pt x="26" y="66"/>
                  </a:lnTo>
                  <a:lnTo>
                    <a:pt x="27" y="63"/>
                  </a:lnTo>
                  <a:lnTo>
                    <a:pt x="28" y="61"/>
                  </a:lnTo>
                  <a:lnTo>
                    <a:pt x="28" y="59"/>
                  </a:lnTo>
                  <a:lnTo>
                    <a:pt x="29" y="56"/>
                  </a:lnTo>
                  <a:lnTo>
                    <a:pt x="29" y="53"/>
                  </a:lnTo>
                  <a:lnTo>
                    <a:pt x="29" y="50"/>
                  </a:lnTo>
                  <a:lnTo>
                    <a:pt x="30"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Rectangle 24"/>
            <p:cNvSpPr>
              <a:spLocks noChangeArrowheads="1"/>
            </p:cNvSpPr>
            <p:nvPr/>
          </p:nvSpPr>
          <p:spPr bwMode="auto">
            <a:xfrm>
              <a:off x="5075" y="327"/>
              <a:ext cx="4" cy="56"/>
            </a:xfrm>
            <a:prstGeom prst="rect">
              <a:avLst/>
            </a:prstGeom>
            <a:solidFill>
              <a:srgbClr val="009E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25"/>
            <p:cNvSpPr>
              <a:spLocks noEditPoints="1"/>
            </p:cNvSpPr>
            <p:nvPr/>
          </p:nvSpPr>
          <p:spPr bwMode="auto">
            <a:xfrm>
              <a:off x="5097" y="327"/>
              <a:ext cx="26" cy="56"/>
            </a:xfrm>
            <a:custGeom>
              <a:avLst/>
              <a:gdLst>
                <a:gd name="T0" fmla="*/ 0 w 52"/>
                <a:gd name="T1" fmla="*/ 0 h 113"/>
                <a:gd name="T2" fmla="*/ 30 w 52"/>
                <a:gd name="T3" fmla="*/ 0 h 113"/>
                <a:gd name="T4" fmla="*/ 35 w 52"/>
                <a:gd name="T5" fmla="*/ 1 h 113"/>
                <a:gd name="T6" fmla="*/ 39 w 52"/>
                <a:gd name="T7" fmla="*/ 6 h 113"/>
                <a:gd name="T8" fmla="*/ 43 w 52"/>
                <a:gd name="T9" fmla="*/ 11 h 113"/>
                <a:gd name="T10" fmla="*/ 45 w 52"/>
                <a:gd name="T11" fmla="*/ 18 h 113"/>
                <a:gd name="T12" fmla="*/ 47 w 52"/>
                <a:gd name="T13" fmla="*/ 28 h 113"/>
                <a:gd name="T14" fmla="*/ 47 w 52"/>
                <a:gd name="T15" fmla="*/ 38 h 113"/>
                <a:gd name="T16" fmla="*/ 45 w 52"/>
                <a:gd name="T17" fmla="*/ 47 h 113"/>
                <a:gd name="T18" fmla="*/ 41 w 52"/>
                <a:gd name="T19" fmla="*/ 56 h 113"/>
                <a:gd name="T20" fmla="*/ 34 w 52"/>
                <a:gd name="T21" fmla="*/ 60 h 113"/>
                <a:gd name="T22" fmla="*/ 31 w 52"/>
                <a:gd name="T23" fmla="*/ 63 h 113"/>
                <a:gd name="T24" fmla="*/ 34 w 52"/>
                <a:gd name="T25" fmla="*/ 67 h 113"/>
                <a:gd name="T26" fmla="*/ 37 w 52"/>
                <a:gd name="T27" fmla="*/ 71 h 113"/>
                <a:gd name="T28" fmla="*/ 40 w 52"/>
                <a:gd name="T29" fmla="*/ 78 h 113"/>
                <a:gd name="T30" fmla="*/ 52 w 52"/>
                <a:gd name="T31" fmla="*/ 113 h 113"/>
                <a:gd name="T32" fmla="*/ 34 w 52"/>
                <a:gd name="T33" fmla="*/ 90 h 113"/>
                <a:gd name="T34" fmla="*/ 31 w 52"/>
                <a:gd name="T35" fmla="*/ 81 h 113"/>
                <a:gd name="T36" fmla="*/ 29 w 52"/>
                <a:gd name="T37" fmla="*/ 74 h 113"/>
                <a:gd name="T38" fmla="*/ 27 w 52"/>
                <a:gd name="T39" fmla="*/ 70 h 113"/>
                <a:gd name="T40" fmla="*/ 25 w 52"/>
                <a:gd name="T41" fmla="*/ 67 h 113"/>
                <a:gd name="T42" fmla="*/ 23 w 52"/>
                <a:gd name="T43" fmla="*/ 65 h 113"/>
                <a:gd name="T44" fmla="*/ 21 w 52"/>
                <a:gd name="T45" fmla="*/ 64 h 113"/>
                <a:gd name="T46" fmla="*/ 19 w 52"/>
                <a:gd name="T47" fmla="*/ 63 h 113"/>
                <a:gd name="T48" fmla="*/ 17 w 52"/>
                <a:gd name="T49" fmla="*/ 63 h 113"/>
                <a:gd name="T50" fmla="*/ 8 w 52"/>
                <a:gd name="T51" fmla="*/ 113 h 113"/>
                <a:gd name="T52" fmla="*/ 8 w 52"/>
                <a:gd name="T53" fmla="*/ 49 h 113"/>
                <a:gd name="T54" fmla="*/ 26 w 52"/>
                <a:gd name="T55" fmla="*/ 49 h 113"/>
                <a:gd name="T56" fmla="*/ 31 w 52"/>
                <a:gd name="T57" fmla="*/ 47 h 113"/>
                <a:gd name="T58" fmla="*/ 33 w 52"/>
                <a:gd name="T59" fmla="*/ 47 h 113"/>
                <a:gd name="T60" fmla="*/ 36 w 52"/>
                <a:gd name="T61" fmla="*/ 43 h 113"/>
                <a:gd name="T62" fmla="*/ 38 w 52"/>
                <a:gd name="T63" fmla="*/ 39 h 113"/>
                <a:gd name="T64" fmla="*/ 39 w 52"/>
                <a:gd name="T65" fmla="*/ 35 h 113"/>
                <a:gd name="T66" fmla="*/ 39 w 52"/>
                <a:gd name="T67" fmla="*/ 28 h 113"/>
                <a:gd name="T68" fmla="*/ 37 w 52"/>
                <a:gd name="T69" fmla="*/ 22 h 113"/>
                <a:gd name="T70" fmla="*/ 34 w 52"/>
                <a:gd name="T71" fmla="*/ 18 h 113"/>
                <a:gd name="T72" fmla="*/ 29 w 52"/>
                <a:gd name="T73" fmla="*/ 14 h 113"/>
                <a:gd name="T74" fmla="*/ 8 w 52"/>
                <a:gd name="T75" fmla="*/ 1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113">
                  <a:moveTo>
                    <a:pt x="0" y="113"/>
                  </a:moveTo>
                  <a:lnTo>
                    <a:pt x="0" y="0"/>
                  </a:lnTo>
                  <a:lnTo>
                    <a:pt x="26" y="0"/>
                  </a:lnTo>
                  <a:lnTo>
                    <a:pt x="30" y="0"/>
                  </a:lnTo>
                  <a:lnTo>
                    <a:pt x="33" y="1"/>
                  </a:lnTo>
                  <a:lnTo>
                    <a:pt x="35" y="1"/>
                  </a:lnTo>
                  <a:lnTo>
                    <a:pt x="37" y="3"/>
                  </a:lnTo>
                  <a:lnTo>
                    <a:pt x="39" y="6"/>
                  </a:lnTo>
                  <a:lnTo>
                    <a:pt x="41" y="8"/>
                  </a:lnTo>
                  <a:lnTo>
                    <a:pt x="43" y="11"/>
                  </a:lnTo>
                  <a:lnTo>
                    <a:pt x="44" y="14"/>
                  </a:lnTo>
                  <a:lnTo>
                    <a:pt x="45" y="18"/>
                  </a:lnTo>
                  <a:lnTo>
                    <a:pt x="46" y="22"/>
                  </a:lnTo>
                  <a:lnTo>
                    <a:pt x="47" y="28"/>
                  </a:lnTo>
                  <a:lnTo>
                    <a:pt x="47" y="32"/>
                  </a:lnTo>
                  <a:lnTo>
                    <a:pt x="47" y="38"/>
                  </a:lnTo>
                  <a:lnTo>
                    <a:pt x="46" y="42"/>
                  </a:lnTo>
                  <a:lnTo>
                    <a:pt x="45" y="47"/>
                  </a:lnTo>
                  <a:lnTo>
                    <a:pt x="44" y="51"/>
                  </a:lnTo>
                  <a:lnTo>
                    <a:pt x="41" y="56"/>
                  </a:lnTo>
                  <a:lnTo>
                    <a:pt x="38" y="58"/>
                  </a:lnTo>
                  <a:lnTo>
                    <a:pt x="34" y="60"/>
                  </a:lnTo>
                  <a:lnTo>
                    <a:pt x="30" y="61"/>
                  </a:lnTo>
                  <a:lnTo>
                    <a:pt x="31" y="63"/>
                  </a:lnTo>
                  <a:lnTo>
                    <a:pt x="33" y="65"/>
                  </a:lnTo>
                  <a:lnTo>
                    <a:pt x="34" y="67"/>
                  </a:lnTo>
                  <a:lnTo>
                    <a:pt x="35" y="68"/>
                  </a:lnTo>
                  <a:lnTo>
                    <a:pt x="37" y="71"/>
                  </a:lnTo>
                  <a:lnTo>
                    <a:pt x="38" y="74"/>
                  </a:lnTo>
                  <a:lnTo>
                    <a:pt x="40" y="78"/>
                  </a:lnTo>
                  <a:lnTo>
                    <a:pt x="41" y="82"/>
                  </a:lnTo>
                  <a:lnTo>
                    <a:pt x="52" y="113"/>
                  </a:lnTo>
                  <a:lnTo>
                    <a:pt x="42" y="113"/>
                  </a:lnTo>
                  <a:lnTo>
                    <a:pt x="34" y="90"/>
                  </a:lnTo>
                  <a:lnTo>
                    <a:pt x="33" y="85"/>
                  </a:lnTo>
                  <a:lnTo>
                    <a:pt x="31" y="81"/>
                  </a:lnTo>
                  <a:lnTo>
                    <a:pt x="30" y="76"/>
                  </a:lnTo>
                  <a:lnTo>
                    <a:pt x="29" y="74"/>
                  </a:lnTo>
                  <a:lnTo>
                    <a:pt x="28" y="71"/>
                  </a:lnTo>
                  <a:lnTo>
                    <a:pt x="27" y="70"/>
                  </a:lnTo>
                  <a:lnTo>
                    <a:pt x="26" y="67"/>
                  </a:lnTo>
                  <a:lnTo>
                    <a:pt x="25" y="67"/>
                  </a:lnTo>
                  <a:lnTo>
                    <a:pt x="24" y="65"/>
                  </a:lnTo>
                  <a:lnTo>
                    <a:pt x="23" y="65"/>
                  </a:lnTo>
                  <a:lnTo>
                    <a:pt x="22" y="64"/>
                  </a:lnTo>
                  <a:lnTo>
                    <a:pt x="21" y="64"/>
                  </a:lnTo>
                  <a:lnTo>
                    <a:pt x="21" y="64"/>
                  </a:lnTo>
                  <a:lnTo>
                    <a:pt x="19" y="63"/>
                  </a:lnTo>
                  <a:lnTo>
                    <a:pt x="18" y="63"/>
                  </a:lnTo>
                  <a:lnTo>
                    <a:pt x="17" y="63"/>
                  </a:lnTo>
                  <a:lnTo>
                    <a:pt x="8" y="63"/>
                  </a:lnTo>
                  <a:lnTo>
                    <a:pt x="8" y="113"/>
                  </a:lnTo>
                  <a:lnTo>
                    <a:pt x="0" y="113"/>
                  </a:lnTo>
                  <a:close/>
                  <a:moveTo>
                    <a:pt x="8" y="49"/>
                  </a:moveTo>
                  <a:lnTo>
                    <a:pt x="24" y="49"/>
                  </a:lnTo>
                  <a:lnTo>
                    <a:pt x="26" y="49"/>
                  </a:lnTo>
                  <a:lnTo>
                    <a:pt x="29" y="47"/>
                  </a:lnTo>
                  <a:lnTo>
                    <a:pt x="31" y="47"/>
                  </a:lnTo>
                  <a:lnTo>
                    <a:pt x="32" y="47"/>
                  </a:lnTo>
                  <a:lnTo>
                    <a:pt x="33" y="47"/>
                  </a:lnTo>
                  <a:lnTo>
                    <a:pt x="35" y="46"/>
                  </a:lnTo>
                  <a:lnTo>
                    <a:pt x="36" y="43"/>
                  </a:lnTo>
                  <a:lnTo>
                    <a:pt x="37" y="42"/>
                  </a:lnTo>
                  <a:lnTo>
                    <a:pt x="38" y="39"/>
                  </a:lnTo>
                  <a:lnTo>
                    <a:pt x="38" y="36"/>
                  </a:lnTo>
                  <a:lnTo>
                    <a:pt x="39" y="35"/>
                  </a:lnTo>
                  <a:lnTo>
                    <a:pt x="39" y="32"/>
                  </a:lnTo>
                  <a:lnTo>
                    <a:pt x="39" y="28"/>
                  </a:lnTo>
                  <a:lnTo>
                    <a:pt x="38" y="25"/>
                  </a:lnTo>
                  <a:lnTo>
                    <a:pt x="37" y="22"/>
                  </a:lnTo>
                  <a:lnTo>
                    <a:pt x="36" y="19"/>
                  </a:lnTo>
                  <a:lnTo>
                    <a:pt x="34" y="18"/>
                  </a:lnTo>
                  <a:lnTo>
                    <a:pt x="32" y="15"/>
                  </a:lnTo>
                  <a:lnTo>
                    <a:pt x="29" y="14"/>
                  </a:lnTo>
                  <a:lnTo>
                    <a:pt x="27" y="14"/>
                  </a:lnTo>
                  <a:lnTo>
                    <a:pt x="8" y="14"/>
                  </a:lnTo>
                  <a:lnTo>
                    <a:pt x="8" y="4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noEditPoints="1"/>
            </p:cNvSpPr>
            <p:nvPr/>
          </p:nvSpPr>
          <p:spPr bwMode="auto">
            <a:xfrm>
              <a:off x="5125"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3 w 42"/>
                <a:gd name="T11" fmla="*/ 82 h 85"/>
                <a:gd name="T12" fmla="*/ 7 w 42"/>
                <a:gd name="T13" fmla="*/ 75 h 85"/>
                <a:gd name="T14" fmla="*/ 2 w 42"/>
                <a:gd name="T15" fmla="*/ 61 h 85"/>
                <a:gd name="T16" fmla="*/ 0 w 42"/>
                <a:gd name="T17" fmla="*/ 43 h 85"/>
                <a:gd name="T18" fmla="*/ 1 w 42"/>
                <a:gd name="T19" fmla="*/ 25 h 85"/>
                <a:gd name="T20" fmla="*/ 6 w 42"/>
                <a:gd name="T21" fmla="*/ 13 h 85"/>
                <a:gd name="T22" fmla="*/ 13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9 w 42"/>
                <a:gd name="T39" fmla="*/ 52 h 85"/>
                <a:gd name="T40" fmla="*/ 11 w 42"/>
                <a:gd name="T41" fmla="*/ 61 h 85"/>
                <a:gd name="T42" fmla="*/ 14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6 w 42"/>
                <a:gd name="T67" fmla="*/ 15 h 85"/>
                <a:gd name="T68" fmla="*/ 12 w 42"/>
                <a:gd name="T69" fmla="*/ 20 h 85"/>
                <a:gd name="T70" fmla="*/ 10 w 42"/>
                <a:gd name="T71" fmla="*/ 25 h 85"/>
                <a:gd name="T72" fmla="*/ 9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3" y="82"/>
                  </a:lnTo>
                  <a:lnTo>
                    <a:pt x="10" y="79"/>
                  </a:lnTo>
                  <a:lnTo>
                    <a:pt x="7" y="75"/>
                  </a:lnTo>
                  <a:lnTo>
                    <a:pt x="3" y="70"/>
                  </a:lnTo>
                  <a:lnTo>
                    <a:pt x="2" y="61"/>
                  </a:lnTo>
                  <a:lnTo>
                    <a:pt x="0" y="53"/>
                  </a:lnTo>
                  <a:lnTo>
                    <a:pt x="0" y="43"/>
                  </a:lnTo>
                  <a:lnTo>
                    <a:pt x="0" y="34"/>
                  </a:lnTo>
                  <a:lnTo>
                    <a:pt x="1" y="25"/>
                  </a:lnTo>
                  <a:lnTo>
                    <a:pt x="3" y="18"/>
                  </a:lnTo>
                  <a:lnTo>
                    <a:pt x="6" y="13"/>
                  </a:lnTo>
                  <a:lnTo>
                    <a:pt x="9" y="7"/>
                  </a:lnTo>
                  <a:lnTo>
                    <a:pt x="13"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9" y="46"/>
                  </a:lnTo>
                  <a:lnTo>
                    <a:pt x="9" y="52"/>
                  </a:lnTo>
                  <a:lnTo>
                    <a:pt x="10" y="57"/>
                  </a:lnTo>
                  <a:lnTo>
                    <a:pt x="11" y="61"/>
                  </a:lnTo>
                  <a:lnTo>
                    <a:pt x="12" y="64"/>
                  </a:lnTo>
                  <a:lnTo>
                    <a:pt x="14" y="67"/>
                  </a:lnTo>
                  <a:lnTo>
                    <a:pt x="16"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9" y="32"/>
                  </a:moveTo>
                  <a:lnTo>
                    <a:pt x="34" y="32"/>
                  </a:lnTo>
                  <a:lnTo>
                    <a:pt x="34" y="29"/>
                  </a:lnTo>
                  <a:lnTo>
                    <a:pt x="33" y="27"/>
                  </a:lnTo>
                  <a:lnTo>
                    <a:pt x="32" y="24"/>
                  </a:lnTo>
                  <a:lnTo>
                    <a:pt x="31" y="21"/>
                  </a:lnTo>
                  <a:lnTo>
                    <a:pt x="29" y="18"/>
                  </a:lnTo>
                  <a:lnTo>
                    <a:pt x="26" y="15"/>
                  </a:lnTo>
                  <a:lnTo>
                    <a:pt x="24" y="14"/>
                  </a:lnTo>
                  <a:lnTo>
                    <a:pt x="21" y="14"/>
                  </a:lnTo>
                  <a:lnTo>
                    <a:pt x="19" y="14"/>
                  </a:lnTo>
                  <a:lnTo>
                    <a:pt x="16" y="15"/>
                  </a:lnTo>
                  <a:lnTo>
                    <a:pt x="14" y="18"/>
                  </a:lnTo>
                  <a:lnTo>
                    <a:pt x="12" y="20"/>
                  </a:lnTo>
                  <a:lnTo>
                    <a:pt x="11" y="22"/>
                  </a:lnTo>
                  <a:lnTo>
                    <a:pt x="10" y="25"/>
                  </a:lnTo>
                  <a:lnTo>
                    <a:pt x="9" y="29"/>
                  </a:lnTo>
                  <a:lnTo>
                    <a:pt x="9"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27"/>
            <p:cNvSpPr>
              <a:spLocks/>
            </p:cNvSpPr>
            <p:nvPr/>
          </p:nvSpPr>
          <p:spPr bwMode="auto">
            <a:xfrm>
              <a:off x="5149" y="342"/>
              <a:ext cx="18" cy="42"/>
            </a:xfrm>
            <a:custGeom>
              <a:avLst/>
              <a:gdLst>
                <a:gd name="T0" fmla="*/ 8 w 37"/>
                <a:gd name="T1" fmla="*/ 57 h 85"/>
                <a:gd name="T2" fmla="*/ 9 w 37"/>
                <a:gd name="T3" fmla="*/ 63 h 85"/>
                <a:gd name="T4" fmla="*/ 10 w 37"/>
                <a:gd name="T5" fmla="*/ 67 h 85"/>
                <a:gd name="T6" fmla="*/ 14 w 37"/>
                <a:gd name="T7" fmla="*/ 70 h 85"/>
                <a:gd name="T8" fmla="*/ 18 w 37"/>
                <a:gd name="T9" fmla="*/ 71 h 85"/>
                <a:gd name="T10" fmla="*/ 23 w 37"/>
                <a:gd name="T11" fmla="*/ 70 h 85"/>
                <a:gd name="T12" fmla="*/ 27 w 37"/>
                <a:gd name="T13" fmla="*/ 68 h 85"/>
                <a:gd name="T14" fmla="*/ 29 w 37"/>
                <a:gd name="T15" fmla="*/ 66 h 85"/>
                <a:gd name="T16" fmla="*/ 30 w 37"/>
                <a:gd name="T17" fmla="*/ 61 h 85"/>
                <a:gd name="T18" fmla="*/ 29 w 37"/>
                <a:gd name="T19" fmla="*/ 57 h 85"/>
                <a:gd name="T20" fmla="*/ 27 w 37"/>
                <a:gd name="T21" fmla="*/ 54 h 85"/>
                <a:gd name="T22" fmla="*/ 23 w 37"/>
                <a:gd name="T23" fmla="*/ 53 h 85"/>
                <a:gd name="T24" fmla="*/ 18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3 w 37"/>
                <a:gd name="T51" fmla="*/ 2 h 85"/>
                <a:gd name="T52" fmla="*/ 16 w 37"/>
                <a:gd name="T53" fmla="*/ 0 h 85"/>
                <a:gd name="T54" fmla="*/ 21 w 37"/>
                <a:gd name="T55" fmla="*/ 2 h 85"/>
                <a:gd name="T56" fmla="*/ 26 w 37"/>
                <a:gd name="T57" fmla="*/ 3 h 85"/>
                <a:gd name="T58" fmla="*/ 30 w 37"/>
                <a:gd name="T59" fmla="*/ 7 h 85"/>
                <a:gd name="T60" fmla="*/ 32 w 37"/>
                <a:gd name="T61" fmla="*/ 11 h 85"/>
                <a:gd name="T62" fmla="*/ 34 w 37"/>
                <a:gd name="T63" fmla="*/ 17 h 85"/>
                <a:gd name="T64" fmla="*/ 35 w 37"/>
                <a:gd name="T65" fmla="*/ 24 h 85"/>
                <a:gd name="T66" fmla="*/ 28 w 37"/>
                <a:gd name="T67" fmla="*/ 24 h 85"/>
                <a:gd name="T68" fmla="*/ 26 w 37"/>
                <a:gd name="T69" fmla="*/ 20 h 85"/>
                <a:gd name="T70" fmla="*/ 22 w 37"/>
                <a:gd name="T71" fmla="*/ 17 h 85"/>
                <a:gd name="T72" fmla="*/ 19 w 37"/>
                <a:gd name="T73" fmla="*/ 14 h 85"/>
                <a:gd name="T74" fmla="*/ 15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6 w 37"/>
                <a:gd name="T93" fmla="*/ 32 h 85"/>
                <a:gd name="T94" fmla="*/ 21 w 37"/>
                <a:gd name="T95" fmla="*/ 35 h 85"/>
                <a:gd name="T96" fmla="*/ 28 w 37"/>
                <a:gd name="T97" fmla="*/ 39 h 85"/>
                <a:gd name="T98" fmla="*/ 31 w 37"/>
                <a:gd name="T99" fmla="*/ 41 h 85"/>
                <a:gd name="T100" fmla="*/ 34 w 37"/>
                <a:gd name="T101" fmla="*/ 45 h 85"/>
                <a:gd name="T102" fmla="*/ 36 w 37"/>
                <a:gd name="T103" fmla="*/ 49 h 85"/>
                <a:gd name="T104" fmla="*/ 37 w 37"/>
                <a:gd name="T105" fmla="*/ 56 h 85"/>
                <a:gd name="T106" fmla="*/ 37 w 37"/>
                <a:gd name="T107" fmla="*/ 63 h 85"/>
                <a:gd name="T108" fmla="*/ 36 w 37"/>
                <a:gd name="T109" fmla="*/ 70 h 85"/>
                <a:gd name="T110" fmla="*/ 34 w 37"/>
                <a:gd name="T111" fmla="*/ 75 h 85"/>
                <a:gd name="T112" fmla="*/ 31 w 37"/>
                <a:gd name="T113" fmla="*/ 81 h 85"/>
                <a:gd name="T114" fmla="*/ 27 w 37"/>
                <a:gd name="T115" fmla="*/ 84 h 85"/>
                <a:gd name="T116" fmla="*/ 21 w 37"/>
                <a:gd name="T117" fmla="*/ 85 h 85"/>
                <a:gd name="T118" fmla="*/ 14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4" y="70"/>
                  </a:lnTo>
                  <a:lnTo>
                    <a:pt x="16" y="71"/>
                  </a:lnTo>
                  <a:lnTo>
                    <a:pt x="18" y="71"/>
                  </a:lnTo>
                  <a:lnTo>
                    <a:pt x="21" y="71"/>
                  </a:lnTo>
                  <a:lnTo>
                    <a:pt x="23" y="70"/>
                  </a:lnTo>
                  <a:lnTo>
                    <a:pt x="26" y="70"/>
                  </a:lnTo>
                  <a:lnTo>
                    <a:pt x="27" y="68"/>
                  </a:lnTo>
                  <a:lnTo>
                    <a:pt x="28" y="67"/>
                  </a:lnTo>
                  <a:lnTo>
                    <a:pt x="29" y="66"/>
                  </a:lnTo>
                  <a:lnTo>
                    <a:pt x="30" y="63"/>
                  </a:lnTo>
                  <a:lnTo>
                    <a:pt x="30" y="61"/>
                  </a:lnTo>
                  <a:lnTo>
                    <a:pt x="30" y="60"/>
                  </a:lnTo>
                  <a:lnTo>
                    <a:pt x="29" y="57"/>
                  </a:lnTo>
                  <a:lnTo>
                    <a:pt x="28" y="56"/>
                  </a:lnTo>
                  <a:lnTo>
                    <a:pt x="27" y="54"/>
                  </a:lnTo>
                  <a:lnTo>
                    <a:pt x="26" y="54"/>
                  </a:lnTo>
                  <a:lnTo>
                    <a:pt x="23" y="53"/>
                  </a:lnTo>
                  <a:lnTo>
                    <a:pt x="21" y="52"/>
                  </a:lnTo>
                  <a:lnTo>
                    <a:pt x="18" y="50"/>
                  </a:lnTo>
                  <a:lnTo>
                    <a:pt x="14"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3" y="2"/>
                  </a:lnTo>
                  <a:lnTo>
                    <a:pt x="15" y="0"/>
                  </a:lnTo>
                  <a:lnTo>
                    <a:pt x="16" y="0"/>
                  </a:lnTo>
                  <a:lnTo>
                    <a:pt x="18" y="0"/>
                  </a:lnTo>
                  <a:lnTo>
                    <a:pt x="21" y="2"/>
                  </a:lnTo>
                  <a:lnTo>
                    <a:pt x="23" y="2"/>
                  </a:lnTo>
                  <a:lnTo>
                    <a:pt x="26" y="3"/>
                  </a:lnTo>
                  <a:lnTo>
                    <a:pt x="28" y="4"/>
                  </a:lnTo>
                  <a:lnTo>
                    <a:pt x="30" y="7"/>
                  </a:lnTo>
                  <a:lnTo>
                    <a:pt x="31" y="9"/>
                  </a:lnTo>
                  <a:lnTo>
                    <a:pt x="32" y="11"/>
                  </a:lnTo>
                  <a:lnTo>
                    <a:pt x="33" y="14"/>
                  </a:lnTo>
                  <a:lnTo>
                    <a:pt x="34" y="17"/>
                  </a:lnTo>
                  <a:lnTo>
                    <a:pt x="35" y="21"/>
                  </a:lnTo>
                  <a:lnTo>
                    <a:pt x="35" y="24"/>
                  </a:lnTo>
                  <a:lnTo>
                    <a:pt x="28" y="25"/>
                  </a:lnTo>
                  <a:lnTo>
                    <a:pt x="28" y="24"/>
                  </a:lnTo>
                  <a:lnTo>
                    <a:pt x="27" y="21"/>
                  </a:lnTo>
                  <a:lnTo>
                    <a:pt x="26" y="20"/>
                  </a:lnTo>
                  <a:lnTo>
                    <a:pt x="25" y="18"/>
                  </a:lnTo>
                  <a:lnTo>
                    <a:pt x="22" y="17"/>
                  </a:lnTo>
                  <a:lnTo>
                    <a:pt x="21" y="15"/>
                  </a:lnTo>
                  <a:lnTo>
                    <a:pt x="19" y="14"/>
                  </a:lnTo>
                  <a:lnTo>
                    <a:pt x="17" y="14"/>
                  </a:lnTo>
                  <a:lnTo>
                    <a:pt x="15" y="14"/>
                  </a:lnTo>
                  <a:lnTo>
                    <a:pt x="13"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4" y="32"/>
                  </a:lnTo>
                  <a:lnTo>
                    <a:pt x="16" y="32"/>
                  </a:lnTo>
                  <a:lnTo>
                    <a:pt x="18" y="34"/>
                  </a:lnTo>
                  <a:lnTo>
                    <a:pt x="21" y="35"/>
                  </a:lnTo>
                  <a:lnTo>
                    <a:pt x="25" y="38"/>
                  </a:lnTo>
                  <a:lnTo>
                    <a:pt x="28" y="39"/>
                  </a:lnTo>
                  <a:lnTo>
                    <a:pt x="29" y="39"/>
                  </a:lnTo>
                  <a:lnTo>
                    <a:pt x="31" y="41"/>
                  </a:lnTo>
                  <a:lnTo>
                    <a:pt x="33" y="42"/>
                  </a:lnTo>
                  <a:lnTo>
                    <a:pt x="34" y="45"/>
                  </a:lnTo>
                  <a:lnTo>
                    <a:pt x="35" y="46"/>
                  </a:lnTo>
                  <a:lnTo>
                    <a:pt x="36" y="49"/>
                  </a:lnTo>
                  <a:lnTo>
                    <a:pt x="36" y="52"/>
                  </a:lnTo>
                  <a:lnTo>
                    <a:pt x="37" y="56"/>
                  </a:lnTo>
                  <a:lnTo>
                    <a:pt x="37" y="60"/>
                  </a:lnTo>
                  <a:lnTo>
                    <a:pt x="37" y="63"/>
                  </a:lnTo>
                  <a:lnTo>
                    <a:pt x="36" y="67"/>
                  </a:lnTo>
                  <a:lnTo>
                    <a:pt x="36" y="70"/>
                  </a:lnTo>
                  <a:lnTo>
                    <a:pt x="35" y="72"/>
                  </a:lnTo>
                  <a:lnTo>
                    <a:pt x="34" y="75"/>
                  </a:lnTo>
                  <a:lnTo>
                    <a:pt x="33" y="78"/>
                  </a:lnTo>
                  <a:lnTo>
                    <a:pt x="31" y="81"/>
                  </a:lnTo>
                  <a:lnTo>
                    <a:pt x="29" y="82"/>
                  </a:lnTo>
                  <a:lnTo>
                    <a:pt x="27" y="84"/>
                  </a:lnTo>
                  <a:lnTo>
                    <a:pt x="23" y="84"/>
                  </a:lnTo>
                  <a:lnTo>
                    <a:pt x="21" y="85"/>
                  </a:lnTo>
                  <a:lnTo>
                    <a:pt x="18" y="85"/>
                  </a:lnTo>
                  <a:lnTo>
                    <a:pt x="14"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28"/>
            <p:cNvSpPr>
              <a:spLocks noEditPoints="1"/>
            </p:cNvSpPr>
            <p:nvPr/>
          </p:nvSpPr>
          <p:spPr bwMode="auto">
            <a:xfrm>
              <a:off x="5171" y="342"/>
              <a:ext cx="20" cy="42"/>
            </a:xfrm>
            <a:custGeom>
              <a:avLst/>
              <a:gdLst>
                <a:gd name="T0" fmla="*/ 0 w 39"/>
                <a:gd name="T1" fmla="*/ 34 h 85"/>
                <a:gd name="T2" fmla="*/ 3 w 39"/>
                <a:gd name="T3" fmla="*/ 15 h 85"/>
                <a:gd name="T4" fmla="*/ 9 w 39"/>
                <a:gd name="T5" fmla="*/ 6 h 85"/>
                <a:gd name="T6" fmla="*/ 16 w 39"/>
                <a:gd name="T7" fmla="*/ 2 h 85"/>
                <a:gd name="T8" fmla="*/ 23 w 39"/>
                <a:gd name="T9" fmla="*/ 2 h 85"/>
                <a:gd name="T10" fmla="*/ 30 w 39"/>
                <a:gd name="T11" fmla="*/ 7 h 85"/>
                <a:gd name="T12" fmla="*/ 36 w 39"/>
                <a:gd name="T13" fmla="*/ 17 h 85"/>
                <a:gd name="T14" fmla="*/ 39 w 39"/>
                <a:gd name="T15" fmla="*/ 32 h 85"/>
                <a:gd name="T16" fmla="*/ 39 w 39"/>
                <a:gd name="T17" fmla="*/ 49 h 85"/>
                <a:gd name="T18" fmla="*/ 38 w 39"/>
                <a:gd name="T19" fmla="*/ 61 h 85"/>
                <a:gd name="T20" fmla="*/ 35 w 39"/>
                <a:gd name="T21" fmla="*/ 70 h 85"/>
                <a:gd name="T22" fmla="*/ 32 w 39"/>
                <a:gd name="T23" fmla="*/ 77 h 85"/>
                <a:gd name="T24" fmla="*/ 27 w 39"/>
                <a:gd name="T25" fmla="*/ 81 h 85"/>
                <a:gd name="T26" fmla="*/ 21 w 39"/>
                <a:gd name="T27" fmla="*/ 85 h 85"/>
                <a:gd name="T28" fmla="*/ 15 w 39"/>
                <a:gd name="T29" fmla="*/ 84 h 85"/>
                <a:gd name="T30" fmla="*/ 8 w 39"/>
                <a:gd name="T31" fmla="*/ 79 h 85"/>
                <a:gd name="T32" fmla="*/ 3 w 39"/>
                <a:gd name="T33" fmla="*/ 70 h 85"/>
                <a:gd name="T34" fmla="*/ 0 w 39"/>
                <a:gd name="T35" fmla="*/ 53 h 85"/>
                <a:gd name="T36" fmla="*/ 7 w 39"/>
                <a:gd name="T37" fmla="*/ 42 h 85"/>
                <a:gd name="T38" fmla="*/ 8 w 39"/>
                <a:gd name="T39" fmla="*/ 54 h 85"/>
                <a:gd name="T40" fmla="*/ 10 w 39"/>
                <a:gd name="T41" fmla="*/ 64 h 85"/>
                <a:gd name="T42" fmla="*/ 14 w 39"/>
                <a:gd name="T43" fmla="*/ 70 h 85"/>
                <a:gd name="T44" fmla="*/ 19 w 39"/>
                <a:gd name="T45" fmla="*/ 71 h 85"/>
                <a:gd name="T46" fmla="*/ 24 w 39"/>
                <a:gd name="T47" fmla="*/ 70 h 85"/>
                <a:gd name="T48" fmla="*/ 28 w 39"/>
                <a:gd name="T49" fmla="*/ 64 h 85"/>
                <a:gd name="T50" fmla="*/ 31 w 39"/>
                <a:gd name="T51" fmla="*/ 56 h 85"/>
                <a:gd name="T52" fmla="*/ 32 w 39"/>
                <a:gd name="T53" fmla="*/ 43 h 85"/>
                <a:gd name="T54" fmla="*/ 31 w 39"/>
                <a:gd name="T55" fmla="*/ 31 h 85"/>
                <a:gd name="T56" fmla="*/ 28 w 39"/>
                <a:gd name="T57" fmla="*/ 22 h 85"/>
                <a:gd name="T58" fmla="*/ 24 w 39"/>
                <a:gd name="T59" fmla="*/ 15 h 85"/>
                <a:gd name="T60" fmla="*/ 19 w 39"/>
                <a:gd name="T61" fmla="*/ 14 h 85"/>
                <a:gd name="T62" fmla="*/ 14 w 39"/>
                <a:gd name="T63" fmla="*/ 15 h 85"/>
                <a:gd name="T64" fmla="*/ 11 w 39"/>
                <a:gd name="T65" fmla="*/ 21 h 85"/>
                <a:gd name="T66" fmla="*/ 8 w 39"/>
                <a:gd name="T67" fmla="*/ 31 h 85"/>
                <a:gd name="T68" fmla="*/ 7 w 39"/>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85">
                  <a:moveTo>
                    <a:pt x="0" y="43"/>
                  </a:moveTo>
                  <a:lnTo>
                    <a:pt x="0" y="34"/>
                  </a:lnTo>
                  <a:lnTo>
                    <a:pt x="2" y="24"/>
                  </a:lnTo>
                  <a:lnTo>
                    <a:pt x="3" y="15"/>
                  </a:lnTo>
                  <a:lnTo>
                    <a:pt x="6" y="10"/>
                  </a:lnTo>
                  <a:lnTo>
                    <a:pt x="9" y="6"/>
                  </a:lnTo>
                  <a:lnTo>
                    <a:pt x="12" y="3"/>
                  </a:lnTo>
                  <a:lnTo>
                    <a:pt x="16" y="2"/>
                  </a:lnTo>
                  <a:lnTo>
                    <a:pt x="19" y="0"/>
                  </a:lnTo>
                  <a:lnTo>
                    <a:pt x="23" y="2"/>
                  </a:lnTo>
                  <a:lnTo>
                    <a:pt x="27" y="3"/>
                  </a:lnTo>
                  <a:lnTo>
                    <a:pt x="30" y="7"/>
                  </a:lnTo>
                  <a:lnTo>
                    <a:pt x="33" y="11"/>
                  </a:lnTo>
                  <a:lnTo>
                    <a:pt x="36" y="17"/>
                  </a:lnTo>
                  <a:lnTo>
                    <a:pt x="38" y="24"/>
                  </a:lnTo>
                  <a:lnTo>
                    <a:pt x="39" y="32"/>
                  </a:lnTo>
                  <a:lnTo>
                    <a:pt x="39" y="42"/>
                  </a:lnTo>
                  <a:lnTo>
                    <a:pt x="39" y="49"/>
                  </a:lnTo>
                  <a:lnTo>
                    <a:pt x="38" y="56"/>
                  </a:lnTo>
                  <a:lnTo>
                    <a:pt x="38" y="61"/>
                  </a:lnTo>
                  <a:lnTo>
                    <a:pt x="37" y="66"/>
                  </a:lnTo>
                  <a:lnTo>
                    <a:pt x="35" y="70"/>
                  </a:lnTo>
                  <a:lnTo>
                    <a:pt x="34" y="74"/>
                  </a:lnTo>
                  <a:lnTo>
                    <a:pt x="32" y="77"/>
                  </a:lnTo>
                  <a:lnTo>
                    <a:pt x="30"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8" y="64"/>
                  </a:lnTo>
                  <a:lnTo>
                    <a:pt x="29" y="60"/>
                  </a:lnTo>
                  <a:lnTo>
                    <a:pt x="31" y="56"/>
                  </a:lnTo>
                  <a:lnTo>
                    <a:pt x="32" y="49"/>
                  </a:lnTo>
                  <a:lnTo>
                    <a:pt x="32" y="43"/>
                  </a:lnTo>
                  <a:lnTo>
                    <a:pt x="32" y="38"/>
                  </a:lnTo>
                  <a:lnTo>
                    <a:pt x="31" y="31"/>
                  </a:lnTo>
                  <a:lnTo>
                    <a:pt x="29" y="27"/>
                  </a:lnTo>
                  <a:lnTo>
                    <a:pt x="28"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29"/>
            <p:cNvSpPr>
              <a:spLocks/>
            </p:cNvSpPr>
            <p:nvPr/>
          </p:nvSpPr>
          <p:spPr bwMode="auto">
            <a:xfrm>
              <a:off x="5196" y="342"/>
              <a:ext cx="18" cy="42"/>
            </a:xfrm>
            <a:custGeom>
              <a:avLst/>
              <a:gdLst>
                <a:gd name="T0" fmla="*/ 28 w 35"/>
                <a:gd name="T1" fmla="*/ 82 h 83"/>
                <a:gd name="T2" fmla="*/ 28 w 35"/>
                <a:gd name="T3" fmla="*/ 68 h 83"/>
                <a:gd name="T4" fmla="*/ 25 w 35"/>
                <a:gd name="T5" fmla="*/ 75 h 83"/>
                <a:gd name="T6" fmla="*/ 21 w 35"/>
                <a:gd name="T7" fmla="*/ 79 h 83"/>
                <a:gd name="T8" fmla="*/ 18 w 35"/>
                <a:gd name="T9" fmla="*/ 82 h 83"/>
                <a:gd name="T10" fmla="*/ 14 w 35"/>
                <a:gd name="T11" fmla="*/ 83 h 83"/>
                <a:gd name="T12" fmla="*/ 12 w 35"/>
                <a:gd name="T13" fmla="*/ 83 h 83"/>
                <a:gd name="T14" fmla="*/ 11 w 35"/>
                <a:gd name="T15" fmla="*/ 82 h 83"/>
                <a:gd name="T16" fmla="*/ 9 w 35"/>
                <a:gd name="T17" fmla="*/ 82 h 83"/>
                <a:gd name="T18" fmla="*/ 7 w 35"/>
                <a:gd name="T19" fmla="*/ 82 h 83"/>
                <a:gd name="T20" fmla="*/ 6 w 35"/>
                <a:gd name="T21" fmla="*/ 80 h 83"/>
                <a:gd name="T22" fmla="*/ 4 w 35"/>
                <a:gd name="T23" fmla="*/ 79 h 83"/>
                <a:gd name="T24" fmla="*/ 3 w 35"/>
                <a:gd name="T25" fmla="*/ 76 h 83"/>
                <a:gd name="T26" fmla="*/ 2 w 35"/>
                <a:gd name="T27" fmla="*/ 75 h 83"/>
                <a:gd name="T28" fmla="*/ 1 w 35"/>
                <a:gd name="T29" fmla="*/ 72 h 83"/>
                <a:gd name="T30" fmla="*/ 1 w 35"/>
                <a:gd name="T31" fmla="*/ 69 h 83"/>
                <a:gd name="T32" fmla="*/ 0 w 35"/>
                <a:gd name="T33" fmla="*/ 66 h 83"/>
                <a:gd name="T34" fmla="*/ 0 w 35"/>
                <a:gd name="T35" fmla="*/ 64 h 83"/>
                <a:gd name="T36" fmla="*/ 0 w 35"/>
                <a:gd name="T37" fmla="*/ 61 h 83"/>
                <a:gd name="T38" fmla="*/ 0 w 35"/>
                <a:gd name="T39" fmla="*/ 58 h 83"/>
                <a:gd name="T40" fmla="*/ 0 w 35"/>
                <a:gd name="T41" fmla="*/ 55 h 83"/>
                <a:gd name="T42" fmla="*/ 0 w 35"/>
                <a:gd name="T43" fmla="*/ 51 h 83"/>
                <a:gd name="T44" fmla="*/ 0 w 35"/>
                <a:gd name="T45" fmla="*/ 0 h 83"/>
                <a:gd name="T46" fmla="*/ 7 w 35"/>
                <a:gd name="T47" fmla="*/ 0 h 83"/>
                <a:gd name="T48" fmla="*/ 7 w 35"/>
                <a:gd name="T49" fmla="*/ 44 h 83"/>
                <a:gd name="T50" fmla="*/ 7 w 35"/>
                <a:gd name="T51" fmla="*/ 50 h 83"/>
                <a:gd name="T52" fmla="*/ 7 w 35"/>
                <a:gd name="T53" fmla="*/ 52 h 83"/>
                <a:gd name="T54" fmla="*/ 7 w 35"/>
                <a:gd name="T55" fmla="*/ 57 h 83"/>
                <a:gd name="T56" fmla="*/ 7 w 35"/>
                <a:gd name="T57" fmla="*/ 58 h 83"/>
                <a:gd name="T58" fmla="*/ 7 w 35"/>
                <a:gd name="T59" fmla="*/ 61 h 83"/>
                <a:gd name="T60" fmla="*/ 8 w 35"/>
                <a:gd name="T61" fmla="*/ 62 h 83"/>
                <a:gd name="T62" fmla="*/ 9 w 35"/>
                <a:gd name="T63" fmla="*/ 65 h 83"/>
                <a:gd name="T64" fmla="*/ 10 w 35"/>
                <a:gd name="T65" fmla="*/ 66 h 83"/>
                <a:gd name="T66" fmla="*/ 11 w 35"/>
                <a:gd name="T67" fmla="*/ 68 h 83"/>
                <a:gd name="T68" fmla="*/ 13 w 35"/>
                <a:gd name="T69" fmla="*/ 68 h 83"/>
                <a:gd name="T70" fmla="*/ 14 w 35"/>
                <a:gd name="T71" fmla="*/ 69 h 83"/>
                <a:gd name="T72" fmla="*/ 15 w 35"/>
                <a:gd name="T73" fmla="*/ 69 h 83"/>
                <a:gd name="T74" fmla="*/ 17 w 35"/>
                <a:gd name="T75" fmla="*/ 69 h 83"/>
                <a:gd name="T76" fmla="*/ 19 w 35"/>
                <a:gd name="T77" fmla="*/ 68 h 83"/>
                <a:gd name="T78" fmla="*/ 20 w 35"/>
                <a:gd name="T79" fmla="*/ 68 h 83"/>
                <a:gd name="T80" fmla="*/ 22 w 35"/>
                <a:gd name="T81" fmla="*/ 66 h 83"/>
                <a:gd name="T82" fmla="*/ 23 w 35"/>
                <a:gd name="T83" fmla="*/ 65 h 83"/>
                <a:gd name="T84" fmla="*/ 24 w 35"/>
                <a:gd name="T85" fmla="*/ 62 h 83"/>
                <a:gd name="T86" fmla="*/ 25 w 35"/>
                <a:gd name="T87" fmla="*/ 61 h 83"/>
                <a:gd name="T88" fmla="*/ 26 w 35"/>
                <a:gd name="T89" fmla="*/ 58 h 83"/>
                <a:gd name="T90" fmla="*/ 27 w 35"/>
                <a:gd name="T91" fmla="*/ 55 h 83"/>
                <a:gd name="T92" fmla="*/ 27 w 35"/>
                <a:gd name="T93" fmla="*/ 51 h 83"/>
                <a:gd name="T94" fmla="*/ 28 w 35"/>
                <a:gd name="T95" fmla="*/ 47 h 83"/>
                <a:gd name="T96" fmla="*/ 28 w 35"/>
                <a:gd name="T97" fmla="*/ 43 h 83"/>
                <a:gd name="T98" fmla="*/ 28 w 35"/>
                <a:gd name="T99" fmla="*/ 0 h 83"/>
                <a:gd name="T100" fmla="*/ 35 w 35"/>
                <a:gd name="T101" fmla="*/ 0 h 83"/>
                <a:gd name="T102" fmla="*/ 35 w 35"/>
                <a:gd name="T103" fmla="*/ 82 h 83"/>
                <a:gd name="T104" fmla="*/ 28 w 35"/>
                <a:gd name="T10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 h="83">
                  <a:moveTo>
                    <a:pt x="28" y="82"/>
                  </a:moveTo>
                  <a:lnTo>
                    <a:pt x="28" y="68"/>
                  </a:lnTo>
                  <a:lnTo>
                    <a:pt x="25" y="75"/>
                  </a:lnTo>
                  <a:lnTo>
                    <a:pt x="21" y="79"/>
                  </a:lnTo>
                  <a:lnTo>
                    <a:pt x="18" y="82"/>
                  </a:lnTo>
                  <a:lnTo>
                    <a:pt x="14" y="83"/>
                  </a:lnTo>
                  <a:lnTo>
                    <a:pt x="12" y="83"/>
                  </a:lnTo>
                  <a:lnTo>
                    <a:pt x="11" y="82"/>
                  </a:lnTo>
                  <a:lnTo>
                    <a:pt x="9" y="82"/>
                  </a:lnTo>
                  <a:lnTo>
                    <a:pt x="7" y="82"/>
                  </a:lnTo>
                  <a:lnTo>
                    <a:pt x="6" y="80"/>
                  </a:lnTo>
                  <a:lnTo>
                    <a:pt x="4" y="79"/>
                  </a:lnTo>
                  <a:lnTo>
                    <a:pt x="3" y="76"/>
                  </a:lnTo>
                  <a:lnTo>
                    <a:pt x="2" y="75"/>
                  </a:lnTo>
                  <a:lnTo>
                    <a:pt x="1" y="72"/>
                  </a:lnTo>
                  <a:lnTo>
                    <a:pt x="1" y="69"/>
                  </a:lnTo>
                  <a:lnTo>
                    <a:pt x="0" y="66"/>
                  </a:lnTo>
                  <a:lnTo>
                    <a:pt x="0" y="64"/>
                  </a:lnTo>
                  <a:lnTo>
                    <a:pt x="0" y="61"/>
                  </a:lnTo>
                  <a:lnTo>
                    <a:pt x="0" y="58"/>
                  </a:lnTo>
                  <a:lnTo>
                    <a:pt x="0" y="55"/>
                  </a:lnTo>
                  <a:lnTo>
                    <a:pt x="0" y="51"/>
                  </a:lnTo>
                  <a:lnTo>
                    <a:pt x="0" y="0"/>
                  </a:lnTo>
                  <a:lnTo>
                    <a:pt x="7" y="0"/>
                  </a:lnTo>
                  <a:lnTo>
                    <a:pt x="7" y="44"/>
                  </a:lnTo>
                  <a:lnTo>
                    <a:pt x="7" y="50"/>
                  </a:lnTo>
                  <a:lnTo>
                    <a:pt x="7" y="52"/>
                  </a:lnTo>
                  <a:lnTo>
                    <a:pt x="7" y="57"/>
                  </a:lnTo>
                  <a:lnTo>
                    <a:pt x="7" y="58"/>
                  </a:lnTo>
                  <a:lnTo>
                    <a:pt x="7" y="61"/>
                  </a:lnTo>
                  <a:lnTo>
                    <a:pt x="8" y="62"/>
                  </a:lnTo>
                  <a:lnTo>
                    <a:pt x="9" y="65"/>
                  </a:lnTo>
                  <a:lnTo>
                    <a:pt x="10" y="66"/>
                  </a:lnTo>
                  <a:lnTo>
                    <a:pt x="11" y="68"/>
                  </a:lnTo>
                  <a:lnTo>
                    <a:pt x="13" y="68"/>
                  </a:lnTo>
                  <a:lnTo>
                    <a:pt x="14" y="69"/>
                  </a:lnTo>
                  <a:lnTo>
                    <a:pt x="15" y="69"/>
                  </a:lnTo>
                  <a:lnTo>
                    <a:pt x="17" y="69"/>
                  </a:lnTo>
                  <a:lnTo>
                    <a:pt x="19" y="68"/>
                  </a:lnTo>
                  <a:lnTo>
                    <a:pt x="20" y="68"/>
                  </a:lnTo>
                  <a:lnTo>
                    <a:pt x="22" y="66"/>
                  </a:lnTo>
                  <a:lnTo>
                    <a:pt x="23" y="65"/>
                  </a:lnTo>
                  <a:lnTo>
                    <a:pt x="24" y="62"/>
                  </a:lnTo>
                  <a:lnTo>
                    <a:pt x="25" y="61"/>
                  </a:lnTo>
                  <a:lnTo>
                    <a:pt x="26" y="58"/>
                  </a:lnTo>
                  <a:lnTo>
                    <a:pt x="27" y="55"/>
                  </a:lnTo>
                  <a:lnTo>
                    <a:pt x="27" y="51"/>
                  </a:lnTo>
                  <a:lnTo>
                    <a:pt x="28" y="47"/>
                  </a:lnTo>
                  <a:lnTo>
                    <a:pt x="28" y="43"/>
                  </a:lnTo>
                  <a:lnTo>
                    <a:pt x="28" y="0"/>
                  </a:lnTo>
                  <a:lnTo>
                    <a:pt x="35" y="0"/>
                  </a:lnTo>
                  <a:lnTo>
                    <a:pt x="35" y="82"/>
                  </a:lnTo>
                  <a:lnTo>
                    <a:pt x="28"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p:cNvSpPr>
            <p:nvPr/>
          </p:nvSpPr>
          <p:spPr bwMode="auto">
            <a:xfrm>
              <a:off x="5220" y="342"/>
              <a:ext cx="11" cy="41"/>
            </a:xfrm>
            <a:custGeom>
              <a:avLst/>
              <a:gdLst>
                <a:gd name="T0" fmla="*/ 0 w 24"/>
                <a:gd name="T1" fmla="*/ 84 h 84"/>
                <a:gd name="T2" fmla="*/ 0 w 24"/>
                <a:gd name="T3" fmla="*/ 2 h 84"/>
                <a:gd name="T4" fmla="*/ 7 w 24"/>
                <a:gd name="T5" fmla="*/ 2 h 84"/>
                <a:gd name="T6" fmla="*/ 7 w 24"/>
                <a:gd name="T7" fmla="*/ 14 h 84"/>
                <a:gd name="T8" fmla="*/ 8 w 24"/>
                <a:gd name="T9" fmla="*/ 10 h 84"/>
                <a:gd name="T10" fmla="*/ 9 w 24"/>
                <a:gd name="T11" fmla="*/ 7 h 84"/>
                <a:gd name="T12" fmla="*/ 10 w 24"/>
                <a:gd name="T13" fmla="*/ 4 h 84"/>
                <a:gd name="T14" fmla="*/ 10 w 24"/>
                <a:gd name="T15" fmla="*/ 3 h 84"/>
                <a:gd name="T16" fmla="*/ 11 w 24"/>
                <a:gd name="T17" fmla="*/ 2 h 84"/>
                <a:gd name="T18" fmla="*/ 13 w 24"/>
                <a:gd name="T19" fmla="*/ 2 h 84"/>
                <a:gd name="T20" fmla="*/ 14 w 24"/>
                <a:gd name="T21" fmla="*/ 0 h 84"/>
                <a:gd name="T22" fmla="*/ 15 w 24"/>
                <a:gd name="T23" fmla="*/ 0 h 84"/>
                <a:gd name="T24" fmla="*/ 18 w 24"/>
                <a:gd name="T25" fmla="*/ 0 h 84"/>
                <a:gd name="T26" fmla="*/ 20 w 24"/>
                <a:gd name="T27" fmla="*/ 2 h 84"/>
                <a:gd name="T28" fmla="*/ 22 w 24"/>
                <a:gd name="T29" fmla="*/ 3 h 84"/>
                <a:gd name="T30" fmla="*/ 24 w 24"/>
                <a:gd name="T31" fmla="*/ 4 h 84"/>
                <a:gd name="T32" fmla="*/ 21 w 24"/>
                <a:gd name="T33" fmla="*/ 17 h 84"/>
                <a:gd name="T34" fmla="*/ 20 w 24"/>
                <a:gd name="T35" fmla="*/ 15 h 84"/>
                <a:gd name="T36" fmla="*/ 19 w 24"/>
                <a:gd name="T37" fmla="*/ 15 h 84"/>
                <a:gd name="T38" fmla="*/ 16 w 24"/>
                <a:gd name="T39" fmla="*/ 14 h 84"/>
                <a:gd name="T40" fmla="*/ 15 w 24"/>
                <a:gd name="T41" fmla="*/ 14 h 84"/>
                <a:gd name="T42" fmla="*/ 14 w 24"/>
                <a:gd name="T43" fmla="*/ 14 h 84"/>
                <a:gd name="T44" fmla="*/ 13 w 24"/>
                <a:gd name="T45" fmla="*/ 15 h 84"/>
                <a:gd name="T46" fmla="*/ 12 w 24"/>
                <a:gd name="T47" fmla="*/ 15 h 84"/>
                <a:gd name="T48" fmla="*/ 11 w 24"/>
                <a:gd name="T49" fmla="*/ 17 h 84"/>
                <a:gd name="T50" fmla="*/ 10 w 24"/>
                <a:gd name="T51" fmla="*/ 18 h 84"/>
                <a:gd name="T52" fmla="*/ 9 w 24"/>
                <a:gd name="T53" fmla="*/ 21 h 84"/>
                <a:gd name="T54" fmla="*/ 8 w 24"/>
                <a:gd name="T55" fmla="*/ 22 h 84"/>
                <a:gd name="T56" fmla="*/ 8 w 24"/>
                <a:gd name="T57" fmla="*/ 25 h 84"/>
                <a:gd name="T58" fmla="*/ 8 w 24"/>
                <a:gd name="T59" fmla="*/ 29 h 84"/>
                <a:gd name="T60" fmla="*/ 8 w 24"/>
                <a:gd name="T61" fmla="*/ 34 h 84"/>
                <a:gd name="T62" fmla="*/ 7 w 24"/>
                <a:gd name="T63" fmla="*/ 38 h 84"/>
                <a:gd name="T64" fmla="*/ 7 w 24"/>
                <a:gd name="T65" fmla="*/ 42 h 84"/>
                <a:gd name="T66" fmla="*/ 7 w 24"/>
                <a:gd name="T67" fmla="*/ 84 h 84"/>
                <a:gd name="T68" fmla="*/ 0 w 24"/>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8" y="0"/>
                  </a:lnTo>
                  <a:lnTo>
                    <a:pt x="20" y="2"/>
                  </a:lnTo>
                  <a:lnTo>
                    <a:pt x="22" y="3"/>
                  </a:lnTo>
                  <a:lnTo>
                    <a:pt x="24" y="4"/>
                  </a:lnTo>
                  <a:lnTo>
                    <a:pt x="21" y="17"/>
                  </a:lnTo>
                  <a:lnTo>
                    <a:pt x="20" y="15"/>
                  </a:lnTo>
                  <a:lnTo>
                    <a:pt x="19"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p:cNvSpPr>
            <p:nvPr/>
          </p:nvSpPr>
          <p:spPr bwMode="auto">
            <a:xfrm>
              <a:off x="5232" y="342"/>
              <a:ext cx="20" cy="42"/>
            </a:xfrm>
            <a:custGeom>
              <a:avLst/>
              <a:gdLst>
                <a:gd name="T0" fmla="*/ 38 w 38"/>
                <a:gd name="T1" fmla="*/ 54 h 85"/>
                <a:gd name="T2" fmla="*/ 35 w 38"/>
                <a:gd name="T3" fmla="*/ 67 h 85"/>
                <a:gd name="T4" fmla="*/ 32 w 38"/>
                <a:gd name="T5" fmla="*/ 77 h 85"/>
                <a:gd name="T6" fmla="*/ 26 w 38"/>
                <a:gd name="T7" fmla="*/ 82 h 85"/>
                <a:gd name="T8" fmla="*/ 19 w 38"/>
                <a:gd name="T9" fmla="*/ 85 h 85"/>
                <a:gd name="T10" fmla="*/ 11 w 38"/>
                <a:gd name="T11" fmla="*/ 82 h 85"/>
                <a:gd name="T12" fmla="*/ 5 w 38"/>
                <a:gd name="T13" fmla="*/ 75 h 85"/>
                <a:gd name="T14" fmla="*/ 1 w 38"/>
                <a:gd name="T15" fmla="*/ 61 h 85"/>
                <a:gd name="T16" fmla="*/ 0 w 38"/>
                <a:gd name="T17" fmla="*/ 43 h 85"/>
                <a:gd name="T18" fmla="*/ 1 w 38"/>
                <a:gd name="T19" fmla="*/ 31 h 85"/>
                <a:gd name="T20" fmla="*/ 2 w 38"/>
                <a:gd name="T21" fmla="*/ 21 h 85"/>
                <a:gd name="T22" fmla="*/ 5 w 38"/>
                <a:gd name="T23" fmla="*/ 13 h 85"/>
                <a:gd name="T24" fmla="*/ 9 w 38"/>
                <a:gd name="T25" fmla="*/ 6 h 85"/>
                <a:gd name="T26" fmla="*/ 14 w 38"/>
                <a:gd name="T27" fmla="*/ 2 h 85"/>
                <a:gd name="T28" fmla="*/ 19 w 38"/>
                <a:gd name="T29" fmla="*/ 0 h 85"/>
                <a:gd name="T30" fmla="*/ 26 w 38"/>
                <a:gd name="T31" fmla="*/ 2 h 85"/>
                <a:gd name="T32" fmla="*/ 31 w 38"/>
                <a:gd name="T33" fmla="*/ 7 h 85"/>
                <a:gd name="T34" fmla="*/ 35 w 38"/>
                <a:gd name="T35" fmla="*/ 15 h 85"/>
                <a:gd name="T36" fmla="*/ 37 w 38"/>
                <a:gd name="T37" fmla="*/ 27 h 85"/>
                <a:gd name="T38" fmla="*/ 29 w 38"/>
                <a:gd name="T39" fmla="*/ 25 h 85"/>
                <a:gd name="T40" fmla="*/ 27 w 38"/>
                <a:gd name="T41" fmla="*/ 21 h 85"/>
                <a:gd name="T42" fmla="*/ 24 w 38"/>
                <a:gd name="T43" fmla="*/ 17 h 85"/>
                <a:gd name="T44" fmla="*/ 21 w 38"/>
                <a:gd name="T45" fmla="*/ 14 h 85"/>
                <a:gd name="T46" fmla="*/ 17 w 38"/>
                <a:gd name="T47" fmla="*/ 14 h 85"/>
                <a:gd name="T48" fmla="*/ 12 w 38"/>
                <a:gd name="T49" fmla="*/ 18 h 85"/>
                <a:gd name="T50" fmla="*/ 10 w 38"/>
                <a:gd name="T51" fmla="*/ 25 h 85"/>
                <a:gd name="T52" fmla="*/ 7 w 38"/>
                <a:gd name="T53" fmla="*/ 36 h 85"/>
                <a:gd name="T54" fmla="*/ 7 w 38"/>
                <a:gd name="T55" fmla="*/ 50 h 85"/>
                <a:gd name="T56" fmla="*/ 9 w 38"/>
                <a:gd name="T57" fmla="*/ 61 h 85"/>
                <a:gd name="T58" fmla="*/ 12 w 38"/>
                <a:gd name="T59" fmla="*/ 67 h 85"/>
                <a:gd name="T60" fmla="*/ 17 w 38"/>
                <a:gd name="T61" fmla="*/ 71 h 85"/>
                <a:gd name="T62" fmla="*/ 21 w 38"/>
                <a:gd name="T63" fmla="*/ 71 h 85"/>
                <a:gd name="T64" fmla="*/ 24 w 38"/>
                <a:gd name="T65" fmla="*/ 68 h 85"/>
                <a:gd name="T66" fmla="*/ 27 w 38"/>
                <a:gd name="T67" fmla="*/ 64 h 85"/>
                <a:gd name="T68" fmla="*/ 30 w 38"/>
                <a:gd name="T69"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5">
                  <a:moveTo>
                    <a:pt x="30" y="53"/>
                  </a:moveTo>
                  <a:lnTo>
                    <a:pt x="38" y="54"/>
                  </a:lnTo>
                  <a:lnTo>
                    <a:pt x="37" y="61"/>
                  </a:lnTo>
                  <a:lnTo>
                    <a:pt x="35" y="67"/>
                  </a:lnTo>
                  <a:lnTo>
                    <a:pt x="34" y="72"/>
                  </a:lnTo>
                  <a:lnTo>
                    <a:pt x="32" y="77"/>
                  </a:lnTo>
                  <a:lnTo>
                    <a:pt x="29" y="81"/>
                  </a:lnTo>
                  <a:lnTo>
                    <a:pt x="26" y="82"/>
                  </a:lnTo>
                  <a:lnTo>
                    <a:pt x="23" y="85"/>
                  </a:lnTo>
                  <a:lnTo>
                    <a:pt x="19" y="85"/>
                  </a:lnTo>
                  <a:lnTo>
                    <a:pt x="15" y="84"/>
                  </a:lnTo>
                  <a:lnTo>
                    <a:pt x="11" y="82"/>
                  </a:lnTo>
                  <a:lnTo>
                    <a:pt x="8" y="79"/>
                  </a:lnTo>
                  <a:lnTo>
                    <a:pt x="5" y="75"/>
                  </a:lnTo>
                  <a:lnTo>
                    <a:pt x="3" y="70"/>
                  </a:lnTo>
                  <a:lnTo>
                    <a:pt x="1" y="61"/>
                  </a:lnTo>
                  <a:lnTo>
                    <a:pt x="0" y="53"/>
                  </a:lnTo>
                  <a:lnTo>
                    <a:pt x="0" y="43"/>
                  </a:lnTo>
                  <a:lnTo>
                    <a:pt x="0" y="38"/>
                  </a:lnTo>
                  <a:lnTo>
                    <a:pt x="1" y="31"/>
                  </a:lnTo>
                  <a:lnTo>
                    <a:pt x="1" y="25"/>
                  </a:lnTo>
                  <a:lnTo>
                    <a:pt x="2" y="21"/>
                  </a:lnTo>
                  <a:lnTo>
                    <a:pt x="3" y="17"/>
                  </a:lnTo>
                  <a:lnTo>
                    <a:pt x="5" y="13"/>
                  </a:lnTo>
                  <a:lnTo>
                    <a:pt x="7" y="9"/>
                  </a:lnTo>
                  <a:lnTo>
                    <a:pt x="9" y="6"/>
                  </a:lnTo>
                  <a:lnTo>
                    <a:pt x="11" y="4"/>
                  </a:lnTo>
                  <a:lnTo>
                    <a:pt x="14" y="2"/>
                  </a:lnTo>
                  <a:lnTo>
                    <a:pt x="17" y="0"/>
                  </a:lnTo>
                  <a:lnTo>
                    <a:pt x="19" y="0"/>
                  </a:lnTo>
                  <a:lnTo>
                    <a:pt x="23" y="0"/>
                  </a:lnTo>
                  <a:lnTo>
                    <a:pt x="26" y="2"/>
                  </a:lnTo>
                  <a:lnTo>
                    <a:pt x="29" y="4"/>
                  </a:lnTo>
                  <a:lnTo>
                    <a:pt x="31" y="7"/>
                  </a:lnTo>
                  <a:lnTo>
                    <a:pt x="33" y="11"/>
                  </a:lnTo>
                  <a:lnTo>
                    <a:pt x="35" y="15"/>
                  </a:lnTo>
                  <a:lnTo>
                    <a:pt x="36" y="21"/>
                  </a:lnTo>
                  <a:lnTo>
                    <a:pt x="37" y="27"/>
                  </a:lnTo>
                  <a:lnTo>
                    <a:pt x="30" y="28"/>
                  </a:lnTo>
                  <a:lnTo>
                    <a:pt x="29" y="25"/>
                  </a:lnTo>
                  <a:lnTo>
                    <a:pt x="28" y="22"/>
                  </a:lnTo>
                  <a:lnTo>
                    <a:pt x="27" y="21"/>
                  </a:lnTo>
                  <a:lnTo>
                    <a:pt x="26" y="18"/>
                  </a:lnTo>
                  <a:lnTo>
                    <a:pt x="24" y="17"/>
                  </a:lnTo>
                  <a:lnTo>
                    <a:pt x="23" y="15"/>
                  </a:lnTo>
                  <a:lnTo>
                    <a:pt x="21" y="14"/>
                  </a:lnTo>
                  <a:lnTo>
                    <a:pt x="19" y="14"/>
                  </a:lnTo>
                  <a:lnTo>
                    <a:pt x="17" y="14"/>
                  </a:lnTo>
                  <a:lnTo>
                    <a:pt x="14" y="15"/>
                  </a:lnTo>
                  <a:lnTo>
                    <a:pt x="12" y="18"/>
                  </a:lnTo>
                  <a:lnTo>
                    <a:pt x="11" y="21"/>
                  </a:lnTo>
                  <a:lnTo>
                    <a:pt x="10" y="25"/>
                  </a:lnTo>
                  <a:lnTo>
                    <a:pt x="8" y="29"/>
                  </a:lnTo>
                  <a:lnTo>
                    <a:pt x="7" y="36"/>
                  </a:lnTo>
                  <a:lnTo>
                    <a:pt x="7" y="43"/>
                  </a:lnTo>
                  <a:lnTo>
                    <a:pt x="7" y="50"/>
                  </a:lnTo>
                  <a:lnTo>
                    <a:pt x="8" y="56"/>
                  </a:lnTo>
                  <a:lnTo>
                    <a:pt x="9" y="61"/>
                  </a:lnTo>
                  <a:lnTo>
                    <a:pt x="10" y="64"/>
                  </a:lnTo>
                  <a:lnTo>
                    <a:pt x="12" y="67"/>
                  </a:lnTo>
                  <a:lnTo>
                    <a:pt x="14" y="70"/>
                  </a:lnTo>
                  <a:lnTo>
                    <a:pt x="17" y="71"/>
                  </a:lnTo>
                  <a:lnTo>
                    <a:pt x="19" y="71"/>
                  </a:lnTo>
                  <a:lnTo>
                    <a:pt x="21" y="71"/>
                  </a:lnTo>
                  <a:lnTo>
                    <a:pt x="23" y="70"/>
                  </a:lnTo>
                  <a:lnTo>
                    <a:pt x="24" y="68"/>
                  </a:lnTo>
                  <a:lnTo>
                    <a:pt x="26" y="67"/>
                  </a:lnTo>
                  <a:lnTo>
                    <a:pt x="27" y="64"/>
                  </a:lnTo>
                  <a:lnTo>
                    <a:pt x="28" y="61"/>
                  </a:lnTo>
                  <a:lnTo>
                    <a:pt x="30" y="57"/>
                  </a:lnTo>
                  <a:lnTo>
                    <a:pt x="30" y="5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32"/>
            <p:cNvSpPr>
              <a:spLocks noEditPoints="1"/>
            </p:cNvSpPr>
            <p:nvPr/>
          </p:nvSpPr>
          <p:spPr bwMode="auto">
            <a:xfrm>
              <a:off x="5253"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2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2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8 w 42"/>
                <a:gd name="T39" fmla="*/ 52 h 85"/>
                <a:gd name="T40" fmla="*/ 10 w 42"/>
                <a:gd name="T41" fmla="*/ 61 h 85"/>
                <a:gd name="T42" fmla="*/ 13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5 w 42"/>
                <a:gd name="T67" fmla="*/ 15 h 85"/>
                <a:gd name="T68" fmla="*/ 11 w 42"/>
                <a:gd name="T69" fmla="*/ 20 h 85"/>
                <a:gd name="T70" fmla="*/ 9 w 42"/>
                <a:gd name="T71" fmla="*/ 25 h 85"/>
                <a:gd name="T72" fmla="*/ 8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8" y="46"/>
                  </a:lnTo>
                  <a:lnTo>
                    <a:pt x="8" y="52"/>
                  </a:lnTo>
                  <a:lnTo>
                    <a:pt x="9" y="57"/>
                  </a:lnTo>
                  <a:lnTo>
                    <a:pt x="10" y="61"/>
                  </a:lnTo>
                  <a:lnTo>
                    <a:pt x="11" y="64"/>
                  </a:lnTo>
                  <a:lnTo>
                    <a:pt x="13" y="67"/>
                  </a:lnTo>
                  <a:lnTo>
                    <a:pt x="15"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8" y="32"/>
                  </a:moveTo>
                  <a:lnTo>
                    <a:pt x="34" y="32"/>
                  </a:lnTo>
                  <a:lnTo>
                    <a:pt x="34" y="29"/>
                  </a:lnTo>
                  <a:lnTo>
                    <a:pt x="33" y="27"/>
                  </a:lnTo>
                  <a:lnTo>
                    <a:pt x="32" y="24"/>
                  </a:lnTo>
                  <a:lnTo>
                    <a:pt x="31" y="21"/>
                  </a:lnTo>
                  <a:lnTo>
                    <a:pt x="29" y="18"/>
                  </a:lnTo>
                  <a:lnTo>
                    <a:pt x="26" y="15"/>
                  </a:lnTo>
                  <a:lnTo>
                    <a:pt x="24" y="14"/>
                  </a:lnTo>
                  <a:lnTo>
                    <a:pt x="21" y="14"/>
                  </a:lnTo>
                  <a:lnTo>
                    <a:pt x="19"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33"/>
            <p:cNvSpPr>
              <a:spLocks/>
            </p:cNvSpPr>
            <p:nvPr/>
          </p:nvSpPr>
          <p:spPr bwMode="auto">
            <a:xfrm>
              <a:off x="5277" y="342"/>
              <a:ext cx="18" cy="42"/>
            </a:xfrm>
            <a:custGeom>
              <a:avLst/>
              <a:gdLst>
                <a:gd name="T0" fmla="*/ 8 w 37"/>
                <a:gd name="T1" fmla="*/ 57 h 85"/>
                <a:gd name="T2" fmla="*/ 9 w 37"/>
                <a:gd name="T3" fmla="*/ 63 h 85"/>
                <a:gd name="T4" fmla="*/ 10 w 37"/>
                <a:gd name="T5" fmla="*/ 67 h 85"/>
                <a:gd name="T6" fmla="*/ 14 w 37"/>
                <a:gd name="T7" fmla="*/ 70 h 85"/>
                <a:gd name="T8" fmla="*/ 18 w 37"/>
                <a:gd name="T9" fmla="*/ 71 h 85"/>
                <a:gd name="T10" fmla="*/ 23 w 37"/>
                <a:gd name="T11" fmla="*/ 70 h 85"/>
                <a:gd name="T12" fmla="*/ 26 w 37"/>
                <a:gd name="T13" fmla="*/ 68 h 85"/>
                <a:gd name="T14" fmla="*/ 28 w 37"/>
                <a:gd name="T15" fmla="*/ 66 h 85"/>
                <a:gd name="T16" fmla="*/ 29 w 37"/>
                <a:gd name="T17" fmla="*/ 61 h 85"/>
                <a:gd name="T18" fmla="*/ 28 w 37"/>
                <a:gd name="T19" fmla="*/ 57 h 85"/>
                <a:gd name="T20" fmla="*/ 26 w 37"/>
                <a:gd name="T21" fmla="*/ 54 h 85"/>
                <a:gd name="T22" fmla="*/ 23 w 37"/>
                <a:gd name="T23" fmla="*/ 53 h 85"/>
                <a:gd name="T24" fmla="*/ 18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3 w 37"/>
                <a:gd name="T51" fmla="*/ 2 h 85"/>
                <a:gd name="T52" fmla="*/ 16 w 37"/>
                <a:gd name="T53" fmla="*/ 0 h 85"/>
                <a:gd name="T54" fmla="*/ 21 w 37"/>
                <a:gd name="T55" fmla="*/ 2 h 85"/>
                <a:gd name="T56" fmla="*/ 25 w 37"/>
                <a:gd name="T57" fmla="*/ 3 h 85"/>
                <a:gd name="T58" fmla="*/ 29 w 37"/>
                <a:gd name="T59" fmla="*/ 7 h 85"/>
                <a:gd name="T60" fmla="*/ 31 w 37"/>
                <a:gd name="T61" fmla="*/ 11 h 85"/>
                <a:gd name="T62" fmla="*/ 33 w 37"/>
                <a:gd name="T63" fmla="*/ 17 h 85"/>
                <a:gd name="T64" fmla="*/ 34 w 37"/>
                <a:gd name="T65" fmla="*/ 24 h 85"/>
                <a:gd name="T66" fmla="*/ 27 w 37"/>
                <a:gd name="T67" fmla="*/ 24 h 85"/>
                <a:gd name="T68" fmla="*/ 25 w 37"/>
                <a:gd name="T69" fmla="*/ 20 h 85"/>
                <a:gd name="T70" fmla="*/ 22 w 37"/>
                <a:gd name="T71" fmla="*/ 17 h 85"/>
                <a:gd name="T72" fmla="*/ 19 w 37"/>
                <a:gd name="T73" fmla="*/ 14 h 85"/>
                <a:gd name="T74" fmla="*/ 15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6 w 37"/>
                <a:gd name="T93" fmla="*/ 32 h 85"/>
                <a:gd name="T94" fmla="*/ 21 w 37"/>
                <a:gd name="T95" fmla="*/ 35 h 85"/>
                <a:gd name="T96" fmla="*/ 27 w 37"/>
                <a:gd name="T97" fmla="*/ 39 h 85"/>
                <a:gd name="T98" fmla="*/ 30 w 37"/>
                <a:gd name="T99" fmla="*/ 41 h 85"/>
                <a:gd name="T100" fmla="*/ 33 w 37"/>
                <a:gd name="T101" fmla="*/ 45 h 85"/>
                <a:gd name="T102" fmla="*/ 36 w 37"/>
                <a:gd name="T103" fmla="*/ 49 h 85"/>
                <a:gd name="T104" fmla="*/ 37 w 37"/>
                <a:gd name="T105" fmla="*/ 56 h 85"/>
                <a:gd name="T106" fmla="*/ 37 w 37"/>
                <a:gd name="T107" fmla="*/ 63 h 85"/>
                <a:gd name="T108" fmla="*/ 36 w 37"/>
                <a:gd name="T109" fmla="*/ 70 h 85"/>
                <a:gd name="T110" fmla="*/ 33 w 37"/>
                <a:gd name="T111" fmla="*/ 75 h 85"/>
                <a:gd name="T112" fmla="*/ 30 w 37"/>
                <a:gd name="T113" fmla="*/ 81 h 85"/>
                <a:gd name="T114" fmla="*/ 26 w 37"/>
                <a:gd name="T115" fmla="*/ 84 h 85"/>
                <a:gd name="T116" fmla="*/ 21 w 37"/>
                <a:gd name="T117" fmla="*/ 85 h 85"/>
                <a:gd name="T118" fmla="*/ 14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4" y="70"/>
                  </a:lnTo>
                  <a:lnTo>
                    <a:pt x="16" y="71"/>
                  </a:lnTo>
                  <a:lnTo>
                    <a:pt x="18" y="71"/>
                  </a:lnTo>
                  <a:lnTo>
                    <a:pt x="21" y="71"/>
                  </a:lnTo>
                  <a:lnTo>
                    <a:pt x="23" y="70"/>
                  </a:lnTo>
                  <a:lnTo>
                    <a:pt x="25" y="70"/>
                  </a:lnTo>
                  <a:lnTo>
                    <a:pt x="26" y="68"/>
                  </a:lnTo>
                  <a:lnTo>
                    <a:pt x="27" y="67"/>
                  </a:lnTo>
                  <a:lnTo>
                    <a:pt x="28" y="66"/>
                  </a:lnTo>
                  <a:lnTo>
                    <a:pt x="29" y="63"/>
                  </a:lnTo>
                  <a:lnTo>
                    <a:pt x="29" y="61"/>
                  </a:lnTo>
                  <a:lnTo>
                    <a:pt x="29" y="60"/>
                  </a:lnTo>
                  <a:lnTo>
                    <a:pt x="28" y="57"/>
                  </a:lnTo>
                  <a:lnTo>
                    <a:pt x="27" y="56"/>
                  </a:lnTo>
                  <a:lnTo>
                    <a:pt x="26" y="54"/>
                  </a:lnTo>
                  <a:lnTo>
                    <a:pt x="25" y="54"/>
                  </a:lnTo>
                  <a:lnTo>
                    <a:pt x="23" y="53"/>
                  </a:lnTo>
                  <a:lnTo>
                    <a:pt x="21" y="52"/>
                  </a:lnTo>
                  <a:lnTo>
                    <a:pt x="18" y="50"/>
                  </a:lnTo>
                  <a:lnTo>
                    <a:pt x="14"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3" y="2"/>
                  </a:lnTo>
                  <a:lnTo>
                    <a:pt x="15" y="0"/>
                  </a:lnTo>
                  <a:lnTo>
                    <a:pt x="16" y="0"/>
                  </a:lnTo>
                  <a:lnTo>
                    <a:pt x="18" y="0"/>
                  </a:lnTo>
                  <a:lnTo>
                    <a:pt x="21" y="2"/>
                  </a:lnTo>
                  <a:lnTo>
                    <a:pt x="23" y="2"/>
                  </a:lnTo>
                  <a:lnTo>
                    <a:pt x="25" y="3"/>
                  </a:lnTo>
                  <a:lnTo>
                    <a:pt x="27" y="4"/>
                  </a:lnTo>
                  <a:lnTo>
                    <a:pt x="29" y="7"/>
                  </a:lnTo>
                  <a:lnTo>
                    <a:pt x="30" y="9"/>
                  </a:lnTo>
                  <a:lnTo>
                    <a:pt x="31" y="11"/>
                  </a:lnTo>
                  <a:lnTo>
                    <a:pt x="32" y="14"/>
                  </a:lnTo>
                  <a:lnTo>
                    <a:pt x="33" y="17"/>
                  </a:lnTo>
                  <a:lnTo>
                    <a:pt x="34" y="21"/>
                  </a:lnTo>
                  <a:lnTo>
                    <a:pt x="34" y="24"/>
                  </a:lnTo>
                  <a:lnTo>
                    <a:pt x="27" y="25"/>
                  </a:lnTo>
                  <a:lnTo>
                    <a:pt x="27" y="24"/>
                  </a:lnTo>
                  <a:lnTo>
                    <a:pt x="26" y="21"/>
                  </a:lnTo>
                  <a:lnTo>
                    <a:pt x="25" y="20"/>
                  </a:lnTo>
                  <a:lnTo>
                    <a:pt x="24" y="18"/>
                  </a:lnTo>
                  <a:lnTo>
                    <a:pt x="22" y="17"/>
                  </a:lnTo>
                  <a:lnTo>
                    <a:pt x="21" y="15"/>
                  </a:lnTo>
                  <a:lnTo>
                    <a:pt x="19" y="14"/>
                  </a:lnTo>
                  <a:lnTo>
                    <a:pt x="17" y="14"/>
                  </a:lnTo>
                  <a:lnTo>
                    <a:pt x="15" y="14"/>
                  </a:lnTo>
                  <a:lnTo>
                    <a:pt x="13"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4" y="32"/>
                  </a:lnTo>
                  <a:lnTo>
                    <a:pt x="16" y="32"/>
                  </a:lnTo>
                  <a:lnTo>
                    <a:pt x="18" y="34"/>
                  </a:lnTo>
                  <a:lnTo>
                    <a:pt x="21" y="35"/>
                  </a:lnTo>
                  <a:lnTo>
                    <a:pt x="24" y="38"/>
                  </a:lnTo>
                  <a:lnTo>
                    <a:pt x="27" y="39"/>
                  </a:lnTo>
                  <a:lnTo>
                    <a:pt x="28" y="39"/>
                  </a:lnTo>
                  <a:lnTo>
                    <a:pt x="30" y="41"/>
                  </a:lnTo>
                  <a:lnTo>
                    <a:pt x="32" y="42"/>
                  </a:lnTo>
                  <a:lnTo>
                    <a:pt x="33" y="45"/>
                  </a:lnTo>
                  <a:lnTo>
                    <a:pt x="34" y="46"/>
                  </a:lnTo>
                  <a:lnTo>
                    <a:pt x="36" y="49"/>
                  </a:lnTo>
                  <a:lnTo>
                    <a:pt x="36" y="52"/>
                  </a:lnTo>
                  <a:lnTo>
                    <a:pt x="37" y="56"/>
                  </a:lnTo>
                  <a:lnTo>
                    <a:pt x="37" y="60"/>
                  </a:lnTo>
                  <a:lnTo>
                    <a:pt x="37" y="63"/>
                  </a:lnTo>
                  <a:lnTo>
                    <a:pt x="36" y="67"/>
                  </a:lnTo>
                  <a:lnTo>
                    <a:pt x="36" y="70"/>
                  </a:lnTo>
                  <a:lnTo>
                    <a:pt x="34" y="72"/>
                  </a:lnTo>
                  <a:lnTo>
                    <a:pt x="33" y="75"/>
                  </a:lnTo>
                  <a:lnTo>
                    <a:pt x="32" y="78"/>
                  </a:lnTo>
                  <a:lnTo>
                    <a:pt x="30" y="81"/>
                  </a:lnTo>
                  <a:lnTo>
                    <a:pt x="28" y="82"/>
                  </a:lnTo>
                  <a:lnTo>
                    <a:pt x="26" y="84"/>
                  </a:lnTo>
                  <a:lnTo>
                    <a:pt x="23" y="84"/>
                  </a:lnTo>
                  <a:lnTo>
                    <a:pt x="21" y="85"/>
                  </a:lnTo>
                  <a:lnTo>
                    <a:pt x="18" y="85"/>
                  </a:lnTo>
                  <a:lnTo>
                    <a:pt x="14"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5310" y="326"/>
              <a:ext cx="27" cy="58"/>
            </a:xfrm>
            <a:custGeom>
              <a:avLst/>
              <a:gdLst>
                <a:gd name="T0" fmla="*/ 53 w 53"/>
                <a:gd name="T1" fmla="*/ 77 h 115"/>
                <a:gd name="T2" fmla="*/ 50 w 53"/>
                <a:gd name="T3" fmla="*/ 94 h 115"/>
                <a:gd name="T4" fmla="*/ 44 w 53"/>
                <a:gd name="T5" fmla="*/ 105 h 115"/>
                <a:gd name="T6" fmla="*/ 37 w 53"/>
                <a:gd name="T7" fmla="*/ 112 h 115"/>
                <a:gd name="T8" fmla="*/ 27 w 53"/>
                <a:gd name="T9" fmla="*/ 115 h 115"/>
                <a:gd name="T10" fmla="*/ 18 w 53"/>
                <a:gd name="T11" fmla="*/ 114 h 115"/>
                <a:gd name="T12" fmla="*/ 12 w 53"/>
                <a:gd name="T13" fmla="*/ 108 h 115"/>
                <a:gd name="T14" fmla="*/ 6 w 53"/>
                <a:gd name="T15" fmla="*/ 100 h 115"/>
                <a:gd name="T16" fmla="*/ 3 w 53"/>
                <a:gd name="T17" fmla="*/ 87 h 115"/>
                <a:gd name="T18" fmla="*/ 1 w 53"/>
                <a:gd name="T19" fmla="*/ 73 h 115"/>
                <a:gd name="T20" fmla="*/ 0 w 53"/>
                <a:gd name="T21" fmla="*/ 57 h 115"/>
                <a:gd name="T22" fmla="*/ 1 w 53"/>
                <a:gd name="T23" fmla="*/ 41 h 115"/>
                <a:gd name="T24" fmla="*/ 3 w 53"/>
                <a:gd name="T25" fmla="*/ 27 h 115"/>
                <a:gd name="T26" fmla="*/ 7 w 53"/>
                <a:gd name="T27" fmla="*/ 15 h 115"/>
                <a:gd name="T28" fmla="*/ 13 w 53"/>
                <a:gd name="T29" fmla="*/ 7 h 115"/>
                <a:gd name="T30" fmla="*/ 20 w 53"/>
                <a:gd name="T31" fmla="*/ 1 h 115"/>
                <a:gd name="T32" fmla="*/ 27 w 53"/>
                <a:gd name="T33" fmla="*/ 0 h 115"/>
                <a:gd name="T34" fmla="*/ 36 w 53"/>
                <a:gd name="T35" fmla="*/ 1 h 115"/>
                <a:gd name="T36" fmla="*/ 43 w 53"/>
                <a:gd name="T37" fmla="*/ 8 h 115"/>
                <a:gd name="T38" fmla="*/ 48 w 53"/>
                <a:gd name="T39" fmla="*/ 19 h 115"/>
                <a:gd name="T40" fmla="*/ 52 w 53"/>
                <a:gd name="T41" fmla="*/ 33 h 115"/>
                <a:gd name="T42" fmla="*/ 43 w 53"/>
                <a:gd name="T43" fmla="*/ 32 h 115"/>
                <a:gd name="T44" fmla="*/ 40 w 53"/>
                <a:gd name="T45" fmla="*/ 22 h 115"/>
                <a:gd name="T46" fmla="*/ 36 w 53"/>
                <a:gd name="T47" fmla="*/ 18 h 115"/>
                <a:gd name="T48" fmla="*/ 29 w 53"/>
                <a:gd name="T49" fmla="*/ 13 h 115"/>
                <a:gd name="T50" fmla="*/ 24 w 53"/>
                <a:gd name="T51" fmla="*/ 13 h 115"/>
                <a:gd name="T52" fmla="*/ 18 w 53"/>
                <a:gd name="T53" fmla="*/ 18 h 115"/>
                <a:gd name="T54" fmla="*/ 14 w 53"/>
                <a:gd name="T55" fmla="*/ 23 h 115"/>
                <a:gd name="T56" fmla="*/ 10 w 53"/>
                <a:gd name="T57" fmla="*/ 32 h 115"/>
                <a:gd name="T58" fmla="*/ 9 w 53"/>
                <a:gd name="T59" fmla="*/ 41 h 115"/>
                <a:gd name="T60" fmla="*/ 8 w 53"/>
                <a:gd name="T61" fmla="*/ 52 h 115"/>
                <a:gd name="T62" fmla="*/ 8 w 53"/>
                <a:gd name="T63" fmla="*/ 64 h 115"/>
                <a:gd name="T64" fmla="*/ 9 w 53"/>
                <a:gd name="T65" fmla="*/ 75 h 115"/>
                <a:gd name="T66" fmla="*/ 11 w 53"/>
                <a:gd name="T67" fmla="*/ 86 h 115"/>
                <a:gd name="T68" fmla="*/ 14 w 53"/>
                <a:gd name="T69" fmla="*/ 93 h 115"/>
                <a:gd name="T70" fmla="*/ 19 w 53"/>
                <a:gd name="T71" fmla="*/ 97 h 115"/>
                <a:gd name="T72" fmla="*/ 24 w 53"/>
                <a:gd name="T73" fmla="*/ 101 h 115"/>
                <a:gd name="T74" fmla="*/ 29 w 53"/>
                <a:gd name="T75" fmla="*/ 101 h 115"/>
                <a:gd name="T76" fmla="*/ 36 w 53"/>
                <a:gd name="T77" fmla="*/ 97 h 115"/>
                <a:gd name="T78" fmla="*/ 41 w 53"/>
                <a:gd name="T79" fmla="*/ 90 h 115"/>
                <a:gd name="T80" fmla="*/ 44 w 53"/>
                <a:gd name="T81" fmla="*/ 80 h 115"/>
                <a:gd name="T82" fmla="*/ 45 w 53"/>
                <a:gd name="T83" fmla="*/ 7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115">
                  <a:moveTo>
                    <a:pt x="45" y="73"/>
                  </a:moveTo>
                  <a:lnTo>
                    <a:pt x="53" y="77"/>
                  </a:lnTo>
                  <a:lnTo>
                    <a:pt x="52" y="86"/>
                  </a:lnTo>
                  <a:lnTo>
                    <a:pt x="50" y="94"/>
                  </a:lnTo>
                  <a:lnTo>
                    <a:pt x="47" y="100"/>
                  </a:lnTo>
                  <a:lnTo>
                    <a:pt x="44" y="105"/>
                  </a:lnTo>
                  <a:lnTo>
                    <a:pt x="41" y="109"/>
                  </a:lnTo>
                  <a:lnTo>
                    <a:pt x="37" y="112"/>
                  </a:lnTo>
                  <a:lnTo>
                    <a:pt x="31" y="114"/>
                  </a:lnTo>
                  <a:lnTo>
                    <a:pt x="27" y="115"/>
                  </a:lnTo>
                  <a:lnTo>
                    <a:pt x="23" y="115"/>
                  </a:lnTo>
                  <a:lnTo>
                    <a:pt x="18" y="114"/>
                  </a:lnTo>
                  <a:lnTo>
                    <a:pt x="15" y="111"/>
                  </a:lnTo>
                  <a:lnTo>
                    <a:pt x="12" y="108"/>
                  </a:lnTo>
                  <a:lnTo>
                    <a:pt x="9" y="104"/>
                  </a:lnTo>
                  <a:lnTo>
                    <a:pt x="6" y="100"/>
                  </a:lnTo>
                  <a:lnTo>
                    <a:pt x="4" y="93"/>
                  </a:lnTo>
                  <a:lnTo>
                    <a:pt x="3" y="87"/>
                  </a:lnTo>
                  <a:lnTo>
                    <a:pt x="2" y="80"/>
                  </a:lnTo>
                  <a:lnTo>
                    <a:pt x="1" y="73"/>
                  </a:lnTo>
                  <a:lnTo>
                    <a:pt x="0" y="65"/>
                  </a:lnTo>
                  <a:lnTo>
                    <a:pt x="0" y="57"/>
                  </a:lnTo>
                  <a:lnTo>
                    <a:pt x="0" y="48"/>
                  </a:lnTo>
                  <a:lnTo>
                    <a:pt x="1" y="41"/>
                  </a:lnTo>
                  <a:lnTo>
                    <a:pt x="2" y="34"/>
                  </a:lnTo>
                  <a:lnTo>
                    <a:pt x="3" y="27"/>
                  </a:lnTo>
                  <a:lnTo>
                    <a:pt x="5" y="22"/>
                  </a:lnTo>
                  <a:lnTo>
                    <a:pt x="7" y="15"/>
                  </a:lnTo>
                  <a:lnTo>
                    <a:pt x="10" y="11"/>
                  </a:lnTo>
                  <a:lnTo>
                    <a:pt x="13" y="7"/>
                  </a:lnTo>
                  <a:lnTo>
                    <a:pt x="16" y="4"/>
                  </a:lnTo>
                  <a:lnTo>
                    <a:pt x="20" y="1"/>
                  </a:lnTo>
                  <a:lnTo>
                    <a:pt x="24" y="0"/>
                  </a:lnTo>
                  <a:lnTo>
                    <a:pt x="27" y="0"/>
                  </a:lnTo>
                  <a:lnTo>
                    <a:pt x="31" y="0"/>
                  </a:lnTo>
                  <a:lnTo>
                    <a:pt x="36" y="1"/>
                  </a:lnTo>
                  <a:lnTo>
                    <a:pt x="40" y="4"/>
                  </a:lnTo>
                  <a:lnTo>
                    <a:pt x="43" y="8"/>
                  </a:lnTo>
                  <a:lnTo>
                    <a:pt x="46" y="13"/>
                  </a:lnTo>
                  <a:lnTo>
                    <a:pt x="48" y="19"/>
                  </a:lnTo>
                  <a:lnTo>
                    <a:pt x="50" y="26"/>
                  </a:lnTo>
                  <a:lnTo>
                    <a:pt x="52" y="33"/>
                  </a:lnTo>
                  <a:lnTo>
                    <a:pt x="44" y="37"/>
                  </a:lnTo>
                  <a:lnTo>
                    <a:pt x="43" y="32"/>
                  </a:lnTo>
                  <a:lnTo>
                    <a:pt x="41" y="26"/>
                  </a:lnTo>
                  <a:lnTo>
                    <a:pt x="40" y="22"/>
                  </a:lnTo>
                  <a:lnTo>
                    <a:pt x="38" y="19"/>
                  </a:lnTo>
                  <a:lnTo>
                    <a:pt x="36" y="18"/>
                  </a:lnTo>
                  <a:lnTo>
                    <a:pt x="32" y="15"/>
                  </a:lnTo>
                  <a:lnTo>
                    <a:pt x="29" y="13"/>
                  </a:lnTo>
                  <a:lnTo>
                    <a:pt x="27" y="13"/>
                  </a:lnTo>
                  <a:lnTo>
                    <a:pt x="24" y="13"/>
                  </a:lnTo>
                  <a:lnTo>
                    <a:pt x="21" y="15"/>
                  </a:lnTo>
                  <a:lnTo>
                    <a:pt x="18" y="18"/>
                  </a:lnTo>
                  <a:lnTo>
                    <a:pt x="16" y="19"/>
                  </a:lnTo>
                  <a:lnTo>
                    <a:pt x="14" y="23"/>
                  </a:lnTo>
                  <a:lnTo>
                    <a:pt x="12" y="27"/>
                  </a:lnTo>
                  <a:lnTo>
                    <a:pt x="10" y="32"/>
                  </a:lnTo>
                  <a:lnTo>
                    <a:pt x="9" y="36"/>
                  </a:lnTo>
                  <a:lnTo>
                    <a:pt x="9" y="41"/>
                  </a:lnTo>
                  <a:lnTo>
                    <a:pt x="9" y="47"/>
                  </a:lnTo>
                  <a:lnTo>
                    <a:pt x="8" y="52"/>
                  </a:lnTo>
                  <a:lnTo>
                    <a:pt x="8" y="57"/>
                  </a:lnTo>
                  <a:lnTo>
                    <a:pt x="8" y="64"/>
                  </a:lnTo>
                  <a:lnTo>
                    <a:pt x="9" y="69"/>
                  </a:lnTo>
                  <a:lnTo>
                    <a:pt x="9" y="75"/>
                  </a:lnTo>
                  <a:lnTo>
                    <a:pt x="9" y="80"/>
                  </a:lnTo>
                  <a:lnTo>
                    <a:pt x="11" y="86"/>
                  </a:lnTo>
                  <a:lnTo>
                    <a:pt x="12" y="90"/>
                  </a:lnTo>
                  <a:lnTo>
                    <a:pt x="14" y="93"/>
                  </a:lnTo>
                  <a:lnTo>
                    <a:pt x="16" y="96"/>
                  </a:lnTo>
                  <a:lnTo>
                    <a:pt x="19" y="97"/>
                  </a:lnTo>
                  <a:lnTo>
                    <a:pt x="21" y="100"/>
                  </a:lnTo>
                  <a:lnTo>
                    <a:pt x="24" y="101"/>
                  </a:lnTo>
                  <a:lnTo>
                    <a:pt x="26" y="101"/>
                  </a:lnTo>
                  <a:lnTo>
                    <a:pt x="29" y="101"/>
                  </a:lnTo>
                  <a:lnTo>
                    <a:pt x="32" y="100"/>
                  </a:lnTo>
                  <a:lnTo>
                    <a:pt x="36" y="97"/>
                  </a:lnTo>
                  <a:lnTo>
                    <a:pt x="39" y="94"/>
                  </a:lnTo>
                  <a:lnTo>
                    <a:pt x="41" y="90"/>
                  </a:lnTo>
                  <a:lnTo>
                    <a:pt x="42" y="86"/>
                  </a:lnTo>
                  <a:lnTo>
                    <a:pt x="44" y="80"/>
                  </a:lnTo>
                  <a:lnTo>
                    <a:pt x="45" y="75"/>
                  </a:lnTo>
                  <a:lnTo>
                    <a:pt x="45" y="7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noEditPoints="1"/>
            </p:cNvSpPr>
            <p:nvPr/>
          </p:nvSpPr>
          <p:spPr bwMode="auto">
            <a:xfrm>
              <a:off x="5341" y="342"/>
              <a:ext cx="20" cy="42"/>
            </a:xfrm>
            <a:custGeom>
              <a:avLst/>
              <a:gdLst>
                <a:gd name="T0" fmla="*/ 0 w 39"/>
                <a:gd name="T1" fmla="*/ 34 h 85"/>
                <a:gd name="T2" fmla="*/ 3 w 39"/>
                <a:gd name="T3" fmla="*/ 15 h 85"/>
                <a:gd name="T4" fmla="*/ 9 w 39"/>
                <a:gd name="T5" fmla="*/ 6 h 85"/>
                <a:gd name="T6" fmla="*/ 16 w 39"/>
                <a:gd name="T7" fmla="*/ 2 h 85"/>
                <a:gd name="T8" fmla="*/ 23 w 39"/>
                <a:gd name="T9" fmla="*/ 2 h 85"/>
                <a:gd name="T10" fmla="*/ 30 w 39"/>
                <a:gd name="T11" fmla="*/ 7 h 85"/>
                <a:gd name="T12" fmla="*/ 36 w 39"/>
                <a:gd name="T13" fmla="*/ 17 h 85"/>
                <a:gd name="T14" fmla="*/ 39 w 39"/>
                <a:gd name="T15" fmla="*/ 32 h 85"/>
                <a:gd name="T16" fmla="*/ 39 w 39"/>
                <a:gd name="T17" fmla="*/ 49 h 85"/>
                <a:gd name="T18" fmla="*/ 38 w 39"/>
                <a:gd name="T19" fmla="*/ 61 h 85"/>
                <a:gd name="T20" fmla="*/ 35 w 39"/>
                <a:gd name="T21" fmla="*/ 70 h 85"/>
                <a:gd name="T22" fmla="*/ 32 w 39"/>
                <a:gd name="T23" fmla="*/ 77 h 85"/>
                <a:gd name="T24" fmla="*/ 27 w 39"/>
                <a:gd name="T25" fmla="*/ 81 h 85"/>
                <a:gd name="T26" fmla="*/ 21 w 39"/>
                <a:gd name="T27" fmla="*/ 85 h 85"/>
                <a:gd name="T28" fmla="*/ 15 w 39"/>
                <a:gd name="T29" fmla="*/ 84 h 85"/>
                <a:gd name="T30" fmla="*/ 8 w 39"/>
                <a:gd name="T31" fmla="*/ 79 h 85"/>
                <a:gd name="T32" fmla="*/ 3 w 39"/>
                <a:gd name="T33" fmla="*/ 70 h 85"/>
                <a:gd name="T34" fmla="*/ 0 w 39"/>
                <a:gd name="T35" fmla="*/ 53 h 85"/>
                <a:gd name="T36" fmla="*/ 7 w 39"/>
                <a:gd name="T37" fmla="*/ 42 h 85"/>
                <a:gd name="T38" fmla="*/ 8 w 39"/>
                <a:gd name="T39" fmla="*/ 54 h 85"/>
                <a:gd name="T40" fmla="*/ 10 w 39"/>
                <a:gd name="T41" fmla="*/ 64 h 85"/>
                <a:gd name="T42" fmla="*/ 14 w 39"/>
                <a:gd name="T43" fmla="*/ 70 h 85"/>
                <a:gd name="T44" fmla="*/ 19 w 39"/>
                <a:gd name="T45" fmla="*/ 71 h 85"/>
                <a:gd name="T46" fmla="*/ 24 w 39"/>
                <a:gd name="T47" fmla="*/ 70 h 85"/>
                <a:gd name="T48" fmla="*/ 28 w 39"/>
                <a:gd name="T49" fmla="*/ 64 h 85"/>
                <a:gd name="T50" fmla="*/ 31 w 39"/>
                <a:gd name="T51" fmla="*/ 56 h 85"/>
                <a:gd name="T52" fmla="*/ 32 w 39"/>
                <a:gd name="T53" fmla="*/ 43 h 85"/>
                <a:gd name="T54" fmla="*/ 31 w 39"/>
                <a:gd name="T55" fmla="*/ 31 h 85"/>
                <a:gd name="T56" fmla="*/ 28 w 39"/>
                <a:gd name="T57" fmla="*/ 22 h 85"/>
                <a:gd name="T58" fmla="*/ 24 w 39"/>
                <a:gd name="T59" fmla="*/ 15 h 85"/>
                <a:gd name="T60" fmla="*/ 19 w 39"/>
                <a:gd name="T61" fmla="*/ 14 h 85"/>
                <a:gd name="T62" fmla="*/ 14 w 39"/>
                <a:gd name="T63" fmla="*/ 15 h 85"/>
                <a:gd name="T64" fmla="*/ 11 w 39"/>
                <a:gd name="T65" fmla="*/ 21 h 85"/>
                <a:gd name="T66" fmla="*/ 8 w 39"/>
                <a:gd name="T67" fmla="*/ 31 h 85"/>
                <a:gd name="T68" fmla="*/ 7 w 39"/>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85">
                  <a:moveTo>
                    <a:pt x="0" y="43"/>
                  </a:moveTo>
                  <a:lnTo>
                    <a:pt x="0" y="34"/>
                  </a:lnTo>
                  <a:lnTo>
                    <a:pt x="2" y="24"/>
                  </a:lnTo>
                  <a:lnTo>
                    <a:pt x="3" y="15"/>
                  </a:lnTo>
                  <a:lnTo>
                    <a:pt x="6" y="10"/>
                  </a:lnTo>
                  <a:lnTo>
                    <a:pt x="9" y="6"/>
                  </a:lnTo>
                  <a:lnTo>
                    <a:pt x="12" y="3"/>
                  </a:lnTo>
                  <a:lnTo>
                    <a:pt x="16" y="2"/>
                  </a:lnTo>
                  <a:lnTo>
                    <a:pt x="19" y="0"/>
                  </a:lnTo>
                  <a:lnTo>
                    <a:pt x="23" y="2"/>
                  </a:lnTo>
                  <a:lnTo>
                    <a:pt x="27" y="3"/>
                  </a:lnTo>
                  <a:lnTo>
                    <a:pt x="30" y="7"/>
                  </a:lnTo>
                  <a:lnTo>
                    <a:pt x="33" y="11"/>
                  </a:lnTo>
                  <a:lnTo>
                    <a:pt x="36" y="17"/>
                  </a:lnTo>
                  <a:lnTo>
                    <a:pt x="38" y="24"/>
                  </a:lnTo>
                  <a:lnTo>
                    <a:pt x="39" y="32"/>
                  </a:lnTo>
                  <a:lnTo>
                    <a:pt x="39" y="42"/>
                  </a:lnTo>
                  <a:lnTo>
                    <a:pt x="39" y="49"/>
                  </a:lnTo>
                  <a:lnTo>
                    <a:pt x="38" y="56"/>
                  </a:lnTo>
                  <a:lnTo>
                    <a:pt x="38" y="61"/>
                  </a:lnTo>
                  <a:lnTo>
                    <a:pt x="37" y="66"/>
                  </a:lnTo>
                  <a:lnTo>
                    <a:pt x="35" y="70"/>
                  </a:lnTo>
                  <a:lnTo>
                    <a:pt x="34" y="74"/>
                  </a:lnTo>
                  <a:lnTo>
                    <a:pt x="32" y="77"/>
                  </a:lnTo>
                  <a:lnTo>
                    <a:pt x="30"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8" y="64"/>
                  </a:lnTo>
                  <a:lnTo>
                    <a:pt x="29" y="60"/>
                  </a:lnTo>
                  <a:lnTo>
                    <a:pt x="31" y="56"/>
                  </a:lnTo>
                  <a:lnTo>
                    <a:pt x="32" y="49"/>
                  </a:lnTo>
                  <a:lnTo>
                    <a:pt x="32" y="43"/>
                  </a:lnTo>
                  <a:lnTo>
                    <a:pt x="32" y="38"/>
                  </a:lnTo>
                  <a:lnTo>
                    <a:pt x="31" y="31"/>
                  </a:lnTo>
                  <a:lnTo>
                    <a:pt x="29" y="27"/>
                  </a:lnTo>
                  <a:lnTo>
                    <a:pt x="28"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p:cNvSpPr>
            <p:nvPr/>
          </p:nvSpPr>
          <p:spPr bwMode="auto">
            <a:xfrm>
              <a:off x="5366" y="342"/>
              <a:ext cx="18" cy="41"/>
            </a:xfrm>
            <a:custGeom>
              <a:avLst/>
              <a:gdLst>
                <a:gd name="T0" fmla="*/ 0 w 35"/>
                <a:gd name="T1" fmla="*/ 84 h 84"/>
                <a:gd name="T2" fmla="*/ 0 w 35"/>
                <a:gd name="T3" fmla="*/ 2 h 84"/>
                <a:gd name="T4" fmla="*/ 7 w 35"/>
                <a:gd name="T5" fmla="*/ 2 h 84"/>
                <a:gd name="T6" fmla="*/ 7 w 35"/>
                <a:gd name="T7" fmla="*/ 14 h 84"/>
                <a:gd name="T8" fmla="*/ 10 w 35"/>
                <a:gd name="T9" fmla="*/ 9 h 84"/>
                <a:gd name="T10" fmla="*/ 13 w 35"/>
                <a:gd name="T11" fmla="*/ 4 h 84"/>
                <a:gd name="T12" fmla="*/ 16 w 35"/>
                <a:gd name="T13" fmla="*/ 2 h 84"/>
                <a:gd name="T14" fmla="*/ 20 w 35"/>
                <a:gd name="T15" fmla="*/ 0 h 84"/>
                <a:gd name="T16" fmla="*/ 22 w 35"/>
                <a:gd name="T17" fmla="*/ 0 h 84"/>
                <a:gd name="T18" fmla="*/ 24 w 35"/>
                <a:gd name="T19" fmla="*/ 2 h 84"/>
                <a:gd name="T20" fmla="*/ 25 w 35"/>
                <a:gd name="T21" fmla="*/ 2 h 84"/>
                <a:gd name="T22" fmla="*/ 27 w 35"/>
                <a:gd name="T23" fmla="*/ 3 h 84"/>
                <a:gd name="T24" fmla="*/ 28 w 35"/>
                <a:gd name="T25" fmla="*/ 4 h 84"/>
                <a:gd name="T26" fmla="*/ 30 w 35"/>
                <a:gd name="T27" fmla="*/ 6 h 84"/>
                <a:gd name="T28" fmla="*/ 31 w 35"/>
                <a:gd name="T29" fmla="*/ 9 h 84"/>
                <a:gd name="T30" fmla="*/ 32 w 35"/>
                <a:gd name="T31" fmla="*/ 10 h 84"/>
                <a:gd name="T32" fmla="*/ 32 w 35"/>
                <a:gd name="T33" fmla="*/ 13 h 84"/>
                <a:gd name="T34" fmla="*/ 33 w 35"/>
                <a:gd name="T35" fmla="*/ 15 h 84"/>
                <a:gd name="T36" fmla="*/ 34 w 35"/>
                <a:gd name="T37" fmla="*/ 18 h 84"/>
                <a:gd name="T38" fmla="*/ 34 w 35"/>
                <a:gd name="T39" fmla="*/ 21 h 84"/>
                <a:gd name="T40" fmla="*/ 34 w 35"/>
                <a:gd name="T41" fmla="*/ 24 h 84"/>
                <a:gd name="T42" fmla="*/ 35 w 35"/>
                <a:gd name="T43" fmla="*/ 27 h 84"/>
                <a:gd name="T44" fmla="*/ 35 w 35"/>
                <a:gd name="T45" fmla="*/ 29 h 84"/>
                <a:gd name="T46" fmla="*/ 35 w 35"/>
                <a:gd name="T47" fmla="*/ 34 h 84"/>
                <a:gd name="T48" fmla="*/ 35 w 35"/>
                <a:gd name="T49" fmla="*/ 84 h 84"/>
                <a:gd name="T50" fmla="*/ 28 w 35"/>
                <a:gd name="T51" fmla="*/ 84 h 84"/>
                <a:gd name="T52" fmla="*/ 28 w 35"/>
                <a:gd name="T53" fmla="*/ 36 h 84"/>
                <a:gd name="T54" fmla="*/ 28 w 35"/>
                <a:gd name="T55" fmla="*/ 32 h 84"/>
                <a:gd name="T56" fmla="*/ 28 w 35"/>
                <a:gd name="T57" fmla="*/ 29 h 84"/>
                <a:gd name="T58" fmla="*/ 27 w 35"/>
                <a:gd name="T59" fmla="*/ 27 h 84"/>
                <a:gd name="T60" fmla="*/ 27 w 35"/>
                <a:gd name="T61" fmla="*/ 24 h 84"/>
                <a:gd name="T62" fmla="*/ 26 w 35"/>
                <a:gd name="T63" fmla="*/ 22 h 84"/>
                <a:gd name="T64" fmla="*/ 25 w 35"/>
                <a:gd name="T65" fmla="*/ 20 h 84"/>
                <a:gd name="T66" fmla="*/ 24 w 35"/>
                <a:gd name="T67" fmla="*/ 18 h 84"/>
                <a:gd name="T68" fmla="*/ 24 w 35"/>
                <a:gd name="T69" fmla="*/ 17 h 84"/>
                <a:gd name="T70" fmla="*/ 23 w 35"/>
                <a:gd name="T71" fmla="*/ 15 h 84"/>
                <a:gd name="T72" fmla="*/ 21 w 35"/>
                <a:gd name="T73" fmla="*/ 15 h 84"/>
                <a:gd name="T74" fmla="*/ 20 w 35"/>
                <a:gd name="T75" fmla="*/ 14 h 84"/>
                <a:gd name="T76" fmla="*/ 19 w 35"/>
                <a:gd name="T77" fmla="*/ 14 h 84"/>
                <a:gd name="T78" fmla="*/ 16 w 35"/>
                <a:gd name="T79" fmla="*/ 14 h 84"/>
                <a:gd name="T80" fmla="*/ 14 w 35"/>
                <a:gd name="T81" fmla="*/ 15 h 84"/>
                <a:gd name="T82" fmla="*/ 12 w 35"/>
                <a:gd name="T83" fmla="*/ 18 h 84"/>
                <a:gd name="T84" fmla="*/ 10 w 35"/>
                <a:gd name="T85" fmla="*/ 20 h 84"/>
                <a:gd name="T86" fmla="*/ 9 w 35"/>
                <a:gd name="T87" fmla="*/ 22 h 84"/>
                <a:gd name="T88" fmla="*/ 8 w 35"/>
                <a:gd name="T89" fmla="*/ 28 h 84"/>
                <a:gd name="T90" fmla="*/ 7 w 35"/>
                <a:gd name="T91" fmla="*/ 34 h 84"/>
                <a:gd name="T92" fmla="*/ 7 w 35"/>
                <a:gd name="T93" fmla="*/ 41 h 84"/>
                <a:gd name="T94" fmla="*/ 7 w 35"/>
                <a:gd name="T95" fmla="*/ 84 h 84"/>
                <a:gd name="T96" fmla="*/ 0 w 35"/>
                <a:gd name="T9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84">
                  <a:moveTo>
                    <a:pt x="0" y="84"/>
                  </a:moveTo>
                  <a:lnTo>
                    <a:pt x="0" y="2"/>
                  </a:lnTo>
                  <a:lnTo>
                    <a:pt x="7" y="2"/>
                  </a:lnTo>
                  <a:lnTo>
                    <a:pt x="7" y="14"/>
                  </a:lnTo>
                  <a:lnTo>
                    <a:pt x="10" y="9"/>
                  </a:lnTo>
                  <a:lnTo>
                    <a:pt x="13" y="4"/>
                  </a:lnTo>
                  <a:lnTo>
                    <a:pt x="16" y="2"/>
                  </a:lnTo>
                  <a:lnTo>
                    <a:pt x="20" y="0"/>
                  </a:lnTo>
                  <a:lnTo>
                    <a:pt x="22" y="0"/>
                  </a:lnTo>
                  <a:lnTo>
                    <a:pt x="24" y="2"/>
                  </a:lnTo>
                  <a:lnTo>
                    <a:pt x="25" y="2"/>
                  </a:lnTo>
                  <a:lnTo>
                    <a:pt x="27" y="3"/>
                  </a:lnTo>
                  <a:lnTo>
                    <a:pt x="28" y="4"/>
                  </a:lnTo>
                  <a:lnTo>
                    <a:pt x="30" y="6"/>
                  </a:lnTo>
                  <a:lnTo>
                    <a:pt x="31" y="9"/>
                  </a:lnTo>
                  <a:lnTo>
                    <a:pt x="32" y="10"/>
                  </a:lnTo>
                  <a:lnTo>
                    <a:pt x="32" y="13"/>
                  </a:lnTo>
                  <a:lnTo>
                    <a:pt x="33" y="15"/>
                  </a:lnTo>
                  <a:lnTo>
                    <a:pt x="34" y="18"/>
                  </a:lnTo>
                  <a:lnTo>
                    <a:pt x="34" y="21"/>
                  </a:lnTo>
                  <a:lnTo>
                    <a:pt x="34" y="24"/>
                  </a:lnTo>
                  <a:lnTo>
                    <a:pt x="35" y="27"/>
                  </a:lnTo>
                  <a:lnTo>
                    <a:pt x="35" y="29"/>
                  </a:lnTo>
                  <a:lnTo>
                    <a:pt x="35" y="34"/>
                  </a:lnTo>
                  <a:lnTo>
                    <a:pt x="35" y="84"/>
                  </a:lnTo>
                  <a:lnTo>
                    <a:pt x="28" y="84"/>
                  </a:lnTo>
                  <a:lnTo>
                    <a:pt x="28" y="36"/>
                  </a:lnTo>
                  <a:lnTo>
                    <a:pt x="28" y="32"/>
                  </a:lnTo>
                  <a:lnTo>
                    <a:pt x="28" y="29"/>
                  </a:lnTo>
                  <a:lnTo>
                    <a:pt x="27" y="27"/>
                  </a:lnTo>
                  <a:lnTo>
                    <a:pt x="27" y="24"/>
                  </a:lnTo>
                  <a:lnTo>
                    <a:pt x="26" y="22"/>
                  </a:lnTo>
                  <a:lnTo>
                    <a:pt x="25" y="20"/>
                  </a:lnTo>
                  <a:lnTo>
                    <a:pt x="24" y="18"/>
                  </a:lnTo>
                  <a:lnTo>
                    <a:pt x="24" y="17"/>
                  </a:lnTo>
                  <a:lnTo>
                    <a:pt x="23" y="15"/>
                  </a:lnTo>
                  <a:lnTo>
                    <a:pt x="21" y="15"/>
                  </a:lnTo>
                  <a:lnTo>
                    <a:pt x="20" y="14"/>
                  </a:lnTo>
                  <a:lnTo>
                    <a:pt x="19" y="14"/>
                  </a:lnTo>
                  <a:lnTo>
                    <a:pt x="16" y="14"/>
                  </a:lnTo>
                  <a:lnTo>
                    <a:pt x="14" y="15"/>
                  </a:lnTo>
                  <a:lnTo>
                    <a:pt x="12" y="18"/>
                  </a:lnTo>
                  <a:lnTo>
                    <a:pt x="10" y="20"/>
                  </a:lnTo>
                  <a:lnTo>
                    <a:pt x="9" y="22"/>
                  </a:lnTo>
                  <a:lnTo>
                    <a:pt x="8" y="28"/>
                  </a:lnTo>
                  <a:lnTo>
                    <a:pt x="7" y="34"/>
                  </a:lnTo>
                  <a:lnTo>
                    <a:pt x="7" y="41"/>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p:cNvSpPr>
            <p:nvPr/>
          </p:nvSpPr>
          <p:spPr bwMode="auto">
            <a:xfrm>
              <a:off x="5389" y="342"/>
              <a:ext cx="18" cy="42"/>
            </a:xfrm>
            <a:custGeom>
              <a:avLst/>
              <a:gdLst>
                <a:gd name="T0" fmla="*/ 8 w 37"/>
                <a:gd name="T1" fmla="*/ 57 h 85"/>
                <a:gd name="T2" fmla="*/ 9 w 37"/>
                <a:gd name="T3" fmla="*/ 63 h 85"/>
                <a:gd name="T4" fmla="*/ 10 w 37"/>
                <a:gd name="T5" fmla="*/ 67 h 85"/>
                <a:gd name="T6" fmla="*/ 15 w 37"/>
                <a:gd name="T7" fmla="*/ 70 h 85"/>
                <a:gd name="T8" fmla="*/ 19 w 37"/>
                <a:gd name="T9" fmla="*/ 71 h 85"/>
                <a:gd name="T10" fmla="*/ 24 w 37"/>
                <a:gd name="T11" fmla="*/ 70 h 85"/>
                <a:gd name="T12" fmla="*/ 27 w 37"/>
                <a:gd name="T13" fmla="*/ 68 h 85"/>
                <a:gd name="T14" fmla="*/ 29 w 37"/>
                <a:gd name="T15" fmla="*/ 66 h 85"/>
                <a:gd name="T16" fmla="*/ 30 w 37"/>
                <a:gd name="T17" fmla="*/ 61 h 85"/>
                <a:gd name="T18" fmla="*/ 29 w 37"/>
                <a:gd name="T19" fmla="*/ 57 h 85"/>
                <a:gd name="T20" fmla="*/ 27 w 37"/>
                <a:gd name="T21" fmla="*/ 54 h 85"/>
                <a:gd name="T22" fmla="*/ 24 w 37"/>
                <a:gd name="T23" fmla="*/ 53 h 85"/>
                <a:gd name="T24" fmla="*/ 19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4 w 37"/>
                <a:gd name="T51" fmla="*/ 2 h 85"/>
                <a:gd name="T52" fmla="*/ 17 w 37"/>
                <a:gd name="T53" fmla="*/ 0 h 85"/>
                <a:gd name="T54" fmla="*/ 22 w 37"/>
                <a:gd name="T55" fmla="*/ 2 h 85"/>
                <a:gd name="T56" fmla="*/ 26 w 37"/>
                <a:gd name="T57" fmla="*/ 3 h 85"/>
                <a:gd name="T58" fmla="*/ 30 w 37"/>
                <a:gd name="T59" fmla="*/ 7 h 85"/>
                <a:gd name="T60" fmla="*/ 32 w 37"/>
                <a:gd name="T61" fmla="*/ 11 h 85"/>
                <a:gd name="T62" fmla="*/ 34 w 37"/>
                <a:gd name="T63" fmla="*/ 17 h 85"/>
                <a:gd name="T64" fmla="*/ 35 w 37"/>
                <a:gd name="T65" fmla="*/ 24 h 85"/>
                <a:gd name="T66" fmla="*/ 28 w 37"/>
                <a:gd name="T67" fmla="*/ 24 h 85"/>
                <a:gd name="T68" fmla="*/ 26 w 37"/>
                <a:gd name="T69" fmla="*/ 20 h 85"/>
                <a:gd name="T70" fmla="*/ 23 w 37"/>
                <a:gd name="T71" fmla="*/ 17 h 85"/>
                <a:gd name="T72" fmla="*/ 20 w 37"/>
                <a:gd name="T73" fmla="*/ 14 h 85"/>
                <a:gd name="T74" fmla="*/ 16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7 w 37"/>
                <a:gd name="T93" fmla="*/ 32 h 85"/>
                <a:gd name="T94" fmla="*/ 22 w 37"/>
                <a:gd name="T95" fmla="*/ 35 h 85"/>
                <a:gd name="T96" fmla="*/ 28 w 37"/>
                <a:gd name="T97" fmla="*/ 39 h 85"/>
                <a:gd name="T98" fmla="*/ 31 w 37"/>
                <a:gd name="T99" fmla="*/ 41 h 85"/>
                <a:gd name="T100" fmla="*/ 34 w 37"/>
                <a:gd name="T101" fmla="*/ 45 h 85"/>
                <a:gd name="T102" fmla="*/ 36 w 37"/>
                <a:gd name="T103" fmla="*/ 49 h 85"/>
                <a:gd name="T104" fmla="*/ 37 w 37"/>
                <a:gd name="T105" fmla="*/ 56 h 85"/>
                <a:gd name="T106" fmla="*/ 37 w 37"/>
                <a:gd name="T107" fmla="*/ 63 h 85"/>
                <a:gd name="T108" fmla="*/ 36 w 37"/>
                <a:gd name="T109" fmla="*/ 70 h 85"/>
                <a:gd name="T110" fmla="*/ 34 w 37"/>
                <a:gd name="T111" fmla="*/ 75 h 85"/>
                <a:gd name="T112" fmla="*/ 31 w 37"/>
                <a:gd name="T113" fmla="*/ 81 h 85"/>
                <a:gd name="T114" fmla="*/ 27 w 37"/>
                <a:gd name="T115" fmla="*/ 84 h 85"/>
                <a:gd name="T116" fmla="*/ 22 w 37"/>
                <a:gd name="T117" fmla="*/ 85 h 85"/>
                <a:gd name="T118" fmla="*/ 15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5" y="70"/>
                  </a:lnTo>
                  <a:lnTo>
                    <a:pt x="17" y="71"/>
                  </a:lnTo>
                  <a:lnTo>
                    <a:pt x="19" y="71"/>
                  </a:lnTo>
                  <a:lnTo>
                    <a:pt x="22" y="71"/>
                  </a:lnTo>
                  <a:lnTo>
                    <a:pt x="24" y="70"/>
                  </a:lnTo>
                  <a:lnTo>
                    <a:pt x="26" y="70"/>
                  </a:lnTo>
                  <a:lnTo>
                    <a:pt x="27" y="68"/>
                  </a:lnTo>
                  <a:lnTo>
                    <a:pt x="28" y="67"/>
                  </a:lnTo>
                  <a:lnTo>
                    <a:pt x="29" y="66"/>
                  </a:lnTo>
                  <a:lnTo>
                    <a:pt x="30" y="63"/>
                  </a:lnTo>
                  <a:lnTo>
                    <a:pt x="30" y="61"/>
                  </a:lnTo>
                  <a:lnTo>
                    <a:pt x="30" y="60"/>
                  </a:lnTo>
                  <a:lnTo>
                    <a:pt x="29" y="57"/>
                  </a:lnTo>
                  <a:lnTo>
                    <a:pt x="28" y="56"/>
                  </a:lnTo>
                  <a:lnTo>
                    <a:pt x="27" y="54"/>
                  </a:lnTo>
                  <a:lnTo>
                    <a:pt x="26" y="54"/>
                  </a:lnTo>
                  <a:lnTo>
                    <a:pt x="24" y="53"/>
                  </a:lnTo>
                  <a:lnTo>
                    <a:pt x="22" y="52"/>
                  </a:lnTo>
                  <a:lnTo>
                    <a:pt x="19" y="50"/>
                  </a:lnTo>
                  <a:lnTo>
                    <a:pt x="15"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4" y="2"/>
                  </a:lnTo>
                  <a:lnTo>
                    <a:pt x="16" y="0"/>
                  </a:lnTo>
                  <a:lnTo>
                    <a:pt x="17" y="0"/>
                  </a:lnTo>
                  <a:lnTo>
                    <a:pt x="19" y="0"/>
                  </a:lnTo>
                  <a:lnTo>
                    <a:pt x="22" y="2"/>
                  </a:lnTo>
                  <a:lnTo>
                    <a:pt x="24" y="2"/>
                  </a:lnTo>
                  <a:lnTo>
                    <a:pt x="26" y="3"/>
                  </a:lnTo>
                  <a:lnTo>
                    <a:pt x="28" y="4"/>
                  </a:lnTo>
                  <a:lnTo>
                    <a:pt x="30" y="7"/>
                  </a:lnTo>
                  <a:lnTo>
                    <a:pt x="31" y="9"/>
                  </a:lnTo>
                  <a:lnTo>
                    <a:pt x="32" y="11"/>
                  </a:lnTo>
                  <a:lnTo>
                    <a:pt x="33" y="14"/>
                  </a:lnTo>
                  <a:lnTo>
                    <a:pt x="34" y="17"/>
                  </a:lnTo>
                  <a:lnTo>
                    <a:pt x="35" y="21"/>
                  </a:lnTo>
                  <a:lnTo>
                    <a:pt x="35" y="24"/>
                  </a:lnTo>
                  <a:lnTo>
                    <a:pt x="28" y="25"/>
                  </a:lnTo>
                  <a:lnTo>
                    <a:pt x="28" y="24"/>
                  </a:lnTo>
                  <a:lnTo>
                    <a:pt x="27" y="21"/>
                  </a:lnTo>
                  <a:lnTo>
                    <a:pt x="26" y="20"/>
                  </a:lnTo>
                  <a:lnTo>
                    <a:pt x="25" y="18"/>
                  </a:lnTo>
                  <a:lnTo>
                    <a:pt x="23" y="17"/>
                  </a:lnTo>
                  <a:lnTo>
                    <a:pt x="22" y="15"/>
                  </a:lnTo>
                  <a:lnTo>
                    <a:pt x="20" y="14"/>
                  </a:lnTo>
                  <a:lnTo>
                    <a:pt x="18" y="14"/>
                  </a:lnTo>
                  <a:lnTo>
                    <a:pt x="16" y="14"/>
                  </a:lnTo>
                  <a:lnTo>
                    <a:pt x="14"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5" y="32"/>
                  </a:lnTo>
                  <a:lnTo>
                    <a:pt x="17" y="32"/>
                  </a:lnTo>
                  <a:lnTo>
                    <a:pt x="19" y="34"/>
                  </a:lnTo>
                  <a:lnTo>
                    <a:pt x="22" y="35"/>
                  </a:lnTo>
                  <a:lnTo>
                    <a:pt x="25" y="38"/>
                  </a:lnTo>
                  <a:lnTo>
                    <a:pt x="28" y="39"/>
                  </a:lnTo>
                  <a:lnTo>
                    <a:pt x="29" y="39"/>
                  </a:lnTo>
                  <a:lnTo>
                    <a:pt x="31" y="41"/>
                  </a:lnTo>
                  <a:lnTo>
                    <a:pt x="33" y="42"/>
                  </a:lnTo>
                  <a:lnTo>
                    <a:pt x="34" y="45"/>
                  </a:lnTo>
                  <a:lnTo>
                    <a:pt x="35" y="46"/>
                  </a:lnTo>
                  <a:lnTo>
                    <a:pt x="36" y="49"/>
                  </a:lnTo>
                  <a:lnTo>
                    <a:pt x="36" y="52"/>
                  </a:lnTo>
                  <a:lnTo>
                    <a:pt x="37" y="56"/>
                  </a:lnTo>
                  <a:lnTo>
                    <a:pt x="37" y="60"/>
                  </a:lnTo>
                  <a:lnTo>
                    <a:pt x="37" y="63"/>
                  </a:lnTo>
                  <a:lnTo>
                    <a:pt x="36" y="67"/>
                  </a:lnTo>
                  <a:lnTo>
                    <a:pt x="36" y="70"/>
                  </a:lnTo>
                  <a:lnTo>
                    <a:pt x="35" y="72"/>
                  </a:lnTo>
                  <a:lnTo>
                    <a:pt x="34" y="75"/>
                  </a:lnTo>
                  <a:lnTo>
                    <a:pt x="33" y="78"/>
                  </a:lnTo>
                  <a:lnTo>
                    <a:pt x="31" y="81"/>
                  </a:lnTo>
                  <a:lnTo>
                    <a:pt x="29" y="82"/>
                  </a:lnTo>
                  <a:lnTo>
                    <a:pt x="27" y="84"/>
                  </a:lnTo>
                  <a:lnTo>
                    <a:pt x="24" y="84"/>
                  </a:lnTo>
                  <a:lnTo>
                    <a:pt x="22" y="85"/>
                  </a:lnTo>
                  <a:lnTo>
                    <a:pt x="19" y="85"/>
                  </a:lnTo>
                  <a:lnTo>
                    <a:pt x="15"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38"/>
            <p:cNvSpPr>
              <a:spLocks noEditPoints="1"/>
            </p:cNvSpPr>
            <p:nvPr/>
          </p:nvSpPr>
          <p:spPr bwMode="auto">
            <a:xfrm>
              <a:off x="5409" y="342"/>
              <a:ext cx="21" cy="42"/>
            </a:xfrm>
            <a:custGeom>
              <a:avLst/>
              <a:gdLst>
                <a:gd name="T0" fmla="*/ 41 w 42"/>
                <a:gd name="T1" fmla="*/ 60 h 85"/>
                <a:gd name="T2" fmla="*/ 38 w 42"/>
                <a:gd name="T3" fmla="*/ 71 h 85"/>
                <a:gd name="T4" fmla="*/ 33 w 42"/>
                <a:gd name="T5" fmla="*/ 78 h 85"/>
                <a:gd name="T6" fmla="*/ 28 w 42"/>
                <a:gd name="T7" fmla="*/ 84 h 85"/>
                <a:gd name="T8" fmla="*/ 21 w 42"/>
                <a:gd name="T9" fmla="*/ 85 h 85"/>
                <a:gd name="T10" fmla="*/ 12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2 w 42"/>
                <a:gd name="T23" fmla="*/ 3 h 85"/>
                <a:gd name="T24" fmla="*/ 20 w 42"/>
                <a:gd name="T25" fmla="*/ 0 h 85"/>
                <a:gd name="T26" fmla="*/ 28 w 42"/>
                <a:gd name="T27" fmla="*/ 3 h 85"/>
                <a:gd name="T28" fmla="*/ 35 w 42"/>
                <a:gd name="T29" fmla="*/ 11 h 85"/>
                <a:gd name="T30" fmla="*/ 41 w 42"/>
                <a:gd name="T31" fmla="*/ 25 h 85"/>
                <a:gd name="T32" fmla="*/ 42 w 42"/>
                <a:gd name="T33" fmla="*/ 43 h 85"/>
                <a:gd name="T34" fmla="*/ 42 w 42"/>
                <a:gd name="T35" fmla="*/ 45 h 85"/>
                <a:gd name="T36" fmla="*/ 41 w 42"/>
                <a:gd name="T37" fmla="*/ 46 h 85"/>
                <a:gd name="T38" fmla="*/ 8 w 42"/>
                <a:gd name="T39" fmla="*/ 52 h 85"/>
                <a:gd name="T40" fmla="*/ 10 w 42"/>
                <a:gd name="T41" fmla="*/ 61 h 85"/>
                <a:gd name="T42" fmla="*/ 13 w 42"/>
                <a:gd name="T43" fmla="*/ 67 h 85"/>
                <a:gd name="T44" fmla="*/ 18 w 42"/>
                <a:gd name="T45" fmla="*/ 71 h 85"/>
                <a:gd name="T46" fmla="*/ 23 w 42"/>
                <a:gd name="T47" fmla="*/ 71 h 85"/>
                <a:gd name="T48" fmla="*/ 27 w 42"/>
                <a:gd name="T49" fmla="*/ 70 h 85"/>
                <a:gd name="T50" fmla="*/ 29 w 42"/>
                <a:gd name="T51" fmla="*/ 67 h 85"/>
                <a:gd name="T52" fmla="*/ 32 w 42"/>
                <a:gd name="T53" fmla="*/ 61 h 85"/>
                <a:gd name="T54" fmla="*/ 33 w 42"/>
                <a:gd name="T55" fmla="*/ 59 h 85"/>
                <a:gd name="T56" fmla="*/ 33 w 42"/>
                <a:gd name="T57" fmla="*/ 32 h 85"/>
                <a:gd name="T58" fmla="*/ 32 w 42"/>
                <a:gd name="T59" fmla="*/ 27 h 85"/>
                <a:gd name="T60" fmla="*/ 30 w 42"/>
                <a:gd name="T61" fmla="*/ 21 h 85"/>
                <a:gd name="T62" fmla="*/ 25 w 42"/>
                <a:gd name="T63" fmla="*/ 15 h 85"/>
                <a:gd name="T64" fmla="*/ 20 w 42"/>
                <a:gd name="T65" fmla="*/ 14 h 85"/>
                <a:gd name="T66" fmla="*/ 15 w 42"/>
                <a:gd name="T67" fmla="*/ 15 h 85"/>
                <a:gd name="T68" fmla="*/ 11 w 42"/>
                <a:gd name="T69" fmla="*/ 20 h 85"/>
                <a:gd name="T70" fmla="*/ 9 w 42"/>
                <a:gd name="T71" fmla="*/ 25 h 85"/>
                <a:gd name="T72" fmla="*/ 8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3" y="59"/>
                  </a:moveTo>
                  <a:lnTo>
                    <a:pt x="41" y="60"/>
                  </a:lnTo>
                  <a:lnTo>
                    <a:pt x="40" y="66"/>
                  </a:lnTo>
                  <a:lnTo>
                    <a:pt x="38" y="71"/>
                  </a:lnTo>
                  <a:lnTo>
                    <a:pt x="35" y="75"/>
                  </a:lnTo>
                  <a:lnTo>
                    <a:pt x="33" y="78"/>
                  </a:lnTo>
                  <a:lnTo>
                    <a:pt x="31" y="81"/>
                  </a:lnTo>
                  <a:lnTo>
                    <a:pt x="28" y="84"/>
                  </a:lnTo>
                  <a:lnTo>
                    <a:pt x="24" y="85"/>
                  </a:lnTo>
                  <a:lnTo>
                    <a:pt x="21" y="85"/>
                  </a:lnTo>
                  <a:lnTo>
                    <a:pt x="17"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6" y="2"/>
                  </a:lnTo>
                  <a:lnTo>
                    <a:pt x="20" y="0"/>
                  </a:lnTo>
                  <a:lnTo>
                    <a:pt x="24" y="2"/>
                  </a:lnTo>
                  <a:lnTo>
                    <a:pt x="28" y="3"/>
                  </a:lnTo>
                  <a:lnTo>
                    <a:pt x="32" y="7"/>
                  </a:lnTo>
                  <a:lnTo>
                    <a:pt x="35" y="11"/>
                  </a:lnTo>
                  <a:lnTo>
                    <a:pt x="39" y="17"/>
                  </a:lnTo>
                  <a:lnTo>
                    <a:pt x="41" y="25"/>
                  </a:lnTo>
                  <a:lnTo>
                    <a:pt x="42" y="34"/>
                  </a:lnTo>
                  <a:lnTo>
                    <a:pt x="42" y="43"/>
                  </a:lnTo>
                  <a:lnTo>
                    <a:pt x="42" y="43"/>
                  </a:lnTo>
                  <a:lnTo>
                    <a:pt x="42" y="45"/>
                  </a:lnTo>
                  <a:lnTo>
                    <a:pt x="41" y="46"/>
                  </a:lnTo>
                  <a:lnTo>
                    <a:pt x="41" y="46"/>
                  </a:lnTo>
                  <a:lnTo>
                    <a:pt x="8" y="46"/>
                  </a:lnTo>
                  <a:lnTo>
                    <a:pt x="8" y="52"/>
                  </a:lnTo>
                  <a:lnTo>
                    <a:pt x="9" y="57"/>
                  </a:lnTo>
                  <a:lnTo>
                    <a:pt x="10" y="61"/>
                  </a:lnTo>
                  <a:lnTo>
                    <a:pt x="11" y="64"/>
                  </a:lnTo>
                  <a:lnTo>
                    <a:pt x="13" y="67"/>
                  </a:lnTo>
                  <a:lnTo>
                    <a:pt x="15" y="70"/>
                  </a:lnTo>
                  <a:lnTo>
                    <a:pt x="18" y="71"/>
                  </a:lnTo>
                  <a:lnTo>
                    <a:pt x="21" y="71"/>
                  </a:lnTo>
                  <a:lnTo>
                    <a:pt x="23" y="71"/>
                  </a:lnTo>
                  <a:lnTo>
                    <a:pt x="25" y="70"/>
                  </a:lnTo>
                  <a:lnTo>
                    <a:pt x="27" y="70"/>
                  </a:lnTo>
                  <a:lnTo>
                    <a:pt x="28" y="68"/>
                  </a:lnTo>
                  <a:lnTo>
                    <a:pt x="29" y="67"/>
                  </a:lnTo>
                  <a:lnTo>
                    <a:pt x="31" y="64"/>
                  </a:lnTo>
                  <a:lnTo>
                    <a:pt x="32" y="61"/>
                  </a:lnTo>
                  <a:lnTo>
                    <a:pt x="33" y="59"/>
                  </a:lnTo>
                  <a:lnTo>
                    <a:pt x="33" y="59"/>
                  </a:lnTo>
                  <a:close/>
                  <a:moveTo>
                    <a:pt x="8" y="32"/>
                  </a:moveTo>
                  <a:lnTo>
                    <a:pt x="33" y="32"/>
                  </a:lnTo>
                  <a:lnTo>
                    <a:pt x="33" y="29"/>
                  </a:lnTo>
                  <a:lnTo>
                    <a:pt x="32" y="27"/>
                  </a:lnTo>
                  <a:lnTo>
                    <a:pt x="31" y="24"/>
                  </a:lnTo>
                  <a:lnTo>
                    <a:pt x="30" y="21"/>
                  </a:lnTo>
                  <a:lnTo>
                    <a:pt x="28" y="18"/>
                  </a:lnTo>
                  <a:lnTo>
                    <a:pt x="25" y="15"/>
                  </a:lnTo>
                  <a:lnTo>
                    <a:pt x="23" y="14"/>
                  </a:lnTo>
                  <a:lnTo>
                    <a:pt x="20" y="14"/>
                  </a:lnTo>
                  <a:lnTo>
                    <a:pt x="18"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39"/>
            <p:cNvSpPr>
              <a:spLocks/>
            </p:cNvSpPr>
            <p:nvPr/>
          </p:nvSpPr>
          <p:spPr bwMode="auto">
            <a:xfrm>
              <a:off x="5435" y="342"/>
              <a:ext cx="12" cy="41"/>
            </a:xfrm>
            <a:custGeom>
              <a:avLst/>
              <a:gdLst>
                <a:gd name="T0" fmla="*/ 0 w 23"/>
                <a:gd name="T1" fmla="*/ 84 h 84"/>
                <a:gd name="T2" fmla="*/ 0 w 23"/>
                <a:gd name="T3" fmla="*/ 2 h 84"/>
                <a:gd name="T4" fmla="*/ 7 w 23"/>
                <a:gd name="T5" fmla="*/ 2 h 84"/>
                <a:gd name="T6" fmla="*/ 7 w 23"/>
                <a:gd name="T7" fmla="*/ 14 h 84"/>
                <a:gd name="T8" fmla="*/ 8 w 23"/>
                <a:gd name="T9" fmla="*/ 10 h 84"/>
                <a:gd name="T10" fmla="*/ 9 w 23"/>
                <a:gd name="T11" fmla="*/ 7 h 84"/>
                <a:gd name="T12" fmla="*/ 10 w 23"/>
                <a:gd name="T13" fmla="*/ 4 h 84"/>
                <a:gd name="T14" fmla="*/ 10 w 23"/>
                <a:gd name="T15" fmla="*/ 3 h 84"/>
                <a:gd name="T16" fmla="*/ 11 w 23"/>
                <a:gd name="T17" fmla="*/ 2 h 84"/>
                <a:gd name="T18" fmla="*/ 13 w 23"/>
                <a:gd name="T19" fmla="*/ 2 h 84"/>
                <a:gd name="T20" fmla="*/ 14 w 23"/>
                <a:gd name="T21" fmla="*/ 0 h 84"/>
                <a:gd name="T22" fmla="*/ 15 w 23"/>
                <a:gd name="T23" fmla="*/ 0 h 84"/>
                <a:gd name="T24" fmla="*/ 17 w 23"/>
                <a:gd name="T25" fmla="*/ 0 h 84"/>
                <a:gd name="T26" fmla="*/ 19 w 23"/>
                <a:gd name="T27" fmla="*/ 2 h 84"/>
                <a:gd name="T28" fmla="*/ 21 w 23"/>
                <a:gd name="T29" fmla="*/ 3 h 84"/>
                <a:gd name="T30" fmla="*/ 23 w 23"/>
                <a:gd name="T31" fmla="*/ 4 h 84"/>
                <a:gd name="T32" fmla="*/ 20 w 23"/>
                <a:gd name="T33" fmla="*/ 17 h 84"/>
                <a:gd name="T34" fmla="*/ 19 w 23"/>
                <a:gd name="T35" fmla="*/ 15 h 84"/>
                <a:gd name="T36" fmla="*/ 18 w 23"/>
                <a:gd name="T37" fmla="*/ 15 h 84"/>
                <a:gd name="T38" fmla="*/ 16 w 23"/>
                <a:gd name="T39" fmla="*/ 14 h 84"/>
                <a:gd name="T40" fmla="*/ 15 w 23"/>
                <a:gd name="T41" fmla="*/ 14 h 84"/>
                <a:gd name="T42" fmla="*/ 14 w 23"/>
                <a:gd name="T43" fmla="*/ 14 h 84"/>
                <a:gd name="T44" fmla="*/ 13 w 23"/>
                <a:gd name="T45" fmla="*/ 15 h 84"/>
                <a:gd name="T46" fmla="*/ 12 w 23"/>
                <a:gd name="T47" fmla="*/ 15 h 84"/>
                <a:gd name="T48" fmla="*/ 11 w 23"/>
                <a:gd name="T49" fmla="*/ 17 h 84"/>
                <a:gd name="T50" fmla="*/ 10 w 23"/>
                <a:gd name="T51" fmla="*/ 18 h 84"/>
                <a:gd name="T52" fmla="*/ 9 w 23"/>
                <a:gd name="T53" fmla="*/ 21 h 84"/>
                <a:gd name="T54" fmla="*/ 8 w 23"/>
                <a:gd name="T55" fmla="*/ 22 h 84"/>
                <a:gd name="T56" fmla="*/ 8 w 23"/>
                <a:gd name="T57" fmla="*/ 25 h 84"/>
                <a:gd name="T58" fmla="*/ 8 w 23"/>
                <a:gd name="T59" fmla="*/ 29 h 84"/>
                <a:gd name="T60" fmla="*/ 8 w 23"/>
                <a:gd name="T61" fmla="*/ 34 h 84"/>
                <a:gd name="T62" fmla="*/ 7 w 23"/>
                <a:gd name="T63" fmla="*/ 38 h 84"/>
                <a:gd name="T64" fmla="*/ 7 w 23"/>
                <a:gd name="T65" fmla="*/ 42 h 84"/>
                <a:gd name="T66" fmla="*/ 7 w 23"/>
                <a:gd name="T67" fmla="*/ 84 h 84"/>
                <a:gd name="T68" fmla="*/ 0 w 23"/>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7" y="0"/>
                  </a:lnTo>
                  <a:lnTo>
                    <a:pt x="19" y="2"/>
                  </a:lnTo>
                  <a:lnTo>
                    <a:pt x="21" y="3"/>
                  </a:lnTo>
                  <a:lnTo>
                    <a:pt x="23" y="4"/>
                  </a:lnTo>
                  <a:lnTo>
                    <a:pt x="20" y="17"/>
                  </a:lnTo>
                  <a:lnTo>
                    <a:pt x="19" y="15"/>
                  </a:lnTo>
                  <a:lnTo>
                    <a:pt x="18"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p:cNvSpPr>
            <p:nvPr/>
          </p:nvSpPr>
          <p:spPr bwMode="auto">
            <a:xfrm>
              <a:off x="5447" y="342"/>
              <a:ext cx="19" cy="41"/>
            </a:xfrm>
            <a:custGeom>
              <a:avLst/>
              <a:gdLst>
                <a:gd name="T0" fmla="*/ 15 w 40"/>
                <a:gd name="T1" fmla="*/ 82 h 82"/>
                <a:gd name="T2" fmla="*/ 0 w 40"/>
                <a:gd name="T3" fmla="*/ 0 h 82"/>
                <a:gd name="T4" fmla="*/ 7 w 40"/>
                <a:gd name="T5" fmla="*/ 0 h 82"/>
                <a:gd name="T6" fmla="*/ 16 w 40"/>
                <a:gd name="T7" fmla="*/ 50 h 82"/>
                <a:gd name="T8" fmla="*/ 17 w 40"/>
                <a:gd name="T9" fmla="*/ 54 h 82"/>
                <a:gd name="T10" fmla="*/ 18 w 40"/>
                <a:gd name="T11" fmla="*/ 58 h 82"/>
                <a:gd name="T12" fmla="*/ 18 w 40"/>
                <a:gd name="T13" fmla="*/ 62 h 82"/>
                <a:gd name="T14" fmla="*/ 19 w 40"/>
                <a:gd name="T15" fmla="*/ 66 h 82"/>
                <a:gd name="T16" fmla="*/ 19 w 40"/>
                <a:gd name="T17" fmla="*/ 62 h 82"/>
                <a:gd name="T18" fmla="*/ 20 w 40"/>
                <a:gd name="T19" fmla="*/ 58 h 82"/>
                <a:gd name="T20" fmla="*/ 21 w 40"/>
                <a:gd name="T21" fmla="*/ 54 h 82"/>
                <a:gd name="T22" fmla="*/ 22 w 40"/>
                <a:gd name="T23" fmla="*/ 50 h 82"/>
                <a:gd name="T24" fmla="*/ 32 w 40"/>
                <a:gd name="T25" fmla="*/ 0 h 82"/>
                <a:gd name="T26" fmla="*/ 40 w 40"/>
                <a:gd name="T27" fmla="*/ 0 h 82"/>
                <a:gd name="T28" fmla="*/ 24 w 40"/>
                <a:gd name="T29" fmla="*/ 82 h 82"/>
                <a:gd name="T30" fmla="*/ 15 w 40"/>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2">
                  <a:moveTo>
                    <a:pt x="15" y="82"/>
                  </a:moveTo>
                  <a:lnTo>
                    <a:pt x="0" y="0"/>
                  </a:lnTo>
                  <a:lnTo>
                    <a:pt x="7" y="0"/>
                  </a:lnTo>
                  <a:lnTo>
                    <a:pt x="16" y="50"/>
                  </a:lnTo>
                  <a:lnTo>
                    <a:pt x="17" y="54"/>
                  </a:lnTo>
                  <a:lnTo>
                    <a:pt x="18" y="58"/>
                  </a:lnTo>
                  <a:lnTo>
                    <a:pt x="18" y="62"/>
                  </a:lnTo>
                  <a:lnTo>
                    <a:pt x="19" y="66"/>
                  </a:lnTo>
                  <a:lnTo>
                    <a:pt x="19" y="62"/>
                  </a:lnTo>
                  <a:lnTo>
                    <a:pt x="20" y="58"/>
                  </a:lnTo>
                  <a:lnTo>
                    <a:pt x="21" y="54"/>
                  </a:lnTo>
                  <a:lnTo>
                    <a:pt x="22" y="50"/>
                  </a:lnTo>
                  <a:lnTo>
                    <a:pt x="32" y="0"/>
                  </a:lnTo>
                  <a:lnTo>
                    <a:pt x="40" y="0"/>
                  </a:lnTo>
                  <a:lnTo>
                    <a:pt x="24" y="82"/>
                  </a:lnTo>
                  <a:lnTo>
                    <a:pt x="15"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41"/>
            <p:cNvSpPr>
              <a:spLocks noEditPoints="1"/>
            </p:cNvSpPr>
            <p:nvPr/>
          </p:nvSpPr>
          <p:spPr bwMode="auto">
            <a:xfrm>
              <a:off x="5469" y="342"/>
              <a:ext cx="20" cy="42"/>
            </a:xfrm>
            <a:custGeom>
              <a:avLst/>
              <a:gdLst>
                <a:gd name="T0" fmla="*/ 25 w 39"/>
                <a:gd name="T1" fmla="*/ 79 h 85"/>
                <a:gd name="T2" fmla="*/ 19 w 39"/>
                <a:gd name="T3" fmla="*/ 84 h 85"/>
                <a:gd name="T4" fmla="*/ 14 w 39"/>
                <a:gd name="T5" fmla="*/ 85 h 85"/>
                <a:gd name="T6" fmla="*/ 5 w 39"/>
                <a:gd name="T7" fmla="*/ 81 h 85"/>
                <a:gd name="T8" fmla="*/ 1 w 39"/>
                <a:gd name="T9" fmla="*/ 71 h 85"/>
                <a:gd name="T10" fmla="*/ 0 w 39"/>
                <a:gd name="T11" fmla="*/ 60 h 85"/>
                <a:gd name="T12" fmla="*/ 1 w 39"/>
                <a:gd name="T13" fmla="*/ 53 h 85"/>
                <a:gd name="T14" fmla="*/ 3 w 39"/>
                <a:gd name="T15" fmla="*/ 46 h 85"/>
                <a:gd name="T16" fmla="*/ 7 w 39"/>
                <a:gd name="T17" fmla="*/ 41 h 85"/>
                <a:gd name="T18" fmla="*/ 11 w 39"/>
                <a:gd name="T19" fmla="*/ 39 h 85"/>
                <a:gd name="T20" fmla="*/ 16 w 39"/>
                <a:gd name="T21" fmla="*/ 38 h 85"/>
                <a:gd name="T22" fmla="*/ 26 w 39"/>
                <a:gd name="T23" fmla="*/ 34 h 85"/>
                <a:gd name="T24" fmla="*/ 29 w 39"/>
                <a:gd name="T25" fmla="*/ 31 h 85"/>
                <a:gd name="T26" fmla="*/ 29 w 39"/>
                <a:gd name="T27" fmla="*/ 27 h 85"/>
                <a:gd name="T28" fmla="*/ 26 w 39"/>
                <a:gd name="T29" fmla="*/ 20 h 85"/>
                <a:gd name="T30" fmla="*/ 20 w 39"/>
                <a:gd name="T31" fmla="*/ 14 h 85"/>
                <a:gd name="T32" fmla="*/ 14 w 39"/>
                <a:gd name="T33" fmla="*/ 15 h 85"/>
                <a:gd name="T34" fmla="*/ 10 w 39"/>
                <a:gd name="T35" fmla="*/ 18 h 85"/>
                <a:gd name="T36" fmla="*/ 8 w 39"/>
                <a:gd name="T37" fmla="*/ 27 h 85"/>
                <a:gd name="T38" fmla="*/ 2 w 39"/>
                <a:gd name="T39" fmla="*/ 18 h 85"/>
                <a:gd name="T40" fmla="*/ 5 w 39"/>
                <a:gd name="T41" fmla="*/ 10 h 85"/>
                <a:gd name="T42" fmla="*/ 9 w 39"/>
                <a:gd name="T43" fmla="*/ 4 h 85"/>
                <a:gd name="T44" fmla="*/ 17 w 39"/>
                <a:gd name="T45" fmla="*/ 0 h 85"/>
                <a:gd name="T46" fmla="*/ 25 w 39"/>
                <a:gd name="T47" fmla="*/ 2 h 85"/>
                <a:gd name="T48" fmla="*/ 30 w 39"/>
                <a:gd name="T49" fmla="*/ 4 h 85"/>
                <a:gd name="T50" fmla="*/ 34 w 39"/>
                <a:gd name="T51" fmla="*/ 10 h 85"/>
                <a:gd name="T52" fmla="*/ 36 w 39"/>
                <a:gd name="T53" fmla="*/ 17 h 85"/>
                <a:gd name="T54" fmla="*/ 37 w 39"/>
                <a:gd name="T55" fmla="*/ 24 h 85"/>
                <a:gd name="T56" fmla="*/ 37 w 39"/>
                <a:gd name="T57" fmla="*/ 49 h 85"/>
                <a:gd name="T58" fmla="*/ 37 w 39"/>
                <a:gd name="T59" fmla="*/ 70 h 85"/>
                <a:gd name="T60" fmla="*/ 38 w 39"/>
                <a:gd name="T61" fmla="*/ 78 h 85"/>
                <a:gd name="T62" fmla="*/ 32 w 39"/>
                <a:gd name="T63" fmla="*/ 84 h 85"/>
                <a:gd name="T64" fmla="*/ 30 w 39"/>
                <a:gd name="T65" fmla="*/ 77 h 85"/>
                <a:gd name="T66" fmla="*/ 26 w 39"/>
                <a:gd name="T67" fmla="*/ 47 h 85"/>
                <a:gd name="T68" fmla="*/ 17 w 39"/>
                <a:gd name="T69" fmla="*/ 50 h 85"/>
                <a:gd name="T70" fmla="*/ 12 w 39"/>
                <a:gd name="T71" fmla="*/ 53 h 85"/>
                <a:gd name="T72" fmla="*/ 9 w 39"/>
                <a:gd name="T73" fmla="*/ 54 h 85"/>
                <a:gd name="T74" fmla="*/ 8 w 39"/>
                <a:gd name="T75" fmla="*/ 57 h 85"/>
                <a:gd name="T76" fmla="*/ 7 w 39"/>
                <a:gd name="T77" fmla="*/ 61 h 85"/>
                <a:gd name="T78" fmla="*/ 8 w 39"/>
                <a:gd name="T79" fmla="*/ 67 h 85"/>
                <a:gd name="T80" fmla="*/ 11 w 39"/>
                <a:gd name="T81" fmla="*/ 70 h 85"/>
                <a:gd name="T82" fmla="*/ 17 w 39"/>
                <a:gd name="T83" fmla="*/ 71 h 85"/>
                <a:gd name="T84" fmla="*/ 22 w 39"/>
                <a:gd name="T85" fmla="*/ 68 h 85"/>
                <a:gd name="T86" fmla="*/ 26 w 39"/>
                <a:gd name="T87" fmla="*/ 63 h 85"/>
                <a:gd name="T88" fmla="*/ 28 w 39"/>
                <a:gd name="T89" fmla="*/ 56 h 85"/>
                <a:gd name="T90" fmla="*/ 29 w 39"/>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30" y="74"/>
                  </a:moveTo>
                  <a:lnTo>
                    <a:pt x="27" y="77"/>
                  </a:lnTo>
                  <a:lnTo>
                    <a:pt x="25" y="79"/>
                  </a:lnTo>
                  <a:lnTo>
                    <a:pt x="23"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3" y="35"/>
                  </a:lnTo>
                  <a:lnTo>
                    <a:pt x="26" y="34"/>
                  </a:lnTo>
                  <a:lnTo>
                    <a:pt x="28" y="32"/>
                  </a:lnTo>
                  <a:lnTo>
                    <a:pt x="28" y="32"/>
                  </a:lnTo>
                  <a:lnTo>
                    <a:pt x="29" y="31"/>
                  </a:lnTo>
                  <a:lnTo>
                    <a:pt x="29" y="29"/>
                  </a:lnTo>
                  <a:lnTo>
                    <a:pt x="29" y="29"/>
                  </a:lnTo>
                  <a:lnTo>
                    <a:pt x="29" y="27"/>
                  </a:lnTo>
                  <a:lnTo>
                    <a:pt x="28" y="24"/>
                  </a:lnTo>
                  <a:lnTo>
                    <a:pt x="27" y="21"/>
                  </a:lnTo>
                  <a:lnTo>
                    <a:pt x="26" y="20"/>
                  </a:lnTo>
                  <a:lnTo>
                    <a:pt x="25" y="18"/>
                  </a:lnTo>
                  <a:lnTo>
                    <a:pt x="23"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2" y="0"/>
                  </a:lnTo>
                  <a:lnTo>
                    <a:pt x="25" y="2"/>
                  </a:lnTo>
                  <a:lnTo>
                    <a:pt x="27" y="2"/>
                  </a:lnTo>
                  <a:lnTo>
                    <a:pt x="29" y="3"/>
                  </a:lnTo>
                  <a:lnTo>
                    <a:pt x="30" y="4"/>
                  </a:lnTo>
                  <a:lnTo>
                    <a:pt x="32" y="6"/>
                  </a:lnTo>
                  <a:lnTo>
                    <a:pt x="33" y="9"/>
                  </a:lnTo>
                  <a:lnTo>
                    <a:pt x="34" y="10"/>
                  </a:lnTo>
                  <a:lnTo>
                    <a:pt x="34" y="13"/>
                  </a:lnTo>
                  <a:lnTo>
                    <a:pt x="35" y="14"/>
                  </a:lnTo>
                  <a:lnTo>
                    <a:pt x="36" y="17"/>
                  </a:lnTo>
                  <a:lnTo>
                    <a:pt x="36" y="20"/>
                  </a:lnTo>
                  <a:lnTo>
                    <a:pt x="36" y="21"/>
                  </a:lnTo>
                  <a:lnTo>
                    <a:pt x="37" y="24"/>
                  </a:lnTo>
                  <a:lnTo>
                    <a:pt x="37" y="28"/>
                  </a:lnTo>
                  <a:lnTo>
                    <a:pt x="37" y="32"/>
                  </a:lnTo>
                  <a:lnTo>
                    <a:pt x="37" y="49"/>
                  </a:lnTo>
                  <a:lnTo>
                    <a:pt x="37" y="57"/>
                  </a:lnTo>
                  <a:lnTo>
                    <a:pt x="37" y="64"/>
                  </a:lnTo>
                  <a:lnTo>
                    <a:pt x="37" y="70"/>
                  </a:lnTo>
                  <a:lnTo>
                    <a:pt x="37" y="72"/>
                  </a:lnTo>
                  <a:lnTo>
                    <a:pt x="37" y="75"/>
                  </a:lnTo>
                  <a:lnTo>
                    <a:pt x="38" y="78"/>
                  </a:lnTo>
                  <a:lnTo>
                    <a:pt x="38" y="81"/>
                  </a:lnTo>
                  <a:lnTo>
                    <a:pt x="39" y="84"/>
                  </a:lnTo>
                  <a:lnTo>
                    <a:pt x="32" y="84"/>
                  </a:lnTo>
                  <a:lnTo>
                    <a:pt x="31" y="81"/>
                  </a:lnTo>
                  <a:lnTo>
                    <a:pt x="30" y="78"/>
                  </a:lnTo>
                  <a:lnTo>
                    <a:pt x="30" y="77"/>
                  </a:lnTo>
                  <a:lnTo>
                    <a:pt x="30" y="74"/>
                  </a:lnTo>
                  <a:close/>
                  <a:moveTo>
                    <a:pt x="29" y="46"/>
                  </a:moveTo>
                  <a:lnTo>
                    <a:pt x="26" y="47"/>
                  </a:lnTo>
                  <a:lnTo>
                    <a:pt x="23"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2" y="68"/>
                  </a:lnTo>
                  <a:lnTo>
                    <a:pt x="23" y="67"/>
                  </a:lnTo>
                  <a:lnTo>
                    <a:pt x="25" y="66"/>
                  </a:lnTo>
                  <a:lnTo>
                    <a:pt x="26" y="63"/>
                  </a:lnTo>
                  <a:lnTo>
                    <a:pt x="27" y="61"/>
                  </a:lnTo>
                  <a:lnTo>
                    <a:pt x="27" y="59"/>
                  </a:lnTo>
                  <a:lnTo>
                    <a:pt x="28" y="56"/>
                  </a:lnTo>
                  <a:lnTo>
                    <a:pt x="28" y="53"/>
                  </a:lnTo>
                  <a:lnTo>
                    <a:pt x="28" y="50"/>
                  </a:lnTo>
                  <a:lnTo>
                    <a:pt x="29"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42"/>
            <p:cNvSpPr>
              <a:spLocks/>
            </p:cNvSpPr>
            <p:nvPr/>
          </p:nvSpPr>
          <p:spPr bwMode="auto">
            <a:xfrm>
              <a:off x="5492" y="328"/>
              <a:ext cx="10" cy="56"/>
            </a:xfrm>
            <a:custGeom>
              <a:avLst/>
              <a:gdLst>
                <a:gd name="T0" fmla="*/ 20 w 21"/>
                <a:gd name="T1" fmla="*/ 97 h 111"/>
                <a:gd name="T2" fmla="*/ 21 w 21"/>
                <a:gd name="T3" fmla="*/ 111 h 111"/>
                <a:gd name="T4" fmla="*/ 20 w 21"/>
                <a:gd name="T5" fmla="*/ 111 h 111"/>
                <a:gd name="T6" fmla="*/ 18 w 21"/>
                <a:gd name="T7" fmla="*/ 111 h 111"/>
                <a:gd name="T8" fmla="*/ 17 w 21"/>
                <a:gd name="T9" fmla="*/ 111 h 111"/>
                <a:gd name="T10" fmla="*/ 15 w 21"/>
                <a:gd name="T11" fmla="*/ 111 h 111"/>
                <a:gd name="T12" fmla="*/ 14 w 21"/>
                <a:gd name="T13" fmla="*/ 111 h 111"/>
                <a:gd name="T14" fmla="*/ 12 w 21"/>
                <a:gd name="T15" fmla="*/ 110 h 111"/>
                <a:gd name="T16" fmla="*/ 11 w 21"/>
                <a:gd name="T17" fmla="*/ 110 h 111"/>
                <a:gd name="T18" fmla="*/ 10 w 21"/>
                <a:gd name="T19" fmla="*/ 110 h 111"/>
                <a:gd name="T20" fmla="*/ 9 w 21"/>
                <a:gd name="T21" fmla="*/ 108 h 111"/>
                <a:gd name="T22" fmla="*/ 7 w 21"/>
                <a:gd name="T23" fmla="*/ 107 h 111"/>
                <a:gd name="T24" fmla="*/ 5 w 21"/>
                <a:gd name="T25" fmla="*/ 105 h 111"/>
                <a:gd name="T26" fmla="*/ 5 w 21"/>
                <a:gd name="T27" fmla="*/ 104 h 111"/>
                <a:gd name="T28" fmla="*/ 5 w 21"/>
                <a:gd name="T29" fmla="*/ 101 h 111"/>
                <a:gd name="T30" fmla="*/ 5 w 21"/>
                <a:gd name="T31" fmla="*/ 97 h 111"/>
                <a:gd name="T32" fmla="*/ 5 w 21"/>
                <a:gd name="T33" fmla="*/ 93 h 111"/>
                <a:gd name="T34" fmla="*/ 5 w 21"/>
                <a:gd name="T35" fmla="*/ 87 h 111"/>
                <a:gd name="T36" fmla="*/ 5 w 21"/>
                <a:gd name="T37" fmla="*/ 41 h 111"/>
                <a:gd name="T38" fmla="*/ 0 w 21"/>
                <a:gd name="T39" fmla="*/ 41 h 111"/>
                <a:gd name="T40" fmla="*/ 0 w 21"/>
                <a:gd name="T41" fmla="*/ 28 h 111"/>
                <a:gd name="T42" fmla="*/ 5 w 21"/>
                <a:gd name="T43" fmla="*/ 28 h 111"/>
                <a:gd name="T44" fmla="*/ 5 w 21"/>
                <a:gd name="T45" fmla="*/ 8 h 111"/>
                <a:gd name="T46" fmla="*/ 13 w 21"/>
                <a:gd name="T47" fmla="*/ 0 h 111"/>
                <a:gd name="T48" fmla="*/ 13 w 21"/>
                <a:gd name="T49" fmla="*/ 28 h 111"/>
                <a:gd name="T50" fmla="*/ 20 w 21"/>
                <a:gd name="T51" fmla="*/ 28 h 111"/>
                <a:gd name="T52" fmla="*/ 20 w 21"/>
                <a:gd name="T53" fmla="*/ 41 h 111"/>
                <a:gd name="T54" fmla="*/ 13 w 21"/>
                <a:gd name="T55" fmla="*/ 41 h 111"/>
                <a:gd name="T56" fmla="*/ 13 w 21"/>
                <a:gd name="T57" fmla="*/ 87 h 111"/>
                <a:gd name="T58" fmla="*/ 13 w 21"/>
                <a:gd name="T59" fmla="*/ 90 h 111"/>
                <a:gd name="T60" fmla="*/ 13 w 21"/>
                <a:gd name="T61" fmla="*/ 92 h 111"/>
                <a:gd name="T62" fmla="*/ 13 w 21"/>
                <a:gd name="T63" fmla="*/ 93 h 111"/>
                <a:gd name="T64" fmla="*/ 13 w 21"/>
                <a:gd name="T65" fmla="*/ 94 h 111"/>
                <a:gd name="T66" fmla="*/ 13 w 21"/>
                <a:gd name="T67" fmla="*/ 94 h 111"/>
                <a:gd name="T68" fmla="*/ 14 w 21"/>
                <a:gd name="T69" fmla="*/ 94 h 111"/>
                <a:gd name="T70" fmla="*/ 15 w 21"/>
                <a:gd name="T71" fmla="*/ 96 h 111"/>
                <a:gd name="T72" fmla="*/ 15 w 21"/>
                <a:gd name="T73" fmla="*/ 96 h 111"/>
                <a:gd name="T74" fmla="*/ 15 w 21"/>
                <a:gd name="T75" fmla="*/ 96 h 111"/>
                <a:gd name="T76" fmla="*/ 16 w 21"/>
                <a:gd name="T77" fmla="*/ 96 h 111"/>
                <a:gd name="T78" fmla="*/ 16 w 21"/>
                <a:gd name="T79" fmla="*/ 97 h 111"/>
                <a:gd name="T80" fmla="*/ 17 w 21"/>
                <a:gd name="T81" fmla="*/ 97 h 111"/>
                <a:gd name="T82" fmla="*/ 18 w 21"/>
                <a:gd name="T83" fmla="*/ 97 h 111"/>
                <a:gd name="T84" fmla="*/ 19 w 21"/>
                <a:gd name="T85" fmla="*/ 97 h 111"/>
                <a:gd name="T86" fmla="*/ 19 w 21"/>
                <a:gd name="T87" fmla="*/ 98 h 111"/>
                <a:gd name="T88" fmla="*/ 20 w 21"/>
                <a:gd name="T89" fmla="*/ 98 h 111"/>
                <a:gd name="T90" fmla="*/ 20 w 21"/>
                <a:gd name="T91"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111">
                  <a:moveTo>
                    <a:pt x="20" y="97"/>
                  </a:moveTo>
                  <a:lnTo>
                    <a:pt x="21" y="111"/>
                  </a:lnTo>
                  <a:lnTo>
                    <a:pt x="20" y="111"/>
                  </a:lnTo>
                  <a:lnTo>
                    <a:pt x="18" y="111"/>
                  </a:lnTo>
                  <a:lnTo>
                    <a:pt x="17" y="111"/>
                  </a:lnTo>
                  <a:lnTo>
                    <a:pt x="15" y="111"/>
                  </a:lnTo>
                  <a:lnTo>
                    <a:pt x="14" y="111"/>
                  </a:lnTo>
                  <a:lnTo>
                    <a:pt x="12" y="110"/>
                  </a:lnTo>
                  <a:lnTo>
                    <a:pt x="11" y="110"/>
                  </a:lnTo>
                  <a:lnTo>
                    <a:pt x="10" y="110"/>
                  </a:lnTo>
                  <a:lnTo>
                    <a:pt x="9" y="108"/>
                  </a:lnTo>
                  <a:lnTo>
                    <a:pt x="7" y="107"/>
                  </a:lnTo>
                  <a:lnTo>
                    <a:pt x="5" y="105"/>
                  </a:lnTo>
                  <a:lnTo>
                    <a:pt x="5" y="104"/>
                  </a:lnTo>
                  <a:lnTo>
                    <a:pt x="5" y="101"/>
                  </a:lnTo>
                  <a:lnTo>
                    <a:pt x="5" y="97"/>
                  </a:lnTo>
                  <a:lnTo>
                    <a:pt x="5" y="93"/>
                  </a:lnTo>
                  <a:lnTo>
                    <a:pt x="5" y="87"/>
                  </a:lnTo>
                  <a:lnTo>
                    <a:pt x="5" y="41"/>
                  </a:lnTo>
                  <a:lnTo>
                    <a:pt x="0" y="41"/>
                  </a:lnTo>
                  <a:lnTo>
                    <a:pt x="0" y="28"/>
                  </a:lnTo>
                  <a:lnTo>
                    <a:pt x="5" y="28"/>
                  </a:lnTo>
                  <a:lnTo>
                    <a:pt x="5" y="8"/>
                  </a:lnTo>
                  <a:lnTo>
                    <a:pt x="13" y="0"/>
                  </a:lnTo>
                  <a:lnTo>
                    <a:pt x="13" y="28"/>
                  </a:lnTo>
                  <a:lnTo>
                    <a:pt x="20" y="28"/>
                  </a:lnTo>
                  <a:lnTo>
                    <a:pt x="20" y="41"/>
                  </a:lnTo>
                  <a:lnTo>
                    <a:pt x="13" y="41"/>
                  </a:lnTo>
                  <a:lnTo>
                    <a:pt x="13" y="87"/>
                  </a:lnTo>
                  <a:lnTo>
                    <a:pt x="13" y="90"/>
                  </a:lnTo>
                  <a:lnTo>
                    <a:pt x="13" y="92"/>
                  </a:lnTo>
                  <a:lnTo>
                    <a:pt x="13" y="93"/>
                  </a:lnTo>
                  <a:lnTo>
                    <a:pt x="13" y="94"/>
                  </a:lnTo>
                  <a:lnTo>
                    <a:pt x="13" y="94"/>
                  </a:lnTo>
                  <a:lnTo>
                    <a:pt x="14" y="94"/>
                  </a:lnTo>
                  <a:lnTo>
                    <a:pt x="15" y="96"/>
                  </a:lnTo>
                  <a:lnTo>
                    <a:pt x="15" y="96"/>
                  </a:lnTo>
                  <a:lnTo>
                    <a:pt x="15" y="96"/>
                  </a:lnTo>
                  <a:lnTo>
                    <a:pt x="16" y="96"/>
                  </a:lnTo>
                  <a:lnTo>
                    <a:pt x="16" y="97"/>
                  </a:lnTo>
                  <a:lnTo>
                    <a:pt x="17" y="97"/>
                  </a:lnTo>
                  <a:lnTo>
                    <a:pt x="18" y="97"/>
                  </a:lnTo>
                  <a:lnTo>
                    <a:pt x="19" y="97"/>
                  </a:lnTo>
                  <a:lnTo>
                    <a:pt x="19" y="98"/>
                  </a:lnTo>
                  <a:lnTo>
                    <a:pt x="20" y="98"/>
                  </a:lnTo>
                  <a:lnTo>
                    <a:pt x="20" y="97"/>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43"/>
            <p:cNvSpPr>
              <a:spLocks noEditPoints="1"/>
            </p:cNvSpPr>
            <p:nvPr/>
          </p:nvSpPr>
          <p:spPr bwMode="auto">
            <a:xfrm>
              <a:off x="5506" y="327"/>
              <a:ext cx="3" cy="56"/>
            </a:xfrm>
            <a:custGeom>
              <a:avLst/>
              <a:gdLst>
                <a:gd name="T0" fmla="*/ 0 w 7"/>
                <a:gd name="T1" fmla="*/ 14 h 113"/>
                <a:gd name="T2" fmla="*/ 0 w 7"/>
                <a:gd name="T3" fmla="*/ 0 h 113"/>
                <a:gd name="T4" fmla="*/ 7 w 7"/>
                <a:gd name="T5" fmla="*/ 0 h 113"/>
                <a:gd name="T6" fmla="*/ 7 w 7"/>
                <a:gd name="T7" fmla="*/ 14 h 113"/>
                <a:gd name="T8" fmla="*/ 0 w 7"/>
                <a:gd name="T9" fmla="*/ 14 h 113"/>
                <a:gd name="T10" fmla="*/ 0 w 7"/>
                <a:gd name="T11" fmla="*/ 113 h 113"/>
                <a:gd name="T12" fmla="*/ 0 w 7"/>
                <a:gd name="T13" fmla="*/ 31 h 113"/>
                <a:gd name="T14" fmla="*/ 7 w 7"/>
                <a:gd name="T15" fmla="*/ 31 h 113"/>
                <a:gd name="T16" fmla="*/ 7 w 7"/>
                <a:gd name="T17" fmla="*/ 113 h 113"/>
                <a:gd name="T18" fmla="*/ 0 w 7"/>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3">
                  <a:moveTo>
                    <a:pt x="0" y="14"/>
                  </a:moveTo>
                  <a:lnTo>
                    <a:pt x="0" y="0"/>
                  </a:lnTo>
                  <a:lnTo>
                    <a:pt x="7" y="0"/>
                  </a:lnTo>
                  <a:lnTo>
                    <a:pt x="7" y="14"/>
                  </a:lnTo>
                  <a:lnTo>
                    <a:pt x="0" y="14"/>
                  </a:lnTo>
                  <a:close/>
                  <a:moveTo>
                    <a:pt x="0" y="113"/>
                  </a:moveTo>
                  <a:lnTo>
                    <a:pt x="0" y="31"/>
                  </a:lnTo>
                  <a:lnTo>
                    <a:pt x="7" y="31"/>
                  </a:lnTo>
                  <a:lnTo>
                    <a:pt x="7"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44"/>
            <p:cNvSpPr>
              <a:spLocks noEditPoints="1"/>
            </p:cNvSpPr>
            <p:nvPr/>
          </p:nvSpPr>
          <p:spPr bwMode="auto">
            <a:xfrm>
              <a:off x="5515" y="342"/>
              <a:ext cx="19" cy="42"/>
            </a:xfrm>
            <a:custGeom>
              <a:avLst/>
              <a:gdLst>
                <a:gd name="T0" fmla="*/ 0 w 40"/>
                <a:gd name="T1" fmla="*/ 34 h 85"/>
                <a:gd name="T2" fmla="*/ 3 w 40"/>
                <a:gd name="T3" fmla="*/ 15 h 85"/>
                <a:gd name="T4" fmla="*/ 9 w 40"/>
                <a:gd name="T5" fmla="*/ 6 h 85"/>
                <a:gd name="T6" fmla="*/ 16 w 40"/>
                <a:gd name="T7" fmla="*/ 2 h 85"/>
                <a:gd name="T8" fmla="*/ 23 w 40"/>
                <a:gd name="T9" fmla="*/ 2 h 85"/>
                <a:gd name="T10" fmla="*/ 31 w 40"/>
                <a:gd name="T11" fmla="*/ 7 h 85"/>
                <a:gd name="T12" fmla="*/ 37 w 40"/>
                <a:gd name="T13" fmla="*/ 17 h 85"/>
                <a:gd name="T14" fmla="*/ 40 w 40"/>
                <a:gd name="T15" fmla="*/ 32 h 85"/>
                <a:gd name="T16" fmla="*/ 40 w 40"/>
                <a:gd name="T17" fmla="*/ 49 h 85"/>
                <a:gd name="T18" fmla="*/ 39 w 40"/>
                <a:gd name="T19" fmla="*/ 61 h 85"/>
                <a:gd name="T20" fmla="*/ 36 w 40"/>
                <a:gd name="T21" fmla="*/ 70 h 85"/>
                <a:gd name="T22" fmla="*/ 33 w 40"/>
                <a:gd name="T23" fmla="*/ 77 h 85"/>
                <a:gd name="T24" fmla="*/ 27 w 40"/>
                <a:gd name="T25" fmla="*/ 81 h 85"/>
                <a:gd name="T26" fmla="*/ 21 w 40"/>
                <a:gd name="T27" fmla="*/ 85 h 85"/>
                <a:gd name="T28" fmla="*/ 15 w 40"/>
                <a:gd name="T29" fmla="*/ 84 h 85"/>
                <a:gd name="T30" fmla="*/ 8 w 40"/>
                <a:gd name="T31" fmla="*/ 79 h 85"/>
                <a:gd name="T32" fmla="*/ 3 w 40"/>
                <a:gd name="T33" fmla="*/ 70 h 85"/>
                <a:gd name="T34" fmla="*/ 0 w 40"/>
                <a:gd name="T35" fmla="*/ 53 h 85"/>
                <a:gd name="T36" fmla="*/ 7 w 40"/>
                <a:gd name="T37" fmla="*/ 42 h 85"/>
                <a:gd name="T38" fmla="*/ 8 w 40"/>
                <a:gd name="T39" fmla="*/ 54 h 85"/>
                <a:gd name="T40" fmla="*/ 10 w 40"/>
                <a:gd name="T41" fmla="*/ 64 h 85"/>
                <a:gd name="T42" fmla="*/ 14 w 40"/>
                <a:gd name="T43" fmla="*/ 70 h 85"/>
                <a:gd name="T44" fmla="*/ 19 w 40"/>
                <a:gd name="T45" fmla="*/ 71 h 85"/>
                <a:gd name="T46" fmla="*/ 24 w 40"/>
                <a:gd name="T47" fmla="*/ 70 h 85"/>
                <a:gd name="T48" fmla="*/ 29 w 40"/>
                <a:gd name="T49" fmla="*/ 64 h 85"/>
                <a:gd name="T50" fmla="*/ 32 w 40"/>
                <a:gd name="T51" fmla="*/ 56 h 85"/>
                <a:gd name="T52" fmla="*/ 33 w 40"/>
                <a:gd name="T53" fmla="*/ 43 h 85"/>
                <a:gd name="T54" fmla="*/ 32 w 40"/>
                <a:gd name="T55" fmla="*/ 31 h 85"/>
                <a:gd name="T56" fmla="*/ 29 w 40"/>
                <a:gd name="T57" fmla="*/ 22 h 85"/>
                <a:gd name="T58" fmla="*/ 24 w 40"/>
                <a:gd name="T59" fmla="*/ 15 h 85"/>
                <a:gd name="T60" fmla="*/ 19 w 40"/>
                <a:gd name="T61" fmla="*/ 14 h 85"/>
                <a:gd name="T62" fmla="*/ 14 w 40"/>
                <a:gd name="T63" fmla="*/ 15 h 85"/>
                <a:gd name="T64" fmla="*/ 11 w 40"/>
                <a:gd name="T65" fmla="*/ 21 h 85"/>
                <a:gd name="T66" fmla="*/ 8 w 40"/>
                <a:gd name="T67" fmla="*/ 31 h 85"/>
                <a:gd name="T68" fmla="*/ 7 w 40"/>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5">
                  <a:moveTo>
                    <a:pt x="0" y="43"/>
                  </a:moveTo>
                  <a:lnTo>
                    <a:pt x="0" y="34"/>
                  </a:lnTo>
                  <a:lnTo>
                    <a:pt x="2" y="24"/>
                  </a:lnTo>
                  <a:lnTo>
                    <a:pt x="3" y="15"/>
                  </a:lnTo>
                  <a:lnTo>
                    <a:pt x="6" y="10"/>
                  </a:lnTo>
                  <a:lnTo>
                    <a:pt x="9" y="6"/>
                  </a:lnTo>
                  <a:lnTo>
                    <a:pt x="12" y="3"/>
                  </a:lnTo>
                  <a:lnTo>
                    <a:pt x="16" y="2"/>
                  </a:lnTo>
                  <a:lnTo>
                    <a:pt x="19" y="0"/>
                  </a:lnTo>
                  <a:lnTo>
                    <a:pt x="23" y="2"/>
                  </a:lnTo>
                  <a:lnTo>
                    <a:pt x="27" y="3"/>
                  </a:lnTo>
                  <a:lnTo>
                    <a:pt x="31" y="7"/>
                  </a:lnTo>
                  <a:lnTo>
                    <a:pt x="34" y="11"/>
                  </a:lnTo>
                  <a:lnTo>
                    <a:pt x="37" y="17"/>
                  </a:lnTo>
                  <a:lnTo>
                    <a:pt x="39" y="24"/>
                  </a:lnTo>
                  <a:lnTo>
                    <a:pt x="40" y="32"/>
                  </a:lnTo>
                  <a:lnTo>
                    <a:pt x="40" y="42"/>
                  </a:lnTo>
                  <a:lnTo>
                    <a:pt x="40" y="49"/>
                  </a:lnTo>
                  <a:lnTo>
                    <a:pt x="39" y="56"/>
                  </a:lnTo>
                  <a:lnTo>
                    <a:pt x="39" y="61"/>
                  </a:lnTo>
                  <a:lnTo>
                    <a:pt x="38" y="66"/>
                  </a:lnTo>
                  <a:lnTo>
                    <a:pt x="36" y="70"/>
                  </a:lnTo>
                  <a:lnTo>
                    <a:pt x="35" y="74"/>
                  </a:lnTo>
                  <a:lnTo>
                    <a:pt x="33" y="77"/>
                  </a:lnTo>
                  <a:lnTo>
                    <a:pt x="31"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9" y="64"/>
                  </a:lnTo>
                  <a:lnTo>
                    <a:pt x="30" y="60"/>
                  </a:lnTo>
                  <a:lnTo>
                    <a:pt x="32" y="56"/>
                  </a:lnTo>
                  <a:lnTo>
                    <a:pt x="33" y="49"/>
                  </a:lnTo>
                  <a:lnTo>
                    <a:pt x="33" y="43"/>
                  </a:lnTo>
                  <a:lnTo>
                    <a:pt x="33" y="38"/>
                  </a:lnTo>
                  <a:lnTo>
                    <a:pt x="32" y="31"/>
                  </a:lnTo>
                  <a:lnTo>
                    <a:pt x="30" y="27"/>
                  </a:lnTo>
                  <a:lnTo>
                    <a:pt x="29"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45"/>
            <p:cNvSpPr>
              <a:spLocks/>
            </p:cNvSpPr>
            <p:nvPr/>
          </p:nvSpPr>
          <p:spPr bwMode="auto">
            <a:xfrm>
              <a:off x="5539" y="342"/>
              <a:ext cx="18" cy="41"/>
            </a:xfrm>
            <a:custGeom>
              <a:avLst/>
              <a:gdLst>
                <a:gd name="T0" fmla="*/ 0 w 35"/>
                <a:gd name="T1" fmla="*/ 84 h 84"/>
                <a:gd name="T2" fmla="*/ 0 w 35"/>
                <a:gd name="T3" fmla="*/ 2 h 84"/>
                <a:gd name="T4" fmla="*/ 7 w 35"/>
                <a:gd name="T5" fmla="*/ 2 h 84"/>
                <a:gd name="T6" fmla="*/ 7 w 35"/>
                <a:gd name="T7" fmla="*/ 14 h 84"/>
                <a:gd name="T8" fmla="*/ 10 w 35"/>
                <a:gd name="T9" fmla="*/ 9 h 84"/>
                <a:gd name="T10" fmla="*/ 13 w 35"/>
                <a:gd name="T11" fmla="*/ 4 h 84"/>
                <a:gd name="T12" fmla="*/ 16 w 35"/>
                <a:gd name="T13" fmla="*/ 2 h 84"/>
                <a:gd name="T14" fmla="*/ 20 w 35"/>
                <a:gd name="T15" fmla="*/ 0 h 84"/>
                <a:gd name="T16" fmla="*/ 22 w 35"/>
                <a:gd name="T17" fmla="*/ 0 h 84"/>
                <a:gd name="T18" fmla="*/ 24 w 35"/>
                <a:gd name="T19" fmla="*/ 2 h 84"/>
                <a:gd name="T20" fmla="*/ 25 w 35"/>
                <a:gd name="T21" fmla="*/ 2 h 84"/>
                <a:gd name="T22" fmla="*/ 27 w 35"/>
                <a:gd name="T23" fmla="*/ 3 h 84"/>
                <a:gd name="T24" fmla="*/ 28 w 35"/>
                <a:gd name="T25" fmla="*/ 4 h 84"/>
                <a:gd name="T26" fmla="*/ 30 w 35"/>
                <a:gd name="T27" fmla="*/ 6 h 84"/>
                <a:gd name="T28" fmla="*/ 31 w 35"/>
                <a:gd name="T29" fmla="*/ 9 h 84"/>
                <a:gd name="T30" fmla="*/ 32 w 35"/>
                <a:gd name="T31" fmla="*/ 10 h 84"/>
                <a:gd name="T32" fmla="*/ 32 w 35"/>
                <a:gd name="T33" fmla="*/ 13 h 84"/>
                <a:gd name="T34" fmla="*/ 33 w 35"/>
                <a:gd name="T35" fmla="*/ 15 h 84"/>
                <a:gd name="T36" fmla="*/ 34 w 35"/>
                <a:gd name="T37" fmla="*/ 18 h 84"/>
                <a:gd name="T38" fmla="*/ 34 w 35"/>
                <a:gd name="T39" fmla="*/ 21 h 84"/>
                <a:gd name="T40" fmla="*/ 34 w 35"/>
                <a:gd name="T41" fmla="*/ 24 h 84"/>
                <a:gd name="T42" fmla="*/ 35 w 35"/>
                <a:gd name="T43" fmla="*/ 27 h 84"/>
                <a:gd name="T44" fmla="*/ 35 w 35"/>
                <a:gd name="T45" fmla="*/ 29 h 84"/>
                <a:gd name="T46" fmla="*/ 35 w 35"/>
                <a:gd name="T47" fmla="*/ 34 h 84"/>
                <a:gd name="T48" fmla="*/ 35 w 35"/>
                <a:gd name="T49" fmla="*/ 84 h 84"/>
                <a:gd name="T50" fmla="*/ 28 w 35"/>
                <a:gd name="T51" fmla="*/ 84 h 84"/>
                <a:gd name="T52" fmla="*/ 28 w 35"/>
                <a:gd name="T53" fmla="*/ 36 h 84"/>
                <a:gd name="T54" fmla="*/ 28 w 35"/>
                <a:gd name="T55" fmla="*/ 32 h 84"/>
                <a:gd name="T56" fmla="*/ 28 w 35"/>
                <a:gd name="T57" fmla="*/ 29 h 84"/>
                <a:gd name="T58" fmla="*/ 27 w 35"/>
                <a:gd name="T59" fmla="*/ 27 h 84"/>
                <a:gd name="T60" fmla="*/ 27 w 35"/>
                <a:gd name="T61" fmla="*/ 24 h 84"/>
                <a:gd name="T62" fmla="*/ 26 w 35"/>
                <a:gd name="T63" fmla="*/ 22 h 84"/>
                <a:gd name="T64" fmla="*/ 25 w 35"/>
                <a:gd name="T65" fmla="*/ 20 h 84"/>
                <a:gd name="T66" fmla="*/ 24 w 35"/>
                <a:gd name="T67" fmla="*/ 18 h 84"/>
                <a:gd name="T68" fmla="*/ 24 w 35"/>
                <a:gd name="T69" fmla="*/ 17 h 84"/>
                <a:gd name="T70" fmla="*/ 23 w 35"/>
                <a:gd name="T71" fmla="*/ 15 h 84"/>
                <a:gd name="T72" fmla="*/ 21 w 35"/>
                <a:gd name="T73" fmla="*/ 15 h 84"/>
                <a:gd name="T74" fmla="*/ 20 w 35"/>
                <a:gd name="T75" fmla="*/ 14 h 84"/>
                <a:gd name="T76" fmla="*/ 19 w 35"/>
                <a:gd name="T77" fmla="*/ 14 h 84"/>
                <a:gd name="T78" fmla="*/ 16 w 35"/>
                <a:gd name="T79" fmla="*/ 14 h 84"/>
                <a:gd name="T80" fmla="*/ 14 w 35"/>
                <a:gd name="T81" fmla="*/ 15 h 84"/>
                <a:gd name="T82" fmla="*/ 12 w 35"/>
                <a:gd name="T83" fmla="*/ 18 h 84"/>
                <a:gd name="T84" fmla="*/ 10 w 35"/>
                <a:gd name="T85" fmla="*/ 20 h 84"/>
                <a:gd name="T86" fmla="*/ 9 w 35"/>
                <a:gd name="T87" fmla="*/ 22 h 84"/>
                <a:gd name="T88" fmla="*/ 8 w 35"/>
                <a:gd name="T89" fmla="*/ 28 h 84"/>
                <a:gd name="T90" fmla="*/ 7 w 35"/>
                <a:gd name="T91" fmla="*/ 34 h 84"/>
                <a:gd name="T92" fmla="*/ 7 w 35"/>
                <a:gd name="T93" fmla="*/ 41 h 84"/>
                <a:gd name="T94" fmla="*/ 7 w 35"/>
                <a:gd name="T95" fmla="*/ 84 h 84"/>
                <a:gd name="T96" fmla="*/ 0 w 35"/>
                <a:gd name="T9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84">
                  <a:moveTo>
                    <a:pt x="0" y="84"/>
                  </a:moveTo>
                  <a:lnTo>
                    <a:pt x="0" y="2"/>
                  </a:lnTo>
                  <a:lnTo>
                    <a:pt x="7" y="2"/>
                  </a:lnTo>
                  <a:lnTo>
                    <a:pt x="7" y="14"/>
                  </a:lnTo>
                  <a:lnTo>
                    <a:pt x="10" y="9"/>
                  </a:lnTo>
                  <a:lnTo>
                    <a:pt x="13" y="4"/>
                  </a:lnTo>
                  <a:lnTo>
                    <a:pt x="16" y="2"/>
                  </a:lnTo>
                  <a:lnTo>
                    <a:pt x="20" y="0"/>
                  </a:lnTo>
                  <a:lnTo>
                    <a:pt x="22" y="0"/>
                  </a:lnTo>
                  <a:lnTo>
                    <a:pt x="24" y="2"/>
                  </a:lnTo>
                  <a:lnTo>
                    <a:pt x="25" y="2"/>
                  </a:lnTo>
                  <a:lnTo>
                    <a:pt x="27" y="3"/>
                  </a:lnTo>
                  <a:lnTo>
                    <a:pt x="28" y="4"/>
                  </a:lnTo>
                  <a:lnTo>
                    <a:pt x="30" y="6"/>
                  </a:lnTo>
                  <a:lnTo>
                    <a:pt x="31" y="9"/>
                  </a:lnTo>
                  <a:lnTo>
                    <a:pt x="32" y="10"/>
                  </a:lnTo>
                  <a:lnTo>
                    <a:pt x="32" y="13"/>
                  </a:lnTo>
                  <a:lnTo>
                    <a:pt x="33" y="15"/>
                  </a:lnTo>
                  <a:lnTo>
                    <a:pt x="34" y="18"/>
                  </a:lnTo>
                  <a:lnTo>
                    <a:pt x="34" y="21"/>
                  </a:lnTo>
                  <a:lnTo>
                    <a:pt x="34" y="24"/>
                  </a:lnTo>
                  <a:lnTo>
                    <a:pt x="35" y="27"/>
                  </a:lnTo>
                  <a:lnTo>
                    <a:pt x="35" y="29"/>
                  </a:lnTo>
                  <a:lnTo>
                    <a:pt x="35" y="34"/>
                  </a:lnTo>
                  <a:lnTo>
                    <a:pt x="35" y="84"/>
                  </a:lnTo>
                  <a:lnTo>
                    <a:pt x="28" y="84"/>
                  </a:lnTo>
                  <a:lnTo>
                    <a:pt x="28" y="36"/>
                  </a:lnTo>
                  <a:lnTo>
                    <a:pt x="28" y="32"/>
                  </a:lnTo>
                  <a:lnTo>
                    <a:pt x="28" y="29"/>
                  </a:lnTo>
                  <a:lnTo>
                    <a:pt x="27" y="27"/>
                  </a:lnTo>
                  <a:lnTo>
                    <a:pt x="27" y="24"/>
                  </a:lnTo>
                  <a:lnTo>
                    <a:pt x="26" y="22"/>
                  </a:lnTo>
                  <a:lnTo>
                    <a:pt x="25" y="20"/>
                  </a:lnTo>
                  <a:lnTo>
                    <a:pt x="24" y="18"/>
                  </a:lnTo>
                  <a:lnTo>
                    <a:pt x="24" y="17"/>
                  </a:lnTo>
                  <a:lnTo>
                    <a:pt x="23" y="15"/>
                  </a:lnTo>
                  <a:lnTo>
                    <a:pt x="21" y="15"/>
                  </a:lnTo>
                  <a:lnTo>
                    <a:pt x="20" y="14"/>
                  </a:lnTo>
                  <a:lnTo>
                    <a:pt x="19" y="14"/>
                  </a:lnTo>
                  <a:lnTo>
                    <a:pt x="16" y="14"/>
                  </a:lnTo>
                  <a:lnTo>
                    <a:pt x="14" y="15"/>
                  </a:lnTo>
                  <a:lnTo>
                    <a:pt x="12" y="18"/>
                  </a:lnTo>
                  <a:lnTo>
                    <a:pt x="10" y="20"/>
                  </a:lnTo>
                  <a:lnTo>
                    <a:pt x="9" y="22"/>
                  </a:lnTo>
                  <a:lnTo>
                    <a:pt x="8" y="28"/>
                  </a:lnTo>
                  <a:lnTo>
                    <a:pt x="7" y="34"/>
                  </a:lnTo>
                  <a:lnTo>
                    <a:pt x="7" y="41"/>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46"/>
            <p:cNvSpPr>
              <a:spLocks/>
            </p:cNvSpPr>
            <p:nvPr/>
          </p:nvSpPr>
          <p:spPr bwMode="auto">
            <a:xfrm>
              <a:off x="5574" y="326"/>
              <a:ext cx="24" cy="58"/>
            </a:xfrm>
            <a:custGeom>
              <a:avLst/>
              <a:gdLst>
                <a:gd name="T0" fmla="*/ 8 w 48"/>
                <a:gd name="T1" fmla="*/ 79 h 115"/>
                <a:gd name="T2" fmla="*/ 9 w 48"/>
                <a:gd name="T3" fmla="*/ 90 h 115"/>
                <a:gd name="T4" fmla="*/ 14 w 48"/>
                <a:gd name="T5" fmla="*/ 97 h 115"/>
                <a:gd name="T6" fmla="*/ 20 w 48"/>
                <a:gd name="T7" fmla="*/ 100 h 115"/>
                <a:gd name="T8" fmla="*/ 26 w 48"/>
                <a:gd name="T9" fmla="*/ 101 h 115"/>
                <a:gd name="T10" fmla="*/ 32 w 48"/>
                <a:gd name="T11" fmla="*/ 100 h 115"/>
                <a:gd name="T12" fmla="*/ 36 w 48"/>
                <a:gd name="T13" fmla="*/ 94 h 115"/>
                <a:gd name="T14" fmla="*/ 38 w 48"/>
                <a:gd name="T15" fmla="*/ 87 h 115"/>
                <a:gd name="T16" fmla="*/ 39 w 48"/>
                <a:gd name="T17" fmla="*/ 80 h 115"/>
                <a:gd name="T18" fmla="*/ 38 w 48"/>
                <a:gd name="T19" fmla="*/ 75 h 115"/>
                <a:gd name="T20" fmla="*/ 34 w 48"/>
                <a:gd name="T21" fmla="*/ 69 h 115"/>
                <a:gd name="T22" fmla="*/ 28 w 48"/>
                <a:gd name="T23" fmla="*/ 66 h 115"/>
                <a:gd name="T24" fmla="*/ 18 w 48"/>
                <a:gd name="T25" fmla="*/ 61 h 115"/>
                <a:gd name="T26" fmla="*/ 10 w 48"/>
                <a:gd name="T27" fmla="*/ 55 h 115"/>
                <a:gd name="T28" fmla="*/ 5 w 48"/>
                <a:gd name="T29" fmla="*/ 48 h 115"/>
                <a:gd name="T30" fmla="*/ 3 w 48"/>
                <a:gd name="T31" fmla="*/ 39 h 115"/>
                <a:gd name="T32" fmla="*/ 2 w 48"/>
                <a:gd name="T33" fmla="*/ 27 h 115"/>
                <a:gd name="T34" fmla="*/ 4 w 48"/>
                <a:gd name="T35" fmla="*/ 16 h 115"/>
                <a:gd name="T36" fmla="*/ 10 w 48"/>
                <a:gd name="T37" fmla="*/ 7 h 115"/>
                <a:gd name="T38" fmla="*/ 17 w 48"/>
                <a:gd name="T39" fmla="*/ 1 h 115"/>
                <a:gd name="T40" fmla="*/ 26 w 48"/>
                <a:gd name="T41" fmla="*/ 0 h 115"/>
                <a:gd name="T42" fmla="*/ 34 w 48"/>
                <a:gd name="T43" fmla="*/ 4 h 115"/>
                <a:gd name="T44" fmla="*/ 40 w 48"/>
                <a:gd name="T45" fmla="*/ 12 h 115"/>
                <a:gd name="T46" fmla="*/ 45 w 48"/>
                <a:gd name="T47" fmla="*/ 23 h 115"/>
                <a:gd name="T48" fmla="*/ 38 w 48"/>
                <a:gd name="T49" fmla="*/ 33 h 115"/>
                <a:gd name="T50" fmla="*/ 35 w 48"/>
                <a:gd name="T51" fmla="*/ 22 h 115"/>
                <a:gd name="T52" fmla="*/ 29 w 48"/>
                <a:gd name="T53" fmla="*/ 15 h 115"/>
                <a:gd name="T54" fmla="*/ 20 w 48"/>
                <a:gd name="T55" fmla="*/ 13 h 115"/>
                <a:gd name="T56" fmla="*/ 13 w 48"/>
                <a:gd name="T57" fmla="*/ 18 h 115"/>
                <a:gd name="T58" fmla="*/ 10 w 48"/>
                <a:gd name="T59" fmla="*/ 27 h 115"/>
                <a:gd name="T60" fmla="*/ 11 w 48"/>
                <a:gd name="T61" fmla="*/ 36 h 115"/>
                <a:gd name="T62" fmla="*/ 14 w 48"/>
                <a:gd name="T63" fmla="*/ 41 h 115"/>
                <a:gd name="T64" fmla="*/ 24 w 48"/>
                <a:gd name="T65" fmla="*/ 48 h 115"/>
                <a:gd name="T66" fmla="*/ 35 w 48"/>
                <a:gd name="T67" fmla="*/ 54 h 115"/>
                <a:gd name="T68" fmla="*/ 41 w 48"/>
                <a:gd name="T69" fmla="*/ 61 h 115"/>
                <a:gd name="T70" fmla="*/ 46 w 48"/>
                <a:gd name="T71" fmla="*/ 71 h 115"/>
                <a:gd name="T72" fmla="*/ 48 w 48"/>
                <a:gd name="T73" fmla="*/ 83 h 115"/>
                <a:gd name="T74" fmla="*/ 46 w 48"/>
                <a:gd name="T75" fmla="*/ 96 h 115"/>
                <a:gd name="T76" fmla="*/ 41 w 48"/>
                <a:gd name="T77" fmla="*/ 105 h 115"/>
                <a:gd name="T78" fmla="*/ 34 w 48"/>
                <a:gd name="T79" fmla="*/ 112 h 115"/>
                <a:gd name="T80" fmla="*/ 25 w 48"/>
                <a:gd name="T81" fmla="*/ 115 h 115"/>
                <a:gd name="T82" fmla="*/ 15 w 48"/>
                <a:gd name="T83" fmla="*/ 112 h 115"/>
                <a:gd name="T84" fmla="*/ 6 w 48"/>
                <a:gd name="T85" fmla="*/ 105 h 115"/>
                <a:gd name="T86" fmla="*/ 2 w 48"/>
                <a:gd name="T87" fmla="*/ 93 h 115"/>
                <a:gd name="T88" fmla="*/ 0 w 48"/>
                <a:gd name="T89" fmla="*/ 7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115">
                  <a:moveTo>
                    <a:pt x="0" y="75"/>
                  </a:moveTo>
                  <a:lnTo>
                    <a:pt x="8" y="75"/>
                  </a:lnTo>
                  <a:lnTo>
                    <a:pt x="8" y="79"/>
                  </a:lnTo>
                  <a:lnTo>
                    <a:pt x="9" y="83"/>
                  </a:lnTo>
                  <a:lnTo>
                    <a:pt x="9" y="87"/>
                  </a:lnTo>
                  <a:lnTo>
                    <a:pt x="9" y="90"/>
                  </a:lnTo>
                  <a:lnTo>
                    <a:pt x="11" y="93"/>
                  </a:lnTo>
                  <a:lnTo>
                    <a:pt x="12" y="94"/>
                  </a:lnTo>
                  <a:lnTo>
                    <a:pt x="14" y="97"/>
                  </a:lnTo>
                  <a:lnTo>
                    <a:pt x="15" y="98"/>
                  </a:lnTo>
                  <a:lnTo>
                    <a:pt x="17" y="100"/>
                  </a:lnTo>
                  <a:lnTo>
                    <a:pt x="20" y="100"/>
                  </a:lnTo>
                  <a:lnTo>
                    <a:pt x="22" y="101"/>
                  </a:lnTo>
                  <a:lnTo>
                    <a:pt x="24" y="101"/>
                  </a:lnTo>
                  <a:lnTo>
                    <a:pt x="26" y="101"/>
                  </a:lnTo>
                  <a:lnTo>
                    <a:pt x="28" y="100"/>
                  </a:lnTo>
                  <a:lnTo>
                    <a:pt x="30" y="100"/>
                  </a:lnTo>
                  <a:lnTo>
                    <a:pt x="32" y="100"/>
                  </a:lnTo>
                  <a:lnTo>
                    <a:pt x="33" y="98"/>
                  </a:lnTo>
                  <a:lnTo>
                    <a:pt x="35" y="97"/>
                  </a:lnTo>
                  <a:lnTo>
                    <a:pt x="36" y="94"/>
                  </a:lnTo>
                  <a:lnTo>
                    <a:pt x="37" y="93"/>
                  </a:lnTo>
                  <a:lnTo>
                    <a:pt x="38" y="90"/>
                  </a:lnTo>
                  <a:lnTo>
                    <a:pt x="38" y="87"/>
                  </a:lnTo>
                  <a:lnTo>
                    <a:pt x="39" y="86"/>
                  </a:lnTo>
                  <a:lnTo>
                    <a:pt x="39" y="83"/>
                  </a:lnTo>
                  <a:lnTo>
                    <a:pt x="39" y="80"/>
                  </a:lnTo>
                  <a:lnTo>
                    <a:pt x="39" y="79"/>
                  </a:lnTo>
                  <a:lnTo>
                    <a:pt x="38" y="76"/>
                  </a:lnTo>
                  <a:lnTo>
                    <a:pt x="38" y="75"/>
                  </a:lnTo>
                  <a:lnTo>
                    <a:pt x="37" y="73"/>
                  </a:lnTo>
                  <a:lnTo>
                    <a:pt x="35" y="71"/>
                  </a:lnTo>
                  <a:lnTo>
                    <a:pt x="34" y="69"/>
                  </a:lnTo>
                  <a:lnTo>
                    <a:pt x="32" y="68"/>
                  </a:lnTo>
                  <a:lnTo>
                    <a:pt x="31" y="68"/>
                  </a:lnTo>
                  <a:lnTo>
                    <a:pt x="28" y="66"/>
                  </a:lnTo>
                  <a:lnTo>
                    <a:pt x="25" y="65"/>
                  </a:lnTo>
                  <a:lnTo>
                    <a:pt x="22" y="64"/>
                  </a:lnTo>
                  <a:lnTo>
                    <a:pt x="18" y="61"/>
                  </a:lnTo>
                  <a:lnTo>
                    <a:pt x="15" y="59"/>
                  </a:lnTo>
                  <a:lnTo>
                    <a:pt x="12" y="57"/>
                  </a:lnTo>
                  <a:lnTo>
                    <a:pt x="10" y="55"/>
                  </a:lnTo>
                  <a:lnTo>
                    <a:pt x="8" y="52"/>
                  </a:lnTo>
                  <a:lnTo>
                    <a:pt x="6" y="50"/>
                  </a:lnTo>
                  <a:lnTo>
                    <a:pt x="5" y="48"/>
                  </a:lnTo>
                  <a:lnTo>
                    <a:pt x="4" y="45"/>
                  </a:lnTo>
                  <a:lnTo>
                    <a:pt x="3" y="43"/>
                  </a:lnTo>
                  <a:lnTo>
                    <a:pt x="3" y="39"/>
                  </a:lnTo>
                  <a:lnTo>
                    <a:pt x="2" y="34"/>
                  </a:lnTo>
                  <a:lnTo>
                    <a:pt x="2" y="32"/>
                  </a:lnTo>
                  <a:lnTo>
                    <a:pt x="2" y="27"/>
                  </a:lnTo>
                  <a:lnTo>
                    <a:pt x="3" y="23"/>
                  </a:lnTo>
                  <a:lnTo>
                    <a:pt x="3" y="19"/>
                  </a:lnTo>
                  <a:lnTo>
                    <a:pt x="4" y="16"/>
                  </a:lnTo>
                  <a:lnTo>
                    <a:pt x="6" y="12"/>
                  </a:lnTo>
                  <a:lnTo>
                    <a:pt x="8" y="9"/>
                  </a:lnTo>
                  <a:lnTo>
                    <a:pt x="10" y="7"/>
                  </a:lnTo>
                  <a:lnTo>
                    <a:pt x="12" y="4"/>
                  </a:lnTo>
                  <a:lnTo>
                    <a:pt x="14" y="2"/>
                  </a:lnTo>
                  <a:lnTo>
                    <a:pt x="17" y="1"/>
                  </a:lnTo>
                  <a:lnTo>
                    <a:pt x="20" y="0"/>
                  </a:lnTo>
                  <a:lnTo>
                    <a:pt x="23" y="0"/>
                  </a:lnTo>
                  <a:lnTo>
                    <a:pt x="26" y="0"/>
                  </a:lnTo>
                  <a:lnTo>
                    <a:pt x="29" y="1"/>
                  </a:lnTo>
                  <a:lnTo>
                    <a:pt x="32" y="2"/>
                  </a:lnTo>
                  <a:lnTo>
                    <a:pt x="34" y="4"/>
                  </a:lnTo>
                  <a:lnTo>
                    <a:pt x="37" y="7"/>
                  </a:lnTo>
                  <a:lnTo>
                    <a:pt x="39" y="9"/>
                  </a:lnTo>
                  <a:lnTo>
                    <a:pt x="40" y="12"/>
                  </a:lnTo>
                  <a:lnTo>
                    <a:pt x="43" y="15"/>
                  </a:lnTo>
                  <a:lnTo>
                    <a:pt x="44" y="19"/>
                  </a:lnTo>
                  <a:lnTo>
                    <a:pt x="45" y="23"/>
                  </a:lnTo>
                  <a:lnTo>
                    <a:pt x="47" y="29"/>
                  </a:lnTo>
                  <a:lnTo>
                    <a:pt x="47" y="33"/>
                  </a:lnTo>
                  <a:lnTo>
                    <a:pt x="38" y="33"/>
                  </a:lnTo>
                  <a:lnTo>
                    <a:pt x="38" y="29"/>
                  </a:lnTo>
                  <a:lnTo>
                    <a:pt x="36" y="25"/>
                  </a:lnTo>
                  <a:lnTo>
                    <a:pt x="35" y="22"/>
                  </a:lnTo>
                  <a:lnTo>
                    <a:pt x="33" y="19"/>
                  </a:lnTo>
                  <a:lnTo>
                    <a:pt x="31" y="18"/>
                  </a:lnTo>
                  <a:lnTo>
                    <a:pt x="29" y="15"/>
                  </a:lnTo>
                  <a:lnTo>
                    <a:pt x="26" y="13"/>
                  </a:lnTo>
                  <a:lnTo>
                    <a:pt x="23" y="13"/>
                  </a:lnTo>
                  <a:lnTo>
                    <a:pt x="20" y="13"/>
                  </a:lnTo>
                  <a:lnTo>
                    <a:pt x="17" y="15"/>
                  </a:lnTo>
                  <a:lnTo>
                    <a:pt x="15" y="16"/>
                  </a:lnTo>
                  <a:lnTo>
                    <a:pt x="13" y="18"/>
                  </a:lnTo>
                  <a:lnTo>
                    <a:pt x="12" y="20"/>
                  </a:lnTo>
                  <a:lnTo>
                    <a:pt x="11" y="23"/>
                  </a:lnTo>
                  <a:lnTo>
                    <a:pt x="10" y="27"/>
                  </a:lnTo>
                  <a:lnTo>
                    <a:pt x="10" y="30"/>
                  </a:lnTo>
                  <a:lnTo>
                    <a:pt x="10" y="33"/>
                  </a:lnTo>
                  <a:lnTo>
                    <a:pt x="11" y="36"/>
                  </a:lnTo>
                  <a:lnTo>
                    <a:pt x="11" y="39"/>
                  </a:lnTo>
                  <a:lnTo>
                    <a:pt x="12" y="40"/>
                  </a:lnTo>
                  <a:lnTo>
                    <a:pt x="14" y="41"/>
                  </a:lnTo>
                  <a:lnTo>
                    <a:pt x="16" y="44"/>
                  </a:lnTo>
                  <a:lnTo>
                    <a:pt x="19" y="45"/>
                  </a:lnTo>
                  <a:lnTo>
                    <a:pt x="24" y="48"/>
                  </a:lnTo>
                  <a:lnTo>
                    <a:pt x="28" y="50"/>
                  </a:lnTo>
                  <a:lnTo>
                    <a:pt x="32" y="52"/>
                  </a:lnTo>
                  <a:lnTo>
                    <a:pt x="35" y="54"/>
                  </a:lnTo>
                  <a:lnTo>
                    <a:pt x="37" y="55"/>
                  </a:lnTo>
                  <a:lnTo>
                    <a:pt x="39" y="58"/>
                  </a:lnTo>
                  <a:lnTo>
                    <a:pt x="41" y="61"/>
                  </a:lnTo>
                  <a:lnTo>
                    <a:pt x="44" y="64"/>
                  </a:lnTo>
                  <a:lnTo>
                    <a:pt x="45" y="66"/>
                  </a:lnTo>
                  <a:lnTo>
                    <a:pt x="46" y="71"/>
                  </a:lnTo>
                  <a:lnTo>
                    <a:pt x="47" y="75"/>
                  </a:lnTo>
                  <a:lnTo>
                    <a:pt x="48" y="79"/>
                  </a:lnTo>
                  <a:lnTo>
                    <a:pt x="48" y="83"/>
                  </a:lnTo>
                  <a:lnTo>
                    <a:pt x="48" y="87"/>
                  </a:lnTo>
                  <a:lnTo>
                    <a:pt x="47" y="91"/>
                  </a:lnTo>
                  <a:lnTo>
                    <a:pt x="46" y="96"/>
                  </a:lnTo>
                  <a:lnTo>
                    <a:pt x="45" y="98"/>
                  </a:lnTo>
                  <a:lnTo>
                    <a:pt x="44" y="102"/>
                  </a:lnTo>
                  <a:lnTo>
                    <a:pt x="41" y="105"/>
                  </a:lnTo>
                  <a:lnTo>
                    <a:pt x="38" y="108"/>
                  </a:lnTo>
                  <a:lnTo>
                    <a:pt x="36" y="111"/>
                  </a:lnTo>
                  <a:lnTo>
                    <a:pt x="34" y="112"/>
                  </a:lnTo>
                  <a:lnTo>
                    <a:pt x="31" y="114"/>
                  </a:lnTo>
                  <a:lnTo>
                    <a:pt x="28" y="115"/>
                  </a:lnTo>
                  <a:lnTo>
                    <a:pt x="25" y="115"/>
                  </a:lnTo>
                  <a:lnTo>
                    <a:pt x="21" y="115"/>
                  </a:lnTo>
                  <a:lnTo>
                    <a:pt x="18" y="114"/>
                  </a:lnTo>
                  <a:lnTo>
                    <a:pt x="15" y="112"/>
                  </a:lnTo>
                  <a:lnTo>
                    <a:pt x="12" y="111"/>
                  </a:lnTo>
                  <a:lnTo>
                    <a:pt x="9" y="108"/>
                  </a:lnTo>
                  <a:lnTo>
                    <a:pt x="6" y="105"/>
                  </a:lnTo>
                  <a:lnTo>
                    <a:pt x="4" y="101"/>
                  </a:lnTo>
                  <a:lnTo>
                    <a:pt x="3" y="97"/>
                  </a:lnTo>
                  <a:lnTo>
                    <a:pt x="2" y="93"/>
                  </a:lnTo>
                  <a:lnTo>
                    <a:pt x="1" y="87"/>
                  </a:lnTo>
                  <a:lnTo>
                    <a:pt x="0" y="80"/>
                  </a:lnTo>
                  <a:lnTo>
                    <a:pt x="0" y="75"/>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47"/>
            <p:cNvSpPr>
              <a:spLocks noEditPoints="1"/>
            </p:cNvSpPr>
            <p:nvPr/>
          </p:nvSpPr>
          <p:spPr bwMode="auto">
            <a:xfrm>
              <a:off x="5602" y="342"/>
              <a:ext cx="21" cy="42"/>
            </a:xfrm>
            <a:custGeom>
              <a:avLst/>
              <a:gdLst>
                <a:gd name="T0" fmla="*/ 40 w 41"/>
                <a:gd name="T1" fmla="*/ 60 h 85"/>
                <a:gd name="T2" fmla="*/ 37 w 41"/>
                <a:gd name="T3" fmla="*/ 71 h 85"/>
                <a:gd name="T4" fmla="*/ 33 w 41"/>
                <a:gd name="T5" fmla="*/ 78 h 85"/>
                <a:gd name="T6" fmla="*/ 28 w 41"/>
                <a:gd name="T7" fmla="*/ 84 h 85"/>
                <a:gd name="T8" fmla="*/ 21 w 41"/>
                <a:gd name="T9" fmla="*/ 85 h 85"/>
                <a:gd name="T10" fmla="*/ 12 w 41"/>
                <a:gd name="T11" fmla="*/ 82 h 85"/>
                <a:gd name="T12" fmla="*/ 6 w 41"/>
                <a:gd name="T13" fmla="*/ 75 h 85"/>
                <a:gd name="T14" fmla="*/ 2 w 41"/>
                <a:gd name="T15" fmla="*/ 61 h 85"/>
                <a:gd name="T16" fmla="*/ 0 w 41"/>
                <a:gd name="T17" fmla="*/ 43 h 85"/>
                <a:gd name="T18" fmla="*/ 1 w 41"/>
                <a:gd name="T19" fmla="*/ 25 h 85"/>
                <a:gd name="T20" fmla="*/ 5 w 41"/>
                <a:gd name="T21" fmla="*/ 13 h 85"/>
                <a:gd name="T22" fmla="*/ 12 w 41"/>
                <a:gd name="T23" fmla="*/ 3 h 85"/>
                <a:gd name="T24" fmla="*/ 20 w 41"/>
                <a:gd name="T25" fmla="*/ 0 h 85"/>
                <a:gd name="T26" fmla="*/ 28 w 41"/>
                <a:gd name="T27" fmla="*/ 3 h 85"/>
                <a:gd name="T28" fmla="*/ 35 w 41"/>
                <a:gd name="T29" fmla="*/ 11 h 85"/>
                <a:gd name="T30" fmla="*/ 40 w 41"/>
                <a:gd name="T31" fmla="*/ 25 h 85"/>
                <a:gd name="T32" fmla="*/ 41 w 41"/>
                <a:gd name="T33" fmla="*/ 43 h 85"/>
                <a:gd name="T34" fmla="*/ 41 w 41"/>
                <a:gd name="T35" fmla="*/ 45 h 85"/>
                <a:gd name="T36" fmla="*/ 40 w 41"/>
                <a:gd name="T37" fmla="*/ 46 h 85"/>
                <a:gd name="T38" fmla="*/ 8 w 41"/>
                <a:gd name="T39" fmla="*/ 52 h 85"/>
                <a:gd name="T40" fmla="*/ 10 w 41"/>
                <a:gd name="T41" fmla="*/ 61 h 85"/>
                <a:gd name="T42" fmla="*/ 13 w 41"/>
                <a:gd name="T43" fmla="*/ 67 h 85"/>
                <a:gd name="T44" fmla="*/ 18 w 41"/>
                <a:gd name="T45" fmla="*/ 71 h 85"/>
                <a:gd name="T46" fmla="*/ 23 w 41"/>
                <a:gd name="T47" fmla="*/ 71 h 85"/>
                <a:gd name="T48" fmla="*/ 27 w 41"/>
                <a:gd name="T49" fmla="*/ 70 h 85"/>
                <a:gd name="T50" fmla="*/ 29 w 41"/>
                <a:gd name="T51" fmla="*/ 67 h 85"/>
                <a:gd name="T52" fmla="*/ 32 w 41"/>
                <a:gd name="T53" fmla="*/ 61 h 85"/>
                <a:gd name="T54" fmla="*/ 33 w 41"/>
                <a:gd name="T55" fmla="*/ 59 h 85"/>
                <a:gd name="T56" fmla="*/ 33 w 41"/>
                <a:gd name="T57" fmla="*/ 32 h 85"/>
                <a:gd name="T58" fmla="*/ 32 w 41"/>
                <a:gd name="T59" fmla="*/ 27 h 85"/>
                <a:gd name="T60" fmla="*/ 30 w 41"/>
                <a:gd name="T61" fmla="*/ 21 h 85"/>
                <a:gd name="T62" fmla="*/ 25 w 41"/>
                <a:gd name="T63" fmla="*/ 15 h 85"/>
                <a:gd name="T64" fmla="*/ 20 w 41"/>
                <a:gd name="T65" fmla="*/ 14 h 85"/>
                <a:gd name="T66" fmla="*/ 15 w 41"/>
                <a:gd name="T67" fmla="*/ 15 h 85"/>
                <a:gd name="T68" fmla="*/ 11 w 41"/>
                <a:gd name="T69" fmla="*/ 20 h 85"/>
                <a:gd name="T70" fmla="*/ 9 w 41"/>
                <a:gd name="T71" fmla="*/ 25 h 85"/>
                <a:gd name="T72" fmla="*/ 8 w 41"/>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 h="85">
                  <a:moveTo>
                    <a:pt x="33" y="59"/>
                  </a:moveTo>
                  <a:lnTo>
                    <a:pt x="40" y="60"/>
                  </a:lnTo>
                  <a:lnTo>
                    <a:pt x="39" y="66"/>
                  </a:lnTo>
                  <a:lnTo>
                    <a:pt x="37" y="71"/>
                  </a:lnTo>
                  <a:lnTo>
                    <a:pt x="35" y="75"/>
                  </a:lnTo>
                  <a:lnTo>
                    <a:pt x="33" y="78"/>
                  </a:lnTo>
                  <a:lnTo>
                    <a:pt x="31" y="81"/>
                  </a:lnTo>
                  <a:lnTo>
                    <a:pt x="28" y="84"/>
                  </a:lnTo>
                  <a:lnTo>
                    <a:pt x="24" y="85"/>
                  </a:lnTo>
                  <a:lnTo>
                    <a:pt x="21" y="85"/>
                  </a:lnTo>
                  <a:lnTo>
                    <a:pt x="17"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6" y="2"/>
                  </a:lnTo>
                  <a:lnTo>
                    <a:pt x="20" y="0"/>
                  </a:lnTo>
                  <a:lnTo>
                    <a:pt x="24" y="2"/>
                  </a:lnTo>
                  <a:lnTo>
                    <a:pt x="28" y="3"/>
                  </a:lnTo>
                  <a:lnTo>
                    <a:pt x="32" y="7"/>
                  </a:lnTo>
                  <a:lnTo>
                    <a:pt x="35" y="11"/>
                  </a:lnTo>
                  <a:lnTo>
                    <a:pt x="38" y="17"/>
                  </a:lnTo>
                  <a:lnTo>
                    <a:pt x="40" y="25"/>
                  </a:lnTo>
                  <a:lnTo>
                    <a:pt x="41" y="34"/>
                  </a:lnTo>
                  <a:lnTo>
                    <a:pt x="41" y="43"/>
                  </a:lnTo>
                  <a:lnTo>
                    <a:pt x="41" y="43"/>
                  </a:lnTo>
                  <a:lnTo>
                    <a:pt x="41" y="45"/>
                  </a:lnTo>
                  <a:lnTo>
                    <a:pt x="40" y="46"/>
                  </a:lnTo>
                  <a:lnTo>
                    <a:pt x="40" y="46"/>
                  </a:lnTo>
                  <a:lnTo>
                    <a:pt x="8" y="46"/>
                  </a:lnTo>
                  <a:lnTo>
                    <a:pt x="8" y="52"/>
                  </a:lnTo>
                  <a:lnTo>
                    <a:pt x="9" y="57"/>
                  </a:lnTo>
                  <a:lnTo>
                    <a:pt x="10" y="61"/>
                  </a:lnTo>
                  <a:lnTo>
                    <a:pt x="11" y="64"/>
                  </a:lnTo>
                  <a:lnTo>
                    <a:pt x="13" y="67"/>
                  </a:lnTo>
                  <a:lnTo>
                    <a:pt x="15" y="70"/>
                  </a:lnTo>
                  <a:lnTo>
                    <a:pt x="18" y="71"/>
                  </a:lnTo>
                  <a:lnTo>
                    <a:pt x="21" y="71"/>
                  </a:lnTo>
                  <a:lnTo>
                    <a:pt x="23" y="71"/>
                  </a:lnTo>
                  <a:lnTo>
                    <a:pt x="25" y="70"/>
                  </a:lnTo>
                  <a:lnTo>
                    <a:pt x="27" y="70"/>
                  </a:lnTo>
                  <a:lnTo>
                    <a:pt x="28" y="68"/>
                  </a:lnTo>
                  <a:lnTo>
                    <a:pt x="29" y="67"/>
                  </a:lnTo>
                  <a:lnTo>
                    <a:pt x="31" y="64"/>
                  </a:lnTo>
                  <a:lnTo>
                    <a:pt x="32" y="61"/>
                  </a:lnTo>
                  <a:lnTo>
                    <a:pt x="33" y="59"/>
                  </a:lnTo>
                  <a:lnTo>
                    <a:pt x="33" y="59"/>
                  </a:lnTo>
                  <a:close/>
                  <a:moveTo>
                    <a:pt x="8" y="32"/>
                  </a:moveTo>
                  <a:lnTo>
                    <a:pt x="33" y="32"/>
                  </a:lnTo>
                  <a:lnTo>
                    <a:pt x="33" y="29"/>
                  </a:lnTo>
                  <a:lnTo>
                    <a:pt x="32" y="27"/>
                  </a:lnTo>
                  <a:lnTo>
                    <a:pt x="31" y="24"/>
                  </a:lnTo>
                  <a:lnTo>
                    <a:pt x="30" y="21"/>
                  </a:lnTo>
                  <a:lnTo>
                    <a:pt x="28" y="18"/>
                  </a:lnTo>
                  <a:lnTo>
                    <a:pt x="25" y="15"/>
                  </a:lnTo>
                  <a:lnTo>
                    <a:pt x="23" y="14"/>
                  </a:lnTo>
                  <a:lnTo>
                    <a:pt x="20" y="14"/>
                  </a:lnTo>
                  <a:lnTo>
                    <a:pt x="18"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48"/>
            <p:cNvSpPr>
              <a:spLocks/>
            </p:cNvSpPr>
            <p:nvPr/>
          </p:nvSpPr>
          <p:spPr bwMode="auto">
            <a:xfrm>
              <a:off x="5627" y="342"/>
              <a:ext cx="11" cy="41"/>
            </a:xfrm>
            <a:custGeom>
              <a:avLst/>
              <a:gdLst>
                <a:gd name="T0" fmla="*/ 0 w 24"/>
                <a:gd name="T1" fmla="*/ 84 h 84"/>
                <a:gd name="T2" fmla="*/ 0 w 24"/>
                <a:gd name="T3" fmla="*/ 2 h 84"/>
                <a:gd name="T4" fmla="*/ 8 w 24"/>
                <a:gd name="T5" fmla="*/ 2 h 84"/>
                <a:gd name="T6" fmla="*/ 8 w 24"/>
                <a:gd name="T7" fmla="*/ 14 h 84"/>
                <a:gd name="T8" fmla="*/ 9 w 24"/>
                <a:gd name="T9" fmla="*/ 10 h 84"/>
                <a:gd name="T10" fmla="*/ 10 w 24"/>
                <a:gd name="T11" fmla="*/ 7 h 84"/>
                <a:gd name="T12" fmla="*/ 11 w 24"/>
                <a:gd name="T13" fmla="*/ 4 h 84"/>
                <a:gd name="T14" fmla="*/ 11 w 24"/>
                <a:gd name="T15" fmla="*/ 3 h 84"/>
                <a:gd name="T16" fmla="*/ 12 w 24"/>
                <a:gd name="T17" fmla="*/ 2 h 84"/>
                <a:gd name="T18" fmla="*/ 14 w 24"/>
                <a:gd name="T19" fmla="*/ 2 h 84"/>
                <a:gd name="T20" fmla="*/ 15 w 24"/>
                <a:gd name="T21" fmla="*/ 0 h 84"/>
                <a:gd name="T22" fmla="*/ 16 w 24"/>
                <a:gd name="T23" fmla="*/ 0 h 84"/>
                <a:gd name="T24" fmla="*/ 18 w 24"/>
                <a:gd name="T25" fmla="*/ 0 h 84"/>
                <a:gd name="T26" fmla="*/ 20 w 24"/>
                <a:gd name="T27" fmla="*/ 2 h 84"/>
                <a:gd name="T28" fmla="*/ 22 w 24"/>
                <a:gd name="T29" fmla="*/ 3 h 84"/>
                <a:gd name="T30" fmla="*/ 24 w 24"/>
                <a:gd name="T31" fmla="*/ 4 h 84"/>
                <a:gd name="T32" fmla="*/ 21 w 24"/>
                <a:gd name="T33" fmla="*/ 17 h 84"/>
                <a:gd name="T34" fmla="*/ 20 w 24"/>
                <a:gd name="T35" fmla="*/ 15 h 84"/>
                <a:gd name="T36" fmla="*/ 19 w 24"/>
                <a:gd name="T37" fmla="*/ 15 h 84"/>
                <a:gd name="T38" fmla="*/ 17 w 24"/>
                <a:gd name="T39" fmla="*/ 14 h 84"/>
                <a:gd name="T40" fmla="*/ 16 w 24"/>
                <a:gd name="T41" fmla="*/ 14 h 84"/>
                <a:gd name="T42" fmla="*/ 15 w 24"/>
                <a:gd name="T43" fmla="*/ 14 h 84"/>
                <a:gd name="T44" fmla="*/ 14 w 24"/>
                <a:gd name="T45" fmla="*/ 15 h 84"/>
                <a:gd name="T46" fmla="*/ 13 w 24"/>
                <a:gd name="T47" fmla="*/ 15 h 84"/>
                <a:gd name="T48" fmla="*/ 12 w 24"/>
                <a:gd name="T49" fmla="*/ 17 h 84"/>
                <a:gd name="T50" fmla="*/ 11 w 24"/>
                <a:gd name="T51" fmla="*/ 18 h 84"/>
                <a:gd name="T52" fmla="*/ 10 w 24"/>
                <a:gd name="T53" fmla="*/ 21 h 84"/>
                <a:gd name="T54" fmla="*/ 9 w 24"/>
                <a:gd name="T55" fmla="*/ 22 h 84"/>
                <a:gd name="T56" fmla="*/ 9 w 24"/>
                <a:gd name="T57" fmla="*/ 25 h 84"/>
                <a:gd name="T58" fmla="*/ 9 w 24"/>
                <a:gd name="T59" fmla="*/ 29 h 84"/>
                <a:gd name="T60" fmla="*/ 9 w 24"/>
                <a:gd name="T61" fmla="*/ 34 h 84"/>
                <a:gd name="T62" fmla="*/ 8 w 24"/>
                <a:gd name="T63" fmla="*/ 38 h 84"/>
                <a:gd name="T64" fmla="*/ 8 w 24"/>
                <a:gd name="T65" fmla="*/ 42 h 84"/>
                <a:gd name="T66" fmla="*/ 8 w 24"/>
                <a:gd name="T67" fmla="*/ 84 h 84"/>
                <a:gd name="T68" fmla="*/ 0 w 24"/>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84">
                  <a:moveTo>
                    <a:pt x="0" y="84"/>
                  </a:moveTo>
                  <a:lnTo>
                    <a:pt x="0" y="2"/>
                  </a:lnTo>
                  <a:lnTo>
                    <a:pt x="8" y="2"/>
                  </a:lnTo>
                  <a:lnTo>
                    <a:pt x="8" y="14"/>
                  </a:lnTo>
                  <a:lnTo>
                    <a:pt x="9" y="10"/>
                  </a:lnTo>
                  <a:lnTo>
                    <a:pt x="10" y="7"/>
                  </a:lnTo>
                  <a:lnTo>
                    <a:pt x="11" y="4"/>
                  </a:lnTo>
                  <a:lnTo>
                    <a:pt x="11" y="3"/>
                  </a:lnTo>
                  <a:lnTo>
                    <a:pt x="12" y="2"/>
                  </a:lnTo>
                  <a:lnTo>
                    <a:pt x="14" y="2"/>
                  </a:lnTo>
                  <a:lnTo>
                    <a:pt x="15" y="0"/>
                  </a:lnTo>
                  <a:lnTo>
                    <a:pt x="16" y="0"/>
                  </a:lnTo>
                  <a:lnTo>
                    <a:pt x="18" y="0"/>
                  </a:lnTo>
                  <a:lnTo>
                    <a:pt x="20" y="2"/>
                  </a:lnTo>
                  <a:lnTo>
                    <a:pt x="22" y="3"/>
                  </a:lnTo>
                  <a:lnTo>
                    <a:pt x="24" y="4"/>
                  </a:lnTo>
                  <a:lnTo>
                    <a:pt x="21" y="17"/>
                  </a:lnTo>
                  <a:lnTo>
                    <a:pt x="20" y="15"/>
                  </a:lnTo>
                  <a:lnTo>
                    <a:pt x="19" y="15"/>
                  </a:lnTo>
                  <a:lnTo>
                    <a:pt x="17" y="14"/>
                  </a:lnTo>
                  <a:lnTo>
                    <a:pt x="16" y="14"/>
                  </a:lnTo>
                  <a:lnTo>
                    <a:pt x="15" y="14"/>
                  </a:lnTo>
                  <a:lnTo>
                    <a:pt x="14" y="15"/>
                  </a:lnTo>
                  <a:lnTo>
                    <a:pt x="13" y="15"/>
                  </a:lnTo>
                  <a:lnTo>
                    <a:pt x="12" y="17"/>
                  </a:lnTo>
                  <a:lnTo>
                    <a:pt x="11" y="18"/>
                  </a:lnTo>
                  <a:lnTo>
                    <a:pt x="10" y="21"/>
                  </a:lnTo>
                  <a:lnTo>
                    <a:pt x="9" y="22"/>
                  </a:lnTo>
                  <a:lnTo>
                    <a:pt x="9" y="25"/>
                  </a:lnTo>
                  <a:lnTo>
                    <a:pt x="9" y="29"/>
                  </a:lnTo>
                  <a:lnTo>
                    <a:pt x="9" y="34"/>
                  </a:lnTo>
                  <a:lnTo>
                    <a:pt x="8" y="38"/>
                  </a:lnTo>
                  <a:lnTo>
                    <a:pt x="8" y="42"/>
                  </a:lnTo>
                  <a:lnTo>
                    <a:pt x="8"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49"/>
            <p:cNvSpPr>
              <a:spLocks/>
            </p:cNvSpPr>
            <p:nvPr/>
          </p:nvSpPr>
          <p:spPr bwMode="auto">
            <a:xfrm>
              <a:off x="5638" y="342"/>
              <a:ext cx="20" cy="41"/>
            </a:xfrm>
            <a:custGeom>
              <a:avLst/>
              <a:gdLst>
                <a:gd name="T0" fmla="*/ 15 w 39"/>
                <a:gd name="T1" fmla="*/ 82 h 82"/>
                <a:gd name="T2" fmla="*/ 0 w 39"/>
                <a:gd name="T3" fmla="*/ 0 h 82"/>
                <a:gd name="T4" fmla="*/ 7 w 39"/>
                <a:gd name="T5" fmla="*/ 0 h 82"/>
                <a:gd name="T6" fmla="*/ 16 w 39"/>
                <a:gd name="T7" fmla="*/ 50 h 82"/>
                <a:gd name="T8" fmla="*/ 17 w 39"/>
                <a:gd name="T9" fmla="*/ 54 h 82"/>
                <a:gd name="T10" fmla="*/ 18 w 39"/>
                <a:gd name="T11" fmla="*/ 58 h 82"/>
                <a:gd name="T12" fmla="*/ 18 w 39"/>
                <a:gd name="T13" fmla="*/ 62 h 82"/>
                <a:gd name="T14" fmla="*/ 19 w 39"/>
                <a:gd name="T15" fmla="*/ 66 h 82"/>
                <a:gd name="T16" fmla="*/ 19 w 39"/>
                <a:gd name="T17" fmla="*/ 62 h 82"/>
                <a:gd name="T18" fmla="*/ 20 w 39"/>
                <a:gd name="T19" fmla="*/ 58 h 82"/>
                <a:gd name="T20" fmla="*/ 21 w 39"/>
                <a:gd name="T21" fmla="*/ 54 h 82"/>
                <a:gd name="T22" fmla="*/ 22 w 39"/>
                <a:gd name="T23" fmla="*/ 50 h 82"/>
                <a:gd name="T24" fmla="*/ 31 w 39"/>
                <a:gd name="T25" fmla="*/ 0 h 82"/>
                <a:gd name="T26" fmla="*/ 39 w 39"/>
                <a:gd name="T27" fmla="*/ 0 h 82"/>
                <a:gd name="T28" fmla="*/ 24 w 39"/>
                <a:gd name="T29" fmla="*/ 82 h 82"/>
                <a:gd name="T30" fmla="*/ 15 w 39"/>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82">
                  <a:moveTo>
                    <a:pt x="15" y="82"/>
                  </a:moveTo>
                  <a:lnTo>
                    <a:pt x="0" y="0"/>
                  </a:lnTo>
                  <a:lnTo>
                    <a:pt x="7" y="0"/>
                  </a:lnTo>
                  <a:lnTo>
                    <a:pt x="16" y="50"/>
                  </a:lnTo>
                  <a:lnTo>
                    <a:pt x="17" y="54"/>
                  </a:lnTo>
                  <a:lnTo>
                    <a:pt x="18" y="58"/>
                  </a:lnTo>
                  <a:lnTo>
                    <a:pt x="18" y="62"/>
                  </a:lnTo>
                  <a:lnTo>
                    <a:pt x="19" y="66"/>
                  </a:lnTo>
                  <a:lnTo>
                    <a:pt x="19" y="62"/>
                  </a:lnTo>
                  <a:lnTo>
                    <a:pt x="20" y="58"/>
                  </a:lnTo>
                  <a:lnTo>
                    <a:pt x="21" y="54"/>
                  </a:lnTo>
                  <a:lnTo>
                    <a:pt x="22" y="50"/>
                  </a:lnTo>
                  <a:lnTo>
                    <a:pt x="31" y="0"/>
                  </a:lnTo>
                  <a:lnTo>
                    <a:pt x="39" y="0"/>
                  </a:lnTo>
                  <a:lnTo>
                    <a:pt x="24" y="82"/>
                  </a:lnTo>
                  <a:lnTo>
                    <a:pt x="15"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50"/>
            <p:cNvSpPr>
              <a:spLocks noEditPoints="1"/>
            </p:cNvSpPr>
            <p:nvPr/>
          </p:nvSpPr>
          <p:spPr bwMode="auto">
            <a:xfrm>
              <a:off x="5662" y="327"/>
              <a:ext cx="4" cy="56"/>
            </a:xfrm>
            <a:custGeom>
              <a:avLst/>
              <a:gdLst>
                <a:gd name="T0" fmla="*/ 0 w 7"/>
                <a:gd name="T1" fmla="*/ 14 h 113"/>
                <a:gd name="T2" fmla="*/ 0 w 7"/>
                <a:gd name="T3" fmla="*/ 0 h 113"/>
                <a:gd name="T4" fmla="*/ 7 w 7"/>
                <a:gd name="T5" fmla="*/ 0 h 113"/>
                <a:gd name="T6" fmla="*/ 7 w 7"/>
                <a:gd name="T7" fmla="*/ 14 h 113"/>
                <a:gd name="T8" fmla="*/ 0 w 7"/>
                <a:gd name="T9" fmla="*/ 14 h 113"/>
                <a:gd name="T10" fmla="*/ 0 w 7"/>
                <a:gd name="T11" fmla="*/ 113 h 113"/>
                <a:gd name="T12" fmla="*/ 0 w 7"/>
                <a:gd name="T13" fmla="*/ 31 h 113"/>
                <a:gd name="T14" fmla="*/ 7 w 7"/>
                <a:gd name="T15" fmla="*/ 31 h 113"/>
                <a:gd name="T16" fmla="*/ 7 w 7"/>
                <a:gd name="T17" fmla="*/ 113 h 113"/>
                <a:gd name="T18" fmla="*/ 0 w 7"/>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3">
                  <a:moveTo>
                    <a:pt x="0" y="14"/>
                  </a:moveTo>
                  <a:lnTo>
                    <a:pt x="0" y="0"/>
                  </a:lnTo>
                  <a:lnTo>
                    <a:pt x="7" y="0"/>
                  </a:lnTo>
                  <a:lnTo>
                    <a:pt x="7" y="14"/>
                  </a:lnTo>
                  <a:lnTo>
                    <a:pt x="0" y="14"/>
                  </a:lnTo>
                  <a:close/>
                  <a:moveTo>
                    <a:pt x="0" y="113"/>
                  </a:moveTo>
                  <a:lnTo>
                    <a:pt x="0" y="31"/>
                  </a:lnTo>
                  <a:lnTo>
                    <a:pt x="7" y="31"/>
                  </a:lnTo>
                  <a:lnTo>
                    <a:pt x="7"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51"/>
            <p:cNvSpPr>
              <a:spLocks/>
            </p:cNvSpPr>
            <p:nvPr/>
          </p:nvSpPr>
          <p:spPr bwMode="auto">
            <a:xfrm>
              <a:off x="5671" y="342"/>
              <a:ext cx="19" cy="42"/>
            </a:xfrm>
            <a:custGeom>
              <a:avLst/>
              <a:gdLst>
                <a:gd name="T0" fmla="*/ 38 w 38"/>
                <a:gd name="T1" fmla="*/ 54 h 85"/>
                <a:gd name="T2" fmla="*/ 35 w 38"/>
                <a:gd name="T3" fmla="*/ 67 h 85"/>
                <a:gd name="T4" fmla="*/ 32 w 38"/>
                <a:gd name="T5" fmla="*/ 77 h 85"/>
                <a:gd name="T6" fmla="*/ 26 w 38"/>
                <a:gd name="T7" fmla="*/ 82 h 85"/>
                <a:gd name="T8" fmla="*/ 19 w 38"/>
                <a:gd name="T9" fmla="*/ 85 h 85"/>
                <a:gd name="T10" fmla="*/ 11 w 38"/>
                <a:gd name="T11" fmla="*/ 82 h 85"/>
                <a:gd name="T12" fmla="*/ 5 w 38"/>
                <a:gd name="T13" fmla="*/ 75 h 85"/>
                <a:gd name="T14" fmla="*/ 1 w 38"/>
                <a:gd name="T15" fmla="*/ 61 h 85"/>
                <a:gd name="T16" fmla="*/ 0 w 38"/>
                <a:gd name="T17" fmla="*/ 43 h 85"/>
                <a:gd name="T18" fmla="*/ 1 w 38"/>
                <a:gd name="T19" fmla="*/ 31 h 85"/>
                <a:gd name="T20" fmla="*/ 2 w 38"/>
                <a:gd name="T21" fmla="*/ 21 h 85"/>
                <a:gd name="T22" fmla="*/ 5 w 38"/>
                <a:gd name="T23" fmla="*/ 13 h 85"/>
                <a:gd name="T24" fmla="*/ 9 w 38"/>
                <a:gd name="T25" fmla="*/ 6 h 85"/>
                <a:gd name="T26" fmla="*/ 14 w 38"/>
                <a:gd name="T27" fmla="*/ 2 h 85"/>
                <a:gd name="T28" fmla="*/ 19 w 38"/>
                <a:gd name="T29" fmla="*/ 0 h 85"/>
                <a:gd name="T30" fmla="*/ 26 w 38"/>
                <a:gd name="T31" fmla="*/ 2 h 85"/>
                <a:gd name="T32" fmla="*/ 31 w 38"/>
                <a:gd name="T33" fmla="*/ 7 h 85"/>
                <a:gd name="T34" fmla="*/ 35 w 38"/>
                <a:gd name="T35" fmla="*/ 15 h 85"/>
                <a:gd name="T36" fmla="*/ 37 w 38"/>
                <a:gd name="T37" fmla="*/ 27 h 85"/>
                <a:gd name="T38" fmla="*/ 29 w 38"/>
                <a:gd name="T39" fmla="*/ 25 h 85"/>
                <a:gd name="T40" fmla="*/ 27 w 38"/>
                <a:gd name="T41" fmla="*/ 21 h 85"/>
                <a:gd name="T42" fmla="*/ 24 w 38"/>
                <a:gd name="T43" fmla="*/ 17 h 85"/>
                <a:gd name="T44" fmla="*/ 21 w 38"/>
                <a:gd name="T45" fmla="*/ 14 h 85"/>
                <a:gd name="T46" fmla="*/ 17 w 38"/>
                <a:gd name="T47" fmla="*/ 14 h 85"/>
                <a:gd name="T48" fmla="*/ 12 w 38"/>
                <a:gd name="T49" fmla="*/ 18 h 85"/>
                <a:gd name="T50" fmla="*/ 10 w 38"/>
                <a:gd name="T51" fmla="*/ 25 h 85"/>
                <a:gd name="T52" fmla="*/ 7 w 38"/>
                <a:gd name="T53" fmla="*/ 36 h 85"/>
                <a:gd name="T54" fmla="*/ 7 w 38"/>
                <a:gd name="T55" fmla="*/ 50 h 85"/>
                <a:gd name="T56" fmla="*/ 9 w 38"/>
                <a:gd name="T57" fmla="*/ 61 h 85"/>
                <a:gd name="T58" fmla="*/ 12 w 38"/>
                <a:gd name="T59" fmla="*/ 67 h 85"/>
                <a:gd name="T60" fmla="*/ 17 w 38"/>
                <a:gd name="T61" fmla="*/ 71 h 85"/>
                <a:gd name="T62" fmla="*/ 21 w 38"/>
                <a:gd name="T63" fmla="*/ 71 h 85"/>
                <a:gd name="T64" fmla="*/ 24 w 38"/>
                <a:gd name="T65" fmla="*/ 68 h 85"/>
                <a:gd name="T66" fmla="*/ 27 w 38"/>
                <a:gd name="T67" fmla="*/ 64 h 85"/>
                <a:gd name="T68" fmla="*/ 30 w 38"/>
                <a:gd name="T69"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5">
                  <a:moveTo>
                    <a:pt x="30" y="53"/>
                  </a:moveTo>
                  <a:lnTo>
                    <a:pt x="38" y="54"/>
                  </a:lnTo>
                  <a:lnTo>
                    <a:pt x="37" y="61"/>
                  </a:lnTo>
                  <a:lnTo>
                    <a:pt x="35" y="67"/>
                  </a:lnTo>
                  <a:lnTo>
                    <a:pt x="34" y="72"/>
                  </a:lnTo>
                  <a:lnTo>
                    <a:pt x="32" y="77"/>
                  </a:lnTo>
                  <a:lnTo>
                    <a:pt x="29" y="81"/>
                  </a:lnTo>
                  <a:lnTo>
                    <a:pt x="26" y="82"/>
                  </a:lnTo>
                  <a:lnTo>
                    <a:pt x="23" y="85"/>
                  </a:lnTo>
                  <a:lnTo>
                    <a:pt x="19" y="85"/>
                  </a:lnTo>
                  <a:lnTo>
                    <a:pt x="15" y="84"/>
                  </a:lnTo>
                  <a:lnTo>
                    <a:pt x="11" y="82"/>
                  </a:lnTo>
                  <a:lnTo>
                    <a:pt x="8" y="79"/>
                  </a:lnTo>
                  <a:lnTo>
                    <a:pt x="5" y="75"/>
                  </a:lnTo>
                  <a:lnTo>
                    <a:pt x="3" y="70"/>
                  </a:lnTo>
                  <a:lnTo>
                    <a:pt x="1" y="61"/>
                  </a:lnTo>
                  <a:lnTo>
                    <a:pt x="0" y="53"/>
                  </a:lnTo>
                  <a:lnTo>
                    <a:pt x="0" y="43"/>
                  </a:lnTo>
                  <a:lnTo>
                    <a:pt x="0" y="38"/>
                  </a:lnTo>
                  <a:lnTo>
                    <a:pt x="1" y="31"/>
                  </a:lnTo>
                  <a:lnTo>
                    <a:pt x="1" y="25"/>
                  </a:lnTo>
                  <a:lnTo>
                    <a:pt x="2" y="21"/>
                  </a:lnTo>
                  <a:lnTo>
                    <a:pt x="3" y="17"/>
                  </a:lnTo>
                  <a:lnTo>
                    <a:pt x="5" y="13"/>
                  </a:lnTo>
                  <a:lnTo>
                    <a:pt x="7" y="9"/>
                  </a:lnTo>
                  <a:lnTo>
                    <a:pt x="9" y="6"/>
                  </a:lnTo>
                  <a:lnTo>
                    <a:pt x="11" y="4"/>
                  </a:lnTo>
                  <a:lnTo>
                    <a:pt x="14" y="2"/>
                  </a:lnTo>
                  <a:lnTo>
                    <a:pt x="17" y="0"/>
                  </a:lnTo>
                  <a:lnTo>
                    <a:pt x="19" y="0"/>
                  </a:lnTo>
                  <a:lnTo>
                    <a:pt x="23" y="0"/>
                  </a:lnTo>
                  <a:lnTo>
                    <a:pt x="26" y="2"/>
                  </a:lnTo>
                  <a:lnTo>
                    <a:pt x="29" y="4"/>
                  </a:lnTo>
                  <a:lnTo>
                    <a:pt x="31" y="7"/>
                  </a:lnTo>
                  <a:lnTo>
                    <a:pt x="33" y="11"/>
                  </a:lnTo>
                  <a:lnTo>
                    <a:pt x="35" y="15"/>
                  </a:lnTo>
                  <a:lnTo>
                    <a:pt x="36" y="21"/>
                  </a:lnTo>
                  <a:lnTo>
                    <a:pt x="37" y="27"/>
                  </a:lnTo>
                  <a:lnTo>
                    <a:pt x="30" y="28"/>
                  </a:lnTo>
                  <a:lnTo>
                    <a:pt x="29" y="25"/>
                  </a:lnTo>
                  <a:lnTo>
                    <a:pt x="28" y="22"/>
                  </a:lnTo>
                  <a:lnTo>
                    <a:pt x="27" y="21"/>
                  </a:lnTo>
                  <a:lnTo>
                    <a:pt x="26" y="18"/>
                  </a:lnTo>
                  <a:lnTo>
                    <a:pt x="24" y="17"/>
                  </a:lnTo>
                  <a:lnTo>
                    <a:pt x="23" y="15"/>
                  </a:lnTo>
                  <a:lnTo>
                    <a:pt x="21" y="14"/>
                  </a:lnTo>
                  <a:lnTo>
                    <a:pt x="19" y="14"/>
                  </a:lnTo>
                  <a:lnTo>
                    <a:pt x="17" y="14"/>
                  </a:lnTo>
                  <a:lnTo>
                    <a:pt x="14" y="15"/>
                  </a:lnTo>
                  <a:lnTo>
                    <a:pt x="12" y="18"/>
                  </a:lnTo>
                  <a:lnTo>
                    <a:pt x="11" y="21"/>
                  </a:lnTo>
                  <a:lnTo>
                    <a:pt x="10" y="25"/>
                  </a:lnTo>
                  <a:lnTo>
                    <a:pt x="8" y="29"/>
                  </a:lnTo>
                  <a:lnTo>
                    <a:pt x="7" y="36"/>
                  </a:lnTo>
                  <a:lnTo>
                    <a:pt x="7" y="43"/>
                  </a:lnTo>
                  <a:lnTo>
                    <a:pt x="7" y="50"/>
                  </a:lnTo>
                  <a:lnTo>
                    <a:pt x="8" y="56"/>
                  </a:lnTo>
                  <a:lnTo>
                    <a:pt x="9" y="61"/>
                  </a:lnTo>
                  <a:lnTo>
                    <a:pt x="10" y="64"/>
                  </a:lnTo>
                  <a:lnTo>
                    <a:pt x="12" y="67"/>
                  </a:lnTo>
                  <a:lnTo>
                    <a:pt x="14" y="70"/>
                  </a:lnTo>
                  <a:lnTo>
                    <a:pt x="17" y="71"/>
                  </a:lnTo>
                  <a:lnTo>
                    <a:pt x="19" y="71"/>
                  </a:lnTo>
                  <a:lnTo>
                    <a:pt x="21" y="71"/>
                  </a:lnTo>
                  <a:lnTo>
                    <a:pt x="23" y="70"/>
                  </a:lnTo>
                  <a:lnTo>
                    <a:pt x="24" y="68"/>
                  </a:lnTo>
                  <a:lnTo>
                    <a:pt x="26" y="67"/>
                  </a:lnTo>
                  <a:lnTo>
                    <a:pt x="27" y="64"/>
                  </a:lnTo>
                  <a:lnTo>
                    <a:pt x="28" y="61"/>
                  </a:lnTo>
                  <a:lnTo>
                    <a:pt x="30" y="57"/>
                  </a:lnTo>
                  <a:lnTo>
                    <a:pt x="30" y="5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52"/>
            <p:cNvSpPr>
              <a:spLocks noEditPoints="1"/>
            </p:cNvSpPr>
            <p:nvPr/>
          </p:nvSpPr>
          <p:spPr bwMode="auto">
            <a:xfrm>
              <a:off x="5692"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3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3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9 w 42"/>
                <a:gd name="T39" fmla="*/ 52 h 85"/>
                <a:gd name="T40" fmla="*/ 11 w 42"/>
                <a:gd name="T41" fmla="*/ 61 h 85"/>
                <a:gd name="T42" fmla="*/ 14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6 w 42"/>
                <a:gd name="T67" fmla="*/ 15 h 85"/>
                <a:gd name="T68" fmla="*/ 12 w 42"/>
                <a:gd name="T69" fmla="*/ 20 h 85"/>
                <a:gd name="T70" fmla="*/ 10 w 42"/>
                <a:gd name="T71" fmla="*/ 25 h 85"/>
                <a:gd name="T72" fmla="*/ 9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3" y="82"/>
                  </a:lnTo>
                  <a:lnTo>
                    <a:pt x="10" y="79"/>
                  </a:lnTo>
                  <a:lnTo>
                    <a:pt x="6" y="75"/>
                  </a:lnTo>
                  <a:lnTo>
                    <a:pt x="3" y="70"/>
                  </a:lnTo>
                  <a:lnTo>
                    <a:pt x="2" y="61"/>
                  </a:lnTo>
                  <a:lnTo>
                    <a:pt x="0" y="53"/>
                  </a:lnTo>
                  <a:lnTo>
                    <a:pt x="0" y="43"/>
                  </a:lnTo>
                  <a:lnTo>
                    <a:pt x="0" y="34"/>
                  </a:lnTo>
                  <a:lnTo>
                    <a:pt x="1" y="25"/>
                  </a:lnTo>
                  <a:lnTo>
                    <a:pt x="3" y="18"/>
                  </a:lnTo>
                  <a:lnTo>
                    <a:pt x="5" y="13"/>
                  </a:lnTo>
                  <a:lnTo>
                    <a:pt x="9" y="7"/>
                  </a:lnTo>
                  <a:lnTo>
                    <a:pt x="13"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9" y="46"/>
                  </a:lnTo>
                  <a:lnTo>
                    <a:pt x="9" y="52"/>
                  </a:lnTo>
                  <a:lnTo>
                    <a:pt x="10" y="57"/>
                  </a:lnTo>
                  <a:lnTo>
                    <a:pt x="11" y="61"/>
                  </a:lnTo>
                  <a:lnTo>
                    <a:pt x="12" y="64"/>
                  </a:lnTo>
                  <a:lnTo>
                    <a:pt x="14" y="67"/>
                  </a:lnTo>
                  <a:lnTo>
                    <a:pt x="16"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9" y="32"/>
                  </a:moveTo>
                  <a:lnTo>
                    <a:pt x="34" y="32"/>
                  </a:lnTo>
                  <a:lnTo>
                    <a:pt x="34" y="29"/>
                  </a:lnTo>
                  <a:lnTo>
                    <a:pt x="33" y="27"/>
                  </a:lnTo>
                  <a:lnTo>
                    <a:pt x="32" y="24"/>
                  </a:lnTo>
                  <a:lnTo>
                    <a:pt x="31" y="21"/>
                  </a:lnTo>
                  <a:lnTo>
                    <a:pt x="29" y="18"/>
                  </a:lnTo>
                  <a:lnTo>
                    <a:pt x="26" y="15"/>
                  </a:lnTo>
                  <a:lnTo>
                    <a:pt x="24" y="14"/>
                  </a:lnTo>
                  <a:lnTo>
                    <a:pt x="21" y="14"/>
                  </a:lnTo>
                  <a:lnTo>
                    <a:pt x="19" y="14"/>
                  </a:lnTo>
                  <a:lnTo>
                    <a:pt x="16" y="15"/>
                  </a:lnTo>
                  <a:lnTo>
                    <a:pt x="14" y="18"/>
                  </a:lnTo>
                  <a:lnTo>
                    <a:pt x="12" y="20"/>
                  </a:lnTo>
                  <a:lnTo>
                    <a:pt x="11" y="22"/>
                  </a:lnTo>
                  <a:lnTo>
                    <a:pt x="10" y="25"/>
                  </a:lnTo>
                  <a:lnTo>
                    <a:pt x="9" y="29"/>
                  </a:lnTo>
                  <a:lnTo>
                    <a:pt x="9"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p:cNvSpPr>
            <p:nvPr/>
          </p:nvSpPr>
          <p:spPr bwMode="auto">
            <a:xfrm>
              <a:off x="4948" y="327"/>
              <a:ext cx="23" cy="56"/>
            </a:xfrm>
            <a:custGeom>
              <a:avLst/>
              <a:gdLst>
                <a:gd name="T0" fmla="*/ 0 w 48"/>
                <a:gd name="T1" fmla="*/ 113 h 113"/>
                <a:gd name="T2" fmla="*/ 0 w 48"/>
                <a:gd name="T3" fmla="*/ 0 h 113"/>
                <a:gd name="T4" fmla="*/ 8 w 48"/>
                <a:gd name="T5" fmla="*/ 0 h 113"/>
                <a:gd name="T6" fmla="*/ 40 w 48"/>
                <a:gd name="T7" fmla="*/ 88 h 113"/>
                <a:gd name="T8" fmla="*/ 40 w 48"/>
                <a:gd name="T9" fmla="*/ 0 h 113"/>
                <a:gd name="T10" fmla="*/ 48 w 48"/>
                <a:gd name="T11" fmla="*/ 0 h 113"/>
                <a:gd name="T12" fmla="*/ 48 w 48"/>
                <a:gd name="T13" fmla="*/ 113 h 113"/>
                <a:gd name="T14" fmla="*/ 39 w 48"/>
                <a:gd name="T15" fmla="*/ 113 h 113"/>
                <a:gd name="T16" fmla="*/ 8 w 48"/>
                <a:gd name="T17" fmla="*/ 26 h 113"/>
                <a:gd name="T18" fmla="*/ 8 w 48"/>
                <a:gd name="T19" fmla="*/ 113 h 113"/>
                <a:gd name="T20" fmla="*/ 0 w 48"/>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13">
                  <a:moveTo>
                    <a:pt x="0" y="113"/>
                  </a:moveTo>
                  <a:lnTo>
                    <a:pt x="0" y="0"/>
                  </a:lnTo>
                  <a:lnTo>
                    <a:pt x="8" y="0"/>
                  </a:lnTo>
                  <a:lnTo>
                    <a:pt x="40" y="88"/>
                  </a:lnTo>
                  <a:lnTo>
                    <a:pt x="40" y="0"/>
                  </a:lnTo>
                  <a:lnTo>
                    <a:pt x="48" y="0"/>
                  </a:lnTo>
                  <a:lnTo>
                    <a:pt x="48" y="113"/>
                  </a:lnTo>
                  <a:lnTo>
                    <a:pt x="39" y="113"/>
                  </a:lnTo>
                  <a:lnTo>
                    <a:pt x="8" y="26"/>
                  </a:lnTo>
                  <a:lnTo>
                    <a:pt x="8" y="113"/>
                  </a:lnTo>
                  <a:lnTo>
                    <a:pt x="0" y="11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54"/>
            <p:cNvSpPr>
              <a:spLocks/>
            </p:cNvSpPr>
            <p:nvPr/>
          </p:nvSpPr>
          <p:spPr bwMode="auto">
            <a:xfrm>
              <a:off x="4976" y="342"/>
              <a:ext cx="20" cy="42"/>
            </a:xfrm>
            <a:custGeom>
              <a:avLst/>
              <a:gdLst>
                <a:gd name="T0" fmla="*/ 30 w 40"/>
                <a:gd name="T1" fmla="*/ 74 h 85"/>
                <a:gd name="T2" fmla="*/ 25 w 40"/>
                <a:gd name="T3" fmla="*/ 79 h 85"/>
                <a:gd name="T4" fmla="*/ 21 w 40"/>
                <a:gd name="T5" fmla="*/ 82 h 85"/>
                <a:gd name="T6" fmla="*/ 19 w 40"/>
                <a:gd name="T7" fmla="*/ 84 h 85"/>
                <a:gd name="T8" fmla="*/ 16 w 40"/>
                <a:gd name="T9" fmla="*/ 85 h 85"/>
                <a:gd name="T10" fmla="*/ 14 w 40"/>
                <a:gd name="T11" fmla="*/ 85 h 85"/>
                <a:gd name="T12" fmla="*/ 7 w 40"/>
                <a:gd name="T13" fmla="*/ 84 h 85"/>
                <a:gd name="T14" fmla="*/ 3 w 40"/>
                <a:gd name="T15" fmla="*/ 79 h 85"/>
                <a:gd name="T16" fmla="*/ 2 w 40"/>
                <a:gd name="T17" fmla="*/ 75 h 85"/>
                <a:gd name="T18" fmla="*/ 0 w 40"/>
                <a:gd name="T19" fmla="*/ 67 h 85"/>
                <a:gd name="T20" fmla="*/ 0 w 40"/>
                <a:gd name="T21" fmla="*/ 63 h 85"/>
                <a:gd name="T22" fmla="*/ 1 w 40"/>
                <a:gd name="T23" fmla="*/ 57 h 85"/>
                <a:gd name="T24" fmla="*/ 1 w 40"/>
                <a:gd name="T25" fmla="*/ 53 h 85"/>
                <a:gd name="T26" fmla="*/ 1 w 40"/>
                <a:gd name="T27" fmla="*/ 50 h 85"/>
                <a:gd name="T28" fmla="*/ 3 w 40"/>
                <a:gd name="T29" fmla="*/ 46 h 85"/>
                <a:gd name="T30" fmla="*/ 4 w 40"/>
                <a:gd name="T31" fmla="*/ 45 h 85"/>
                <a:gd name="T32" fmla="*/ 7 w 40"/>
                <a:gd name="T33" fmla="*/ 41 h 85"/>
                <a:gd name="T34" fmla="*/ 9 w 40"/>
                <a:gd name="T35" fmla="*/ 39 h 85"/>
                <a:gd name="T36" fmla="*/ 11 w 40"/>
                <a:gd name="T37" fmla="*/ 39 h 85"/>
                <a:gd name="T38" fmla="*/ 14 w 40"/>
                <a:gd name="T39" fmla="*/ 38 h 85"/>
                <a:gd name="T40" fmla="*/ 16 w 40"/>
                <a:gd name="T41" fmla="*/ 38 h 85"/>
                <a:gd name="T42" fmla="*/ 23 w 40"/>
                <a:gd name="T43" fmla="*/ 35 h 85"/>
                <a:gd name="T44" fmla="*/ 28 w 40"/>
                <a:gd name="T45" fmla="*/ 32 h 85"/>
                <a:gd name="T46" fmla="*/ 28 w 40"/>
                <a:gd name="T47" fmla="*/ 32 h 85"/>
                <a:gd name="T48" fmla="*/ 29 w 40"/>
                <a:gd name="T49" fmla="*/ 29 h 85"/>
                <a:gd name="T50" fmla="*/ 29 w 40"/>
                <a:gd name="T51" fmla="*/ 29 h 85"/>
                <a:gd name="T52" fmla="*/ 28 w 40"/>
                <a:gd name="T53" fmla="*/ 24 h 85"/>
                <a:gd name="T54" fmla="*/ 26 w 40"/>
                <a:gd name="T55" fmla="*/ 20 h 85"/>
                <a:gd name="T56" fmla="*/ 25 w 40"/>
                <a:gd name="T57" fmla="*/ 18 h 85"/>
                <a:gd name="T58" fmla="*/ 20 w 40"/>
                <a:gd name="T59" fmla="*/ 14 h 85"/>
                <a:gd name="T60" fmla="*/ 18 w 40"/>
                <a:gd name="T61" fmla="*/ 14 h 85"/>
                <a:gd name="T62" fmla="*/ 14 w 40"/>
                <a:gd name="T63" fmla="*/ 15 h 85"/>
                <a:gd name="T64" fmla="*/ 11 w 40"/>
                <a:gd name="T65" fmla="*/ 17 h 85"/>
                <a:gd name="T66" fmla="*/ 10 w 40"/>
                <a:gd name="T67" fmla="*/ 18 h 85"/>
                <a:gd name="T68" fmla="*/ 8 w 40"/>
                <a:gd name="T69" fmla="*/ 24 h 85"/>
                <a:gd name="T70" fmla="*/ 1 w 40"/>
                <a:gd name="T71" fmla="*/ 25 h 85"/>
                <a:gd name="T72" fmla="*/ 1 w 40"/>
                <a:gd name="T73" fmla="*/ 21 h 85"/>
                <a:gd name="T74" fmla="*/ 2 w 40"/>
                <a:gd name="T75" fmla="*/ 15 h 85"/>
                <a:gd name="T76" fmla="*/ 3 w 40"/>
                <a:gd name="T77" fmla="*/ 13 h 85"/>
                <a:gd name="T78" fmla="*/ 6 w 40"/>
                <a:gd name="T79" fmla="*/ 9 h 85"/>
                <a:gd name="T80" fmla="*/ 9 w 40"/>
                <a:gd name="T81" fmla="*/ 4 h 85"/>
                <a:gd name="T82" fmla="*/ 11 w 40"/>
                <a:gd name="T83" fmla="*/ 3 h 85"/>
                <a:gd name="T84" fmla="*/ 17 w 40"/>
                <a:gd name="T85" fmla="*/ 0 h 85"/>
                <a:gd name="T86" fmla="*/ 20 w 40"/>
                <a:gd name="T87" fmla="*/ 0 h 85"/>
                <a:gd name="T88" fmla="*/ 25 w 40"/>
                <a:gd name="T89" fmla="*/ 2 h 85"/>
                <a:gd name="T90" fmla="*/ 29 w 40"/>
                <a:gd name="T91" fmla="*/ 3 h 85"/>
                <a:gd name="T92" fmla="*/ 30 w 40"/>
                <a:gd name="T93" fmla="*/ 4 h 85"/>
                <a:gd name="T94" fmla="*/ 33 w 40"/>
                <a:gd name="T95" fmla="*/ 9 h 85"/>
                <a:gd name="T96" fmla="*/ 34 w 40"/>
                <a:gd name="T97" fmla="*/ 10 h 85"/>
                <a:gd name="T98" fmla="*/ 36 w 40"/>
                <a:gd name="T99" fmla="*/ 14 h 85"/>
                <a:gd name="T100" fmla="*/ 37 w 40"/>
                <a:gd name="T101" fmla="*/ 20 h 85"/>
                <a:gd name="T102" fmla="*/ 37 w 40"/>
                <a:gd name="T103" fmla="*/ 21 h 85"/>
                <a:gd name="T104" fmla="*/ 38 w 40"/>
                <a:gd name="T105" fmla="*/ 28 h 85"/>
                <a:gd name="T106" fmla="*/ 38 w 40"/>
                <a:gd name="T107" fmla="*/ 49 h 85"/>
                <a:gd name="T108" fmla="*/ 38 w 40"/>
                <a:gd name="T109" fmla="*/ 57 h 85"/>
                <a:gd name="T110" fmla="*/ 38 w 40"/>
                <a:gd name="T111" fmla="*/ 70 h 85"/>
                <a:gd name="T112" fmla="*/ 38 w 40"/>
                <a:gd name="T113" fmla="*/ 72 h 85"/>
                <a:gd name="T114" fmla="*/ 39 w 40"/>
                <a:gd name="T115" fmla="*/ 78 h 85"/>
                <a:gd name="T116" fmla="*/ 40 w 40"/>
                <a:gd name="T117" fmla="*/ 84 h 85"/>
                <a:gd name="T118" fmla="*/ 32 w 40"/>
                <a:gd name="T119" fmla="*/ 84 h 85"/>
                <a:gd name="T120" fmla="*/ 30 w 40"/>
                <a:gd name="T121" fmla="*/ 78 h 85"/>
                <a:gd name="T122" fmla="*/ 30 w 40"/>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85">
                  <a:moveTo>
                    <a:pt x="30" y="74"/>
                  </a:moveTo>
                  <a:lnTo>
                    <a:pt x="30" y="74"/>
                  </a:lnTo>
                  <a:lnTo>
                    <a:pt x="27" y="77"/>
                  </a:lnTo>
                  <a:lnTo>
                    <a:pt x="25" y="79"/>
                  </a:lnTo>
                  <a:lnTo>
                    <a:pt x="23"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3" y="35"/>
                  </a:lnTo>
                  <a:lnTo>
                    <a:pt x="26" y="34"/>
                  </a:lnTo>
                  <a:lnTo>
                    <a:pt x="28" y="32"/>
                  </a:lnTo>
                  <a:lnTo>
                    <a:pt x="28" y="32"/>
                  </a:lnTo>
                  <a:lnTo>
                    <a:pt x="28" y="32"/>
                  </a:lnTo>
                  <a:lnTo>
                    <a:pt x="29" y="31"/>
                  </a:lnTo>
                  <a:lnTo>
                    <a:pt x="29" y="29"/>
                  </a:lnTo>
                  <a:lnTo>
                    <a:pt x="29" y="29"/>
                  </a:lnTo>
                  <a:lnTo>
                    <a:pt x="29" y="29"/>
                  </a:lnTo>
                  <a:lnTo>
                    <a:pt x="29" y="27"/>
                  </a:lnTo>
                  <a:lnTo>
                    <a:pt x="28" y="24"/>
                  </a:lnTo>
                  <a:lnTo>
                    <a:pt x="27" y="21"/>
                  </a:lnTo>
                  <a:lnTo>
                    <a:pt x="26" y="20"/>
                  </a:lnTo>
                  <a:lnTo>
                    <a:pt x="26" y="20"/>
                  </a:lnTo>
                  <a:lnTo>
                    <a:pt x="25" y="18"/>
                  </a:lnTo>
                  <a:lnTo>
                    <a:pt x="23"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2" y="0"/>
                  </a:lnTo>
                  <a:lnTo>
                    <a:pt x="25" y="2"/>
                  </a:lnTo>
                  <a:lnTo>
                    <a:pt x="27" y="2"/>
                  </a:lnTo>
                  <a:lnTo>
                    <a:pt x="29" y="3"/>
                  </a:lnTo>
                  <a:lnTo>
                    <a:pt x="29" y="3"/>
                  </a:lnTo>
                  <a:lnTo>
                    <a:pt x="30" y="4"/>
                  </a:lnTo>
                  <a:lnTo>
                    <a:pt x="32" y="6"/>
                  </a:lnTo>
                  <a:lnTo>
                    <a:pt x="33" y="9"/>
                  </a:lnTo>
                  <a:lnTo>
                    <a:pt x="34" y="10"/>
                  </a:lnTo>
                  <a:lnTo>
                    <a:pt x="34" y="10"/>
                  </a:lnTo>
                  <a:lnTo>
                    <a:pt x="34" y="13"/>
                  </a:lnTo>
                  <a:lnTo>
                    <a:pt x="36" y="14"/>
                  </a:lnTo>
                  <a:lnTo>
                    <a:pt x="37" y="17"/>
                  </a:lnTo>
                  <a:lnTo>
                    <a:pt x="37" y="20"/>
                  </a:lnTo>
                  <a:lnTo>
                    <a:pt x="37" y="20"/>
                  </a:lnTo>
                  <a:lnTo>
                    <a:pt x="37" y="21"/>
                  </a:lnTo>
                  <a:lnTo>
                    <a:pt x="38" y="24"/>
                  </a:lnTo>
                  <a:lnTo>
                    <a:pt x="38" y="28"/>
                  </a:lnTo>
                  <a:lnTo>
                    <a:pt x="38" y="32"/>
                  </a:lnTo>
                  <a:lnTo>
                    <a:pt x="38" y="49"/>
                  </a:lnTo>
                  <a:lnTo>
                    <a:pt x="38" y="49"/>
                  </a:lnTo>
                  <a:lnTo>
                    <a:pt x="38" y="57"/>
                  </a:lnTo>
                  <a:lnTo>
                    <a:pt x="38" y="64"/>
                  </a:lnTo>
                  <a:lnTo>
                    <a:pt x="38" y="70"/>
                  </a:lnTo>
                  <a:lnTo>
                    <a:pt x="38" y="72"/>
                  </a:lnTo>
                  <a:lnTo>
                    <a:pt x="38" y="72"/>
                  </a:lnTo>
                  <a:lnTo>
                    <a:pt x="38" y="75"/>
                  </a:lnTo>
                  <a:lnTo>
                    <a:pt x="39" y="78"/>
                  </a:lnTo>
                  <a:lnTo>
                    <a:pt x="39" y="81"/>
                  </a:lnTo>
                  <a:lnTo>
                    <a:pt x="40" y="84"/>
                  </a:lnTo>
                  <a:lnTo>
                    <a:pt x="32" y="84"/>
                  </a:lnTo>
                  <a:lnTo>
                    <a:pt x="32" y="84"/>
                  </a:lnTo>
                  <a:lnTo>
                    <a:pt x="31" y="81"/>
                  </a:lnTo>
                  <a:lnTo>
                    <a:pt x="30" y="78"/>
                  </a:lnTo>
                  <a:lnTo>
                    <a:pt x="30" y="77"/>
                  </a:lnTo>
                  <a:lnTo>
                    <a:pt x="30"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55"/>
            <p:cNvSpPr>
              <a:spLocks/>
            </p:cNvSpPr>
            <p:nvPr/>
          </p:nvSpPr>
          <p:spPr bwMode="auto">
            <a:xfrm>
              <a:off x="4980" y="365"/>
              <a:ext cx="11" cy="12"/>
            </a:xfrm>
            <a:custGeom>
              <a:avLst/>
              <a:gdLst>
                <a:gd name="T0" fmla="*/ 22 w 22"/>
                <a:gd name="T1" fmla="*/ 0 h 25"/>
                <a:gd name="T2" fmla="*/ 22 w 22"/>
                <a:gd name="T3" fmla="*/ 0 h 25"/>
                <a:gd name="T4" fmla="*/ 19 w 22"/>
                <a:gd name="T5" fmla="*/ 1 h 25"/>
                <a:gd name="T6" fmla="*/ 16 w 22"/>
                <a:gd name="T7" fmla="*/ 3 h 25"/>
                <a:gd name="T8" fmla="*/ 13 w 22"/>
                <a:gd name="T9" fmla="*/ 4 h 25"/>
                <a:gd name="T10" fmla="*/ 10 w 22"/>
                <a:gd name="T11" fmla="*/ 4 h 25"/>
                <a:gd name="T12" fmla="*/ 10 w 22"/>
                <a:gd name="T13" fmla="*/ 4 h 25"/>
                <a:gd name="T14" fmla="*/ 8 w 22"/>
                <a:gd name="T15" fmla="*/ 4 h 25"/>
                <a:gd name="T16" fmla="*/ 6 w 22"/>
                <a:gd name="T17" fmla="*/ 6 h 25"/>
                <a:gd name="T18" fmla="*/ 5 w 22"/>
                <a:gd name="T19" fmla="*/ 7 h 25"/>
                <a:gd name="T20" fmla="*/ 4 w 22"/>
                <a:gd name="T21" fmla="*/ 7 h 25"/>
                <a:gd name="T22" fmla="*/ 4 w 22"/>
                <a:gd name="T23" fmla="*/ 7 h 25"/>
                <a:gd name="T24" fmla="*/ 3 w 22"/>
                <a:gd name="T25" fmla="*/ 7 h 25"/>
                <a:gd name="T26" fmla="*/ 2 w 22"/>
                <a:gd name="T27" fmla="*/ 8 h 25"/>
                <a:gd name="T28" fmla="*/ 1 w 22"/>
                <a:gd name="T29" fmla="*/ 10 h 25"/>
                <a:gd name="T30" fmla="*/ 1 w 22"/>
                <a:gd name="T31" fmla="*/ 10 h 25"/>
                <a:gd name="T32" fmla="*/ 1 w 22"/>
                <a:gd name="T33" fmla="*/ 10 h 25"/>
                <a:gd name="T34" fmla="*/ 1 w 22"/>
                <a:gd name="T35" fmla="*/ 11 h 25"/>
                <a:gd name="T36" fmla="*/ 1 w 22"/>
                <a:gd name="T37" fmla="*/ 13 h 25"/>
                <a:gd name="T38" fmla="*/ 0 w 22"/>
                <a:gd name="T39" fmla="*/ 14 h 25"/>
                <a:gd name="T40" fmla="*/ 0 w 22"/>
                <a:gd name="T41" fmla="*/ 15 h 25"/>
                <a:gd name="T42" fmla="*/ 0 w 22"/>
                <a:gd name="T43" fmla="*/ 15 h 25"/>
                <a:gd name="T44" fmla="*/ 0 w 22"/>
                <a:gd name="T45" fmla="*/ 17 h 25"/>
                <a:gd name="T46" fmla="*/ 1 w 22"/>
                <a:gd name="T47" fmla="*/ 20 h 25"/>
                <a:gd name="T48" fmla="*/ 1 w 22"/>
                <a:gd name="T49" fmla="*/ 21 h 25"/>
                <a:gd name="T50" fmla="*/ 2 w 22"/>
                <a:gd name="T51" fmla="*/ 22 h 25"/>
                <a:gd name="T52" fmla="*/ 2 w 22"/>
                <a:gd name="T53" fmla="*/ 22 h 25"/>
                <a:gd name="T54" fmla="*/ 3 w 22"/>
                <a:gd name="T55" fmla="*/ 24 h 25"/>
                <a:gd name="T56" fmla="*/ 4 w 22"/>
                <a:gd name="T57" fmla="*/ 24 h 25"/>
                <a:gd name="T58" fmla="*/ 6 w 22"/>
                <a:gd name="T59" fmla="*/ 25 h 25"/>
                <a:gd name="T60" fmla="*/ 8 w 22"/>
                <a:gd name="T61" fmla="*/ 25 h 25"/>
                <a:gd name="T62" fmla="*/ 8 w 22"/>
                <a:gd name="T63" fmla="*/ 25 h 25"/>
                <a:gd name="T64" fmla="*/ 10 w 22"/>
                <a:gd name="T65" fmla="*/ 25 h 25"/>
                <a:gd name="T66" fmla="*/ 12 w 22"/>
                <a:gd name="T67" fmla="*/ 24 h 25"/>
                <a:gd name="T68" fmla="*/ 14 w 22"/>
                <a:gd name="T69" fmla="*/ 24 h 25"/>
                <a:gd name="T70" fmla="*/ 15 w 22"/>
                <a:gd name="T71" fmla="*/ 22 h 25"/>
                <a:gd name="T72" fmla="*/ 15 w 22"/>
                <a:gd name="T73" fmla="*/ 22 h 25"/>
                <a:gd name="T74" fmla="*/ 16 w 22"/>
                <a:gd name="T75" fmla="*/ 21 h 25"/>
                <a:gd name="T76" fmla="*/ 18 w 22"/>
                <a:gd name="T77" fmla="*/ 20 h 25"/>
                <a:gd name="T78" fmla="*/ 19 w 22"/>
                <a:gd name="T79" fmla="*/ 17 h 25"/>
                <a:gd name="T80" fmla="*/ 20 w 22"/>
                <a:gd name="T81" fmla="*/ 15 h 25"/>
                <a:gd name="T82" fmla="*/ 20 w 22"/>
                <a:gd name="T83" fmla="*/ 15 h 25"/>
                <a:gd name="T84" fmla="*/ 20 w 22"/>
                <a:gd name="T85" fmla="*/ 13 h 25"/>
                <a:gd name="T86" fmla="*/ 21 w 22"/>
                <a:gd name="T87" fmla="*/ 10 h 25"/>
                <a:gd name="T88" fmla="*/ 21 w 22"/>
                <a:gd name="T89" fmla="*/ 7 h 25"/>
                <a:gd name="T90" fmla="*/ 21 w 22"/>
                <a:gd name="T91" fmla="*/ 4 h 25"/>
                <a:gd name="T92" fmla="*/ 22 w 22"/>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5">
                  <a:moveTo>
                    <a:pt x="22" y="0"/>
                  </a:moveTo>
                  <a:lnTo>
                    <a:pt x="22" y="0"/>
                  </a:lnTo>
                  <a:lnTo>
                    <a:pt x="19" y="1"/>
                  </a:lnTo>
                  <a:lnTo>
                    <a:pt x="16"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5" y="22"/>
                  </a:lnTo>
                  <a:lnTo>
                    <a:pt x="15" y="22"/>
                  </a:lnTo>
                  <a:lnTo>
                    <a:pt x="16" y="21"/>
                  </a:lnTo>
                  <a:lnTo>
                    <a:pt x="18" y="20"/>
                  </a:lnTo>
                  <a:lnTo>
                    <a:pt x="19" y="17"/>
                  </a:lnTo>
                  <a:lnTo>
                    <a:pt x="20" y="15"/>
                  </a:lnTo>
                  <a:lnTo>
                    <a:pt x="20" y="15"/>
                  </a:lnTo>
                  <a:lnTo>
                    <a:pt x="20" y="13"/>
                  </a:lnTo>
                  <a:lnTo>
                    <a:pt x="21" y="10"/>
                  </a:lnTo>
                  <a:lnTo>
                    <a:pt x="21" y="7"/>
                  </a:lnTo>
                  <a:lnTo>
                    <a:pt x="21" y="4"/>
                  </a:lnTo>
                  <a:lnTo>
                    <a:pt x="22"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56"/>
            <p:cNvSpPr>
              <a:spLocks/>
            </p:cNvSpPr>
            <p:nvPr/>
          </p:nvSpPr>
          <p:spPr bwMode="auto">
            <a:xfrm>
              <a:off x="4999" y="328"/>
              <a:ext cx="10" cy="56"/>
            </a:xfrm>
            <a:custGeom>
              <a:avLst/>
              <a:gdLst>
                <a:gd name="T0" fmla="*/ 19 w 20"/>
                <a:gd name="T1" fmla="*/ 97 h 111"/>
                <a:gd name="T2" fmla="*/ 20 w 20"/>
                <a:gd name="T3" fmla="*/ 111 h 111"/>
                <a:gd name="T4" fmla="*/ 20 w 20"/>
                <a:gd name="T5" fmla="*/ 111 h 111"/>
                <a:gd name="T6" fmla="*/ 19 w 20"/>
                <a:gd name="T7" fmla="*/ 111 h 111"/>
                <a:gd name="T8" fmla="*/ 17 w 20"/>
                <a:gd name="T9" fmla="*/ 111 h 111"/>
                <a:gd name="T10" fmla="*/ 16 w 20"/>
                <a:gd name="T11" fmla="*/ 111 h 111"/>
                <a:gd name="T12" fmla="*/ 14 w 20"/>
                <a:gd name="T13" fmla="*/ 111 h 111"/>
                <a:gd name="T14" fmla="*/ 14 w 20"/>
                <a:gd name="T15" fmla="*/ 111 h 111"/>
                <a:gd name="T16" fmla="*/ 13 w 20"/>
                <a:gd name="T17" fmla="*/ 111 h 111"/>
                <a:gd name="T18" fmla="*/ 11 w 20"/>
                <a:gd name="T19" fmla="*/ 110 h 111"/>
                <a:gd name="T20" fmla="*/ 10 w 20"/>
                <a:gd name="T21" fmla="*/ 110 h 111"/>
                <a:gd name="T22" fmla="*/ 9 w 20"/>
                <a:gd name="T23" fmla="*/ 110 h 111"/>
                <a:gd name="T24" fmla="*/ 9 w 20"/>
                <a:gd name="T25" fmla="*/ 110 h 111"/>
                <a:gd name="T26" fmla="*/ 8 w 20"/>
                <a:gd name="T27" fmla="*/ 108 h 111"/>
                <a:gd name="T28" fmla="*/ 6 w 20"/>
                <a:gd name="T29" fmla="*/ 107 h 111"/>
                <a:gd name="T30" fmla="*/ 5 w 20"/>
                <a:gd name="T31" fmla="*/ 105 h 111"/>
                <a:gd name="T32" fmla="*/ 5 w 20"/>
                <a:gd name="T33" fmla="*/ 104 h 111"/>
                <a:gd name="T34" fmla="*/ 5 w 20"/>
                <a:gd name="T35" fmla="*/ 104 h 111"/>
                <a:gd name="T36" fmla="*/ 5 w 20"/>
                <a:gd name="T37" fmla="*/ 101 h 111"/>
                <a:gd name="T38" fmla="*/ 5 w 20"/>
                <a:gd name="T39" fmla="*/ 97 h 111"/>
                <a:gd name="T40" fmla="*/ 5 w 20"/>
                <a:gd name="T41" fmla="*/ 93 h 111"/>
                <a:gd name="T42" fmla="*/ 5 w 20"/>
                <a:gd name="T43" fmla="*/ 87 h 111"/>
                <a:gd name="T44" fmla="*/ 5 w 20"/>
                <a:gd name="T45" fmla="*/ 41 h 111"/>
                <a:gd name="T46" fmla="*/ 0 w 20"/>
                <a:gd name="T47" fmla="*/ 41 h 111"/>
                <a:gd name="T48" fmla="*/ 0 w 20"/>
                <a:gd name="T49" fmla="*/ 28 h 111"/>
                <a:gd name="T50" fmla="*/ 5 w 20"/>
                <a:gd name="T51" fmla="*/ 28 h 111"/>
                <a:gd name="T52" fmla="*/ 5 w 20"/>
                <a:gd name="T53" fmla="*/ 8 h 111"/>
                <a:gd name="T54" fmla="*/ 12 w 20"/>
                <a:gd name="T55" fmla="*/ 0 h 111"/>
                <a:gd name="T56" fmla="*/ 12 w 20"/>
                <a:gd name="T57" fmla="*/ 28 h 111"/>
                <a:gd name="T58" fmla="*/ 19 w 20"/>
                <a:gd name="T59" fmla="*/ 28 h 111"/>
                <a:gd name="T60" fmla="*/ 19 w 20"/>
                <a:gd name="T61" fmla="*/ 41 h 111"/>
                <a:gd name="T62" fmla="*/ 12 w 20"/>
                <a:gd name="T63" fmla="*/ 41 h 111"/>
                <a:gd name="T64" fmla="*/ 12 w 20"/>
                <a:gd name="T65" fmla="*/ 87 h 111"/>
                <a:gd name="T66" fmla="*/ 12 w 20"/>
                <a:gd name="T67" fmla="*/ 87 h 111"/>
                <a:gd name="T68" fmla="*/ 12 w 20"/>
                <a:gd name="T69" fmla="*/ 90 h 111"/>
                <a:gd name="T70" fmla="*/ 12 w 20"/>
                <a:gd name="T71" fmla="*/ 92 h 111"/>
                <a:gd name="T72" fmla="*/ 12 w 20"/>
                <a:gd name="T73" fmla="*/ 93 h 111"/>
                <a:gd name="T74" fmla="*/ 12 w 20"/>
                <a:gd name="T75" fmla="*/ 94 h 111"/>
                <a:gd name="T76" fmla="*/ 12 w 20"/>
                <a:gd name="T77" fmla="*/ 94 h 111"/>
                <a:gd name="T78" fmla="*/ 12 w 20"/>
                <a:gd name="T79" fmla="*/ 94 h 111"/>
                <a:gd name="T80" fmla="*/ 13 w 20"/>
                <a:gd name="T81" fmla="*/ 94 h 111"/>
                <a:gd name="T82" fmla="*/ 14 w 20"/>
                <a:gd name="T83" fmla="*/ 96 h 111"/>
                <a:gd name="T84" fmla="*/ 14 w 20"/>
                <a:gd name="T85" fmla="*/ 96 h 111"/>
                <a:gd name="T86" fmla="*/ 14 w 20"/>
                <a:gd name="T87" fmla="*/ 96 h 111"/>
                <a:gd name="T88" fmla="*/ 14 w 20"/>
                <a:gd name="T89" fmla="*/ 96 h 111"/>
                <a:gd name="T90" fmla="*/ 15 w 20"/>
                <a:gd name="T91" fmla="*/ 96 h 111"/>
                <a:gd name="T92" fmla="*/ 15 w 20"/>
                <a:gd name="T93" fmla="*/ 97 h 111"/>
                <a:gd name="T94" fmla="*/ 16 w 20"/>
                <a:gd name="T95" fmla="*/ 97 h 111"/>
                <a:gd name="T96" fmla="*/ 16 w 20"/>
                <a:gd name="T97" fmla="*/ 97 h 111"/>
                <a:gd name="T98" fmla="*/ 17 w 20"/>
                <a:gd name="T99" fmla="*/ 97 h 111"/>
                <a:gd name="T100" fmla="*/ 18 w 20"/>
                <a:gd name="T101" fmla="*/ 97 h 111"/>
                <a:gd name="T102" fmla="*/ 18 w 20"/>
                <a:gd name="T103" fmla="*/ 98 h 111"/>
                <a:gd name="T104" fmla="*/ 19 w 20"/>
                <a:gd name="T105" fmla="*/ 98 h 111"/>
                <a:gd name="T106" fmla="*/ 19 w 20"/>
                <a:gd name="T10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 h="111">
                  <a:moveTo>
                    <a:pt x="19" y="97"/>
                  </a:moveTo>
                  <a:lnTo>
                    <a:pt x="20" y="111"/>
                  </a:lnTo>
                  <a:lnTo>
                    <a:pt x="20" y="111"/>
                  </a:lnTo>
                  <a:lnTo>
                    <a:pt x="19" y="111"/>
                  </a:lnTo>
                  <a:lnTo>
                    <a:pt x="17" y="111"/>
                  </a:lnTo>
                  <a:lnTo>
                    <a:pt x="16" y="111"/>
                  </a:lnTo>
                  <a:lnTo>
                    <a:pt x="14" y="111"/>
                  </a:lnTo>
                  <a:lnTo>
                    <a:pt x="14" y="111"/>
                  </a:lnTo>
                  <a:lnTo>
                    <a:pt x="13" y="111"/>
                  </a:lnTo>
                  <a:lnTo>
                    <a:pt x="11" y="110"/>
                  </a:lnTo>
                  <a:lnTo>
                    <a:pt x="10" y="110"/>
                  </a:lnTo>
                  <a:lnTo>
                    <a:pt x="9" y="110"/>
                  </a:lnTo>
                  <a:lnTo>
                    <a:pt x="9" y="110"/>
                  </a:lnTo>
                  <a:lnTo>
                    <a:pt x="8" y="108"/>
                  </a:lnTo>
                  <a:lnTo>
                    <a:pt x="6" y="107"/>
                  </a:lnTo>
                  <a:lnTo>
                    <a:pt x="5" y="105"/>
                  </a:lnTo>
                  <a:lnTo>
                    <a:pt x="5" y="104"/>
                  </a:lnTo>
                  <a:lnTo>
                    <a:pt x="5" y="104"/>
                  </a:lnTo>
                  <a:lnTo>
                    <a:pt x="5" y="101"/>
                  </a:lnTo>
                  <a:lnTo>
                    <a:pt x="5" y="97"/>
                  </a:lnTo>
                  <a:lnTo>
                    <a:pt x="5" y="93"/>
                  </a:lnTo>
                  <a:lnTo>
                    <a:pt x="5" y="87"/>
                  </a:lnTo>
                  <a:lnTo>
                    <a:pt x="5" y="41"/>
                  </a:lnTo>
                  <a:lnTo>
                    <a:pt x="0" y="41"/>
                  </a:lnTo>
                  <a:lnTo>
                    <a:pt x="0" y="28"/>
                  </a:lnTo>
                  <a:lnTo>
                    <a:pt x="5" y="28"/>
                  </a:lnTo>
                  <a:lnTo>
                    <a:pt x="5" y="8"/>
                  </a:lnTo>
                  <a:lnTo>
                    <a:pt x="12" y="0"/>
                  </a:lnTo>
                  <a:lnTo>
                    <a:pt x="12" y="28"/>
                  </a:lnTo>
                  <a:lnTo>
                    <a:pt x="19" y="28"/>
                  </a:lnTo>
                  <a:lnTo>
                    <a:pt x="19" y="41"/>
                  </a:lnTo>
                  <a:lnTo>
                    <a:pt x="12" y="41"/>
                  </a:lnTo>
                  <a:lnTo>
                    <a:pt x="12" y="87"/>
                  </a:lnTo>
                  <a:lnTo>
                    <a:pt x="12" y="87"/>
                  </a:lnTo>
                  <a:lnTo>
                    <a:pt x="12" y="90"/>
                  </a:lnTo>
                  <a:lnTo>
                    <a:pt x="12" y="92"/>
                  </a:lnTo>
                  <a:lnTo>
                    <a:pt x="12" y="93"/>
                  </a:lnTo>
                  <a:lnTo>
                    <a:pt x="12" y="94"/>
                  </a:lnTo>
                  <a:lnTo>
                    <a:pt x="12" y="94"/>
                  </a:lnTo>
                  <a:lnTo>
                    <a:pt x="12" y="94"/>
                  </a:lnTo>
                  <a:lnTo>
                    <a:pt x="13" y="94"/>
                  </a:lnTo>
                  <a:lnTo>
                    <a:pt x="14" y="96"/>
                  </a:lnTo>
                  <a:lnTo>
                    <a:pt x="14" y="96"/>
                  </a:lnTo>
                  <a:lnTo>
                    <a:pt x="14" y="96"/>
                  </a:lnTo>
                  <a:lnTo>
                    <a:pt x="14" y="96"/>
                  </a:lnTo>
                  <a:lnTo>
                    <a:pt x="15" y="96"/>
                  </a:lnTo>
                  <a:lnTo>
                    <a:pt x="15" y="97"/>
                  </a:lnTo>
                  <a:lnTo>
                    <a:pt x="16" y="97"/>
                  </a:lnTo>
                  <a:lnTo>
                    <a:pt x="16" y="97"/>
                  </a:lnTo>
                  <a:lnTo>
                    <a:pt x="17" y="97"/>
                  </a:lnTo>
                  <a:lnTo>
                    <a:pt x="18" y="97"/>
                  </a:lnTo>
                  <a:lnTo>
                    <a:pt x="18" y="98"/>
                  </a:lnTo>
                  <a:lnTo>
                    <a:pt x="19" y="98"/>
                  </a:lnTo>
                  <a:lnTo>
                    <a:pt x="19" y="97"/>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57"/>
            <p:cNvSpPr>
              <a:spLocks/>
            </p:cNvSpPr>
            <p:nvPr/>
          </p:nvSpPr>
          <p:spPr bwMode="auto">
            <a:xfrm>
              <a:off x="5014" y="342"/>
              <a:ext cx="17" cy="42"/>
            </a:xfrm>
            <a:custGeom>
              <a:avLst/>
              <a:gdLst>
                <a:gd name="T0" fmla="*/ 29 w 36"/>
                <a:gd name="T1" fmla="*/ 68 h 83"/>
                <a:gd name="T2" fmla="*/ 25 w 36"/>
                <a:gd name="T3" fmla="*/ 75 h 83"/>
                <a:gd name="T4" fmla="*/ 18 w 36"/>
                <a:gd name="T5" fmla="*/ 82 h 83"/>
                <a:gd name="T6" fmla="*/ 14 w 36"/>
                <a:gd name="T7" fmla="*/ 83 h 83"/>
                <a:gd name="T8" fmla="*/ 11 w 36"/>
                <a:gd name="T9" fmla="*/ 82 h 83"/>
                <a:gd name="T10" fmla="*/ 7 w 36"/>
                <a:gd name="T11" fmla="*/ 82 h 83"/>
                <a:gd name="T12" fmla="*/ 6 w 36"/>
                <a:gd name="T13" fmla="*/ 80 h 83"/>
                <a:gd name="T14" fmla="*/ 3 w 36"/>
                <a:gd name="T15" fmla="*/ 76 h 83"/>
                <a:gd name="T16" fmla="*/ 2 w 36"/>
                <a:gd name="T17" fmla="*/ 75 h 83"/>
                <a:gd name="T18" fmla="*/ 1 w 36"/>
                <a:gd name="T19" fmla="*/ 69 h 83"/>
                <a:gd name="T20" fmla="*/ 0 w 36"/>
                <a:gd name="T21" fmla="*/ 64 h 83"/>
                <a:gd name="T22" fmla="*/ 0 w 36"/>
                <a:gd name="T23" fmla="*/ 61 h 83"/>
                <a:gd name="T24" fmla="*/ 0 w 36"/>
                <a:gd name="T25" fmla="*/ 55 h 83"/>
                <a:gd name="T26" fmla="*/ 0 w 36"/>
                <a:gd name="T27" fmla="*/ 0 h 83"/>
                <a:gd name="T28" fmla="*/ 7 w 36"/>
                <a:gd name="T29" fmla="*/ 44 h 83"/>
                <a:gd name="T30" fmla="*/ 7 w 36"/>
                <a:gd name="T31" fmla="*/ 50 h 83"/>
                <a:gd name="T32" fmla="*/ 7 w 36"/>
                <a:gd name="T33" fmla="*/ 57 h 83"/>
                <a:gd name="T34" fmla="*/ 7 w 36"/>
                <a:gd name="T35" fmla="*/ 58 h 83"/>
                <a:gd name="T36" fmla="*/ 8 w 36"/>
                <a:gd name="T37" fmla="*/ 62 h 83"/>
                <a:gd name="T38" fmla="*/ 10 w 36"/>
                <a:gd name="T39" fmla="*/ 66 h 83"/>
                <a:gd name="T40" fmla="*/ 11 w 36"/>
                <a:gd name="T41" fmla="*/ 68 h 83"/>
                <a:gd name="T42" fmla="*/ 14 w 36"/>
                <a:gd name="T43" fmla="*/ 69 h 83"/>
                <a:gd name="T44" fmla="*/ 15 w 36"/>
                <a:gd name="T45" fmla="*/ 69 h 83"/>
                <a:gd name="T46" fmla="*/ 19 w 36"/>
                <a:gd name="T47" fmla="*/ 68 h 83"/>
                <a:gd name="T48" fmla="*/ 22 w 36"/>
                <a:gd name="T49" fmla="*/ 66 h 83"/>
                <a:gd name="T50" fmla="*/ 23 w 36"/>
                <a:gd name="T51" fmla="*/ 65 h 83"/>
                <a:gd name="T52" fmla="*/ 25 w 36"/>
                <a:gd name="T53" fmla="*/ 61 h 83"/>
                <a:gd name="T54" fmla="*/ 26 w 36"/>
                <a:gd name="T55" fmla="*/ 58 h 83"/>
                <a:gd name="T56" fmla="*/ 27 w 36"/>
                <a:gd name="T57" fmla="*/ 51 h 83"/>
                <a:gd name="T58" fmla="*/ 29 w 36"/>
                <a:gd name="T59" fmla="*/ 43 h 83"/>
                <a:gd name="T60" fmla="*/ 36 w 36"/>
                <a:gd name="T61" fmla="*/ 0 h 83"/>
                <a:gd name="T62" fmla="*/ 29 w 36"/>
                <a:gd name="T6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83">
                  <a:moveTo>
                    <a:pt x="29" y="82"/>
                  </a:moveTo>
                  <a:lnTo>
                    <a:pt x="29" y="68"/>
                  </a:lnTo>
                  <a:lnTo>
                    <a:pt x="29" y="68"/>
                  </a:lnTo>
                  <a:lnTo>
                    <a:pt x="25" y="75"/>
                  </a:lnTo>
                  <a:lnTo>
                    <a:pt x="21" y="79"/>
                  </a:lnTo>
                  <a:lnTo>
                    <a:pt x="18" y="82"/>
                  </a:lnTo>
                  <a:lnTo>
                    <a:pt x="14" y="83"/>
                  </a:lnTo>
                  <a:lnTo>
                    <a:pt x="14" y="83"/>
                  </a:lnTo>
                  <a:lnTo>
                    <a:pt x="12" y="83"/>
                  </a:lnTo>
                  <a:lnTo>
                    <a:pt x="11" y="82"/>
                  </a:lnTo>
                  <a:lnTo>
                    <a:pt x="9" y="82"/>
                  </a:lnTo>
                  <a:lnTo>
                    <a:pt x="7" y="82"/>
                  </a:lnTo>
                  <a:lnTo>
                    <a:pt x="7" y="82"/>
                  </a:lnTo>
                  <a:lnTo>
                    <a:pt x="6" y="80"/>
                  </a:lnTo>
                  <a:lnTo>
                    <a:pt x="4" y="79"/>
                  </a:lnTo>
                  <a:lnTo>
                    <a:pt x="3" y="76"/>
                  </a:lnTo>
                  <a:lnTo>
                    <a:pt x="2" y="75"/>
                  </a:lnTo>
                  <a:lnTo>
                    <a:pt x="2" y="75"/>
                  </a:lnTo>
                  <a:lnTo>
                    <a:pt x="1" y="72"/>
                  </a:lnTo>
                  <a:lnTo>
                    <a:pt x="1" y="69"/>
                  </a:lnTo>
                  <a:lnTo>
                    <a:pt x="0" y="66"/>
                  </a:lnTo>
                  <a:lnTo>
                    <a:pt x="0" y="64"/>
                  </a:lnTo>
                  <a:lnTo>
                    <a:pt x="0" y="64"/>
                  </a:lnTo>
                  <a:lnTo>
                    <a:pt x="0" y="61"/>
                  </a:lnTo>
                  <a:lnTo>
                    <a:pt x="0" y="58"/>
                  </a:lnTo>
                  <a:lnTo>
                    <a:pt x="0" y="55"/>
                  </a:lnTo>
                  <a:lnTo>
                    <a:pt x="0" y="51"/>
                  </a:lnTo>
                  <a:lnTo>
                    <a:pt x="0" y="0"/>
                  </a:lnTo>
                  <a:lnTo>
                    <a:pt x="7" y="0"/>
                  </a:lnTo>
                  <a:lnTo>
                    <a:pt x="7" y="44"/>
                  </a:lnTo>
                  <a:lnTo>
                    <a:pt x="7" y="44"/>
                  </a:lnTo>
                  <a:lnTo>
                    <a:pt x="7" y="50"/>
                  </a:lnTo>
                  <a:lnTo>
                    <a:pt x="7" y="52"/>
                  </a:lnTo>
                  <a:lnTo>
                    <a:pt x="7" y="57"/>
                  </a:lnTo>
                  <a:lnTo>
                    <a:pt x="7" y="58"/>
                  </a:lnTo>
                  <a:lnTo>
                    <a:pt x="7" y="58"/>
                  </a:lnTo>
                  <a:lnTo>
                    <a:pt x="7" y="61"/>
                  </a:lnTo>
                  <a:lnTo>
                    <a:pt x="8" y="62"/>
                  </a:lnTo>
                  <a:lnTo>
                    <a:pt x="9" y="65"/>
                  </a:lnTo>
                  <a:lnTo>
                    <a:pt x="10" y="66"/>
                  </a:lnTo>
                  <a:lnTo>
                    <a:pt x="10" y="66"/>
                  </a:lnTo>
                  <a:lnTo>
                    <a:pt x="11" y="68"/>
                  </a:lnTo>
                  <a:lnTo>
                    <a:pt x="13" y="68"/>
                  </a:lnTo>
                  <a:lnTo>
                    <a:pt x="14" y="69"/>
                  </a:lnTo>
                  <a:lnTo>
                    <a:pt x="15" y="69"/>
                  </a:lnTo>
                  <a:lnTo>
                    <a:pt x="15" y="69"/>
                  </a:lnTo>
                  <a:lnTo>
                    <a:pt x="17" y="69"/>
                  </a:lnTo>
                  <a:lnTo>
                    <a:pt x="19" y="68"/>
                  </a:lnTo>
                  <a:lnTo>
                    <a:pt x="20" y="68"/>
                  </a:lnTo>
                  <a:lnTo>
                    <a:pt x="22" y="66"/>
                  </a:lnTo>
                  <a:lnTo>
                    <a:pt x="22" y="66"/>
                  </a:lnTo>
                  <a:lnTo>
                    <a:pt x="23" y="65"/>
                  </a:lnTo>
                  <a:lnTo>
                    <a:pt x="24" y="62"/>
                  </a:lnTo>
                  <a:lnTo>
                    <a:pt x="25" y="61"/>
                  </a:lnTo>
                  <a:lnTo>
                    <a:pt x="26" y="58"/>
                  </a:lnTo>
                  <a:lnTo>
                    <a:pt x="26" y="58"/>
                  </a:lnTo>
                  <a:lnTo>
                    <a:pt x="27" y="55"/>
                  </a:lnTo>
                  <a:lnTo>
                    <a:pt x="27" y="51"/>
                  </a:lnTo>
                  <a:lnTo>
                    <a:pt x="29" y="47"/>
                  </a:lnTo>
                  <a:lnTo>
                    <a:pt x="29" y="43"/>
                  </a:lnTo>
                  <a:lnTo>
                    <a:pt x="29" y="0"/>
                  </a:lnTo>
                  <a:lnTo>
                    <a:pt x="36" y="0"/>
                  </a:lnTo>
                  <a:lnTo>
                    <a:pt x="36" y="82"/>
                  </a:lnTo>
                  <a:lnTo>
                    <a:pt x="29"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58"/>
            <p:cNvSpPr>
              <a:spLocks/>
            </p:cNvSpPr>
            <p:nvPr/>
          </p:nvSpPr>
          <p:spPr bwMode="auto">
            <a:xfrm>
              <a:off x="5037" y="342"/>
              <a:ext cx="12" cy="41"/>
            </a:xfrm>
            <a:custGeom>
              <a:avLst/>
              <a:gdLst>
                <a:gd name="T0" fmla="*/ 0 w 23"/>
                <a:gd name="T1" fmla="*/ 84 h 84"/>
                <a:gd name="T2" fmla="*/ 0 w 23"/>
                <a:gd name="T3" fmla="*/ 2 h 84"/>
                <a:gd name="T4" fmla="*/ 7 w 23"/>
                <a:gd name="T5" fmla="*/ 2 h 84"/>
                <a:gd name="T6" fmla="*/ 7 w 23"/>
                <a:gd name="T7" fmla="*/ 14 h 84"/>
                <a:gd name="T8" fmla="*/ 7 w 23"/>
                <a:gd name="T9" fmla="*/ 14 h 84"/>
                <a:gd name="T10" fmla="*/ 8 w 23"/>
                <a:gd name="T11" fmla="*/ 10 h 84"/>
                <a:gd name="T12" fmla="*/ 9 w 23"/>
                <a:gd name="T13" fmla="*/ 7 h 84"/>
                <a:gd name="T14" fmla="*/ 10 w 23"/>
                <a:gd name="T15" fmla="*/ 4 h 84"/>
                <a:gd name="T16" fmla="*/ 10 w 23"/>
                <a:gd name="T17" fmla="*/ 3 h 84"/>
                <a:gd name="T18" fmla="*/ 10 w 23"/>
                <a:gd name="T19" fmla="*/ 3 h 84"/>
                <a:gd name="T20" fmla="*/ 11 w 23"/>
                <a:gd name="T21" fmla="*/ 2 h 84"/>
                <a:gd name="T22" fmla="*/ 13 w 23"/>
                <a:gd name="T23" fmla="*/ 2 h 84"/>
                <a:gd name="T24" fmla="*/ 14 w 23"/>
                <a:gd name="T25" fmla="*/ 0 h 84"/>
                <a:gd name="T26" fmla="*/ 15 w 23"/>
                <a:gd name="T27" fmla="*/ 0 h 84"/>
                <a:gd name="T28" fmla="*/ 15 w 23"/>
                <a:gd name="T29" fmla="*/ 0 h 84"/>
                <a:gd name="T30" fmla="*/ 17 w 23"/>
                <a:gd name="T31" fmla="*/ 0 h 84"/>
                <a:gd name="T32" fmla="*/ 19 w 23"/>
                <a:gd name="T33" fmla="*/ 2 h 84"/>
                <a:gd name="T34" fmla="*/ 21 w 23"/>
                <a:gd name="T35" fmla="*/ 3 h 84"/>
                <a:gd name="T36" fmla="*/ 23 w 23"/>
                <a:gd name="T37" fmla="*/ 4 h 84"/>
                <a:gd name="T38" fmla="*/ 20 w 23"/>
                <a:gd name="T39" fmla="*/ 17 h 84"/>
                <a:gd name="T40" fmla="*/ 20 w 23"/>
                <a:gd name="T41" fmla="*/ 17 h 84"/>
                <a:gd name="T42" fmla="*/ 19 w 23"/>
                <a:gd name="T43" fmla="*/ 15 h 84"/>
                <a:gd name="T44" fmla="*/ 18 w 23"/>
                <a:gd name="T45" fmla="*/ 15 h 84"/>
                <a:gd name="T46" fmla="*/ 16 w 23"/>
                <a:gd name="T47" fmla="*/ 14 h 84"/>
                <a:gd name="T48" fmla="*/ 15 w 23"/>
                <a:gd name="T49" fmla="*/ 14 h 84"/>
                <a:gd name="T50" fmla="*/ 15 w 23"/>
                <a:gd name="T51" fmla="*/ 14 h 84"/>
                <a:gd name="T52" fmla="*/ 14 w 23"/>
                <a:gd name="T53" fmla="*/ 14 h 84"/>
                <a:gd name="T54" fmla="*/ 13 w 23"/>
                <a:gd name="T55" fmla="*/ 15 h 84"/>
                <a:gd name="T56" fmla="*/ 12 w 23"/>
                <a:gd name="T57" fmla="*/ 15 h 84"/>
                <a:gd name="T58" fmla="*/ 11 w 23"/>
                <a:gd name="T59" fmla="*/ 17 h 84"/>
                <a:gd name="T60" fmla="*/ 11 w 23"/>
                <a:gd name="T61" fmla="*/ 17 h 84"/>
                <a:gd name="T62" fmla="*/ 10 w 23"/>
                <a:gd name="T63" fmla="*/ 18 h 84"/>
                <a:gd name="T64" fmla="*/ 9 w 23"/>
                <a:gd name="T65" fmla="*/ 21 h 84"/>
                <a:gd name="T66" fmla="*/ 8 w 23"/>
                <a:gd name="T67" fmla="*/ 22 h 84"/>
                <a:gd name="T68" fmla="*/ 8 w 23"/>
                <a:gd name="T69" fmla="*/ 25 h 84"/>
                <a:gd name="T70" fmla="*/ 8 w 23"/>
                <a:gd name="T71" fmla="*/ 25 h 84"/>
                <a:gd name="T72" fmla="*/ 8 w 23"/>
                <a:gd name="T73" fmla="*/ 29 h 84"/>
                <a:gd name="T74" fmla="*/ 8 w 23"/>
                <a:gd name="T75" fmla="*/ 34 h 84"/>
                <a:gd name="T76" fmla="*/ 7 w 23"/>
                <a:gd name="T77" fmla="*/ 38 h 84"/>
                <a:gd name="T78" fmla="*/ 7 w 23"/>
                <a:gd name="T79" fmla="*/ 42 h 84"/>
                <a:gd name="T80" fmla="*/ 7 w 23"/>
                <a:gd name="T81" fmla="*/ 84 h 84"/>
                <a:gd name="T82" fmla="*/ 0 w 2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7" y="0"/>
                  </a:lnTo>
                  <a:lnTo>
                    <a:pt x="19" y="2"/>
                  </a:lnTo>
                  <a:lnTo>
                    <a:pt x="21" y="3"/>
                  </a:lnTo>
                  <a:lnTo>
                    <a:pt x="23" y="4"/>
                  </a:lnTo>
                  <a:lnTo>
                    <a:pt x="20" y="17"/>
                  </a:lnTo>
                  <a:lnTo>
                    <a:pt x="20" y="17"/>
                  </a:lnTo>
                  <a:lnTo>
                    <a:pt x="19" y="15"/>
                  </a:lnTo>
                  <a:lnTo>
                    <a:pt x="18"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59"/>
            <p:cNvSpPr>
              <a:spLocks/>
            </p:cNvSpPr>
            <p:nvPr/>
          </p:nvSpPr>
          <p:spPr bwMode="auto">
            <a:xfrm>
              <a:off x="5050" y="342"/>
              <a:ext cx="20" cy="42"/>
            </a:xfrm>
            <a:custGeom>
              <a:avLst/>
              <a:gdLst>
                <a:gd name="T0" fmla="*/ 31 w 40"/>
                <a:gd name="T1" fmla="*/ 74 h 85"/>
                <a:gd name="T2" fmla="*/ 26 w 40"/>
                <a:gd name="T3" fmla="*/ 79 h 85"/>
                <a:gd name="T4" fmla="*/ 21 w 40"/>
                <a:gd name="T5" fmla="*/ 82 h 85"/>
                <a:gd name="T6" fmla="*/ 19 w 40"/>
                <a:gd name="T7" fmla="*/ 84 h 85"/>
                <a:gd name="T8" fmla="*/ 16 w 40"/>
                <a:gd name="T9" fmla="*/ 85 h 85"/>
                <a:gd name="T10" fmla="*/ 14 w 40"/>
                <a:gd name="T11" fmla="*/ 85 h 85"/>
                <a:gd name="T12" fmla="*/ 7 w 40"/>
                <a:gd name="T13" fmla="*/ 84 h 85"/>
                <a:gd name="T14" fmla="*/ 3 w 40"/>
                <a:gd name="T15" fmla="*/ 79 h 85"/>
                <a:gd name="T16" fmla="*/ 2 w 40"/>
                <a:gd name="T17" fmla="*/ 75 h 85"/>
                <a:gd name="T18" fmla="*/ 0 w 40"/>
                <a:gd name="T19" fmla="*/ 67 h 85"/>
                <a:gd name="T20" fmla="*/ 0 w 40"/>
                <a:gd name="T21" fmla="*/ 63 h 85"/>
                <a:gd name="T22" fmla="*/ 1 w 40"/>
                <a:gd name="T23" fmla="*/ 57 h 85"/>
                <a:gd name="T24" fmla="*/ 1 w 40"/>
                <a:gd name="T25" fmla="*/ 53 h 85"/>
                <a:gd name="T26" fmla="*/ 1 w 40"/>
                <a:gd name="T27" fmla="*/ 50 h 85"/>
                <a:gd name="T28" fmla="*/ 3 w 40"/>
                <a:gd name="T29" fmla="*/ 46 h 85"/>
                <a:gd name="T30" fmla="*/ 4 w 40"/>
                <a:gd name="T31" fmla="*/ 45 h 85"/>
                <a:gd name="T32" fmla="*/ 7 w 40"/>
                <a:gd name="T33" fmla="*/ 41 h 85"/>
                <a:gd name="T34" fmla="*/ 9 w 40"/>
                <a:gd name="T35" fmla="*/ 39 h 85"/>
                <a:gd name="T36" fmla="*/ 11 w 40"/>
                <a:gd name="T37" fmla="*/ 39 h 85"/>
                <a:gd name="T38" fmla="*/ 14 w 40"/>
                <a:gd name="T39" fmla="*/ 38 h 85"/>
                <a:gd name="T40" fmla="*/ 16 w 40"/>
                <a:gd name="T41" fmla="*/ 38 h 85"/>
                <a:gd name="T42" fmla="*/ 24 w 40"/>
                <a:gd name="T43" fmla="*/ 35 h 85"/>
                <a:gd name="T44" fmla="*/ 29 w 40"/>
                <a:gd name="T45" fmla="*/ 32 h 85"/>
                <a:gd name="T46" fmla="*/ 29 w 40"/>
                <a:gd name="T47" fmla="*/ 32 h 85"/>
                <a:gd name="T48" fmla="*/ 30 w 40"/>
                <a:gd name="T49" fmla="*/ 29 h 85"/>
                <a:gd name="T50" fmla="*/ 30 w 40"/>
                <a:gd name="T51" fmla="*/ 29 h 85"/>
                <a:gd name="T52" fmla="*/ 29 w 40"/>
                <a:gd name="T53" fmla="*/ 24 h 85"/>
                <a:gd name="T54" fmla="*/ 27 w 40"/>
                <a:gd name="T55" fmla="*/ 20 h 85"/>
                <a:gd name="T56" fmla="*/ 26 w 40"/>
                <a:gd name="T57" fmla="*/ 18 h 85"/>
                <a:gd name="T58" fmla="*/ 20 w 40"/>
                <a:gd name="T59" fmla="*/ 14 h 85"/>
                <a:gd name="T60" fmla="*/ 18 w 40"/>
                <a:gd name="T61" fmla="*/ 14 h 85"/>
                <a:gd name="T62" fmla="*/ 14 w 40"/>
                <a:gd name="T63" fmla="*/ 15 h 85"/>
                <a:gd name="T64" fmla="*/ 11 w 40"/>
                <a:gd name="T65" fmla="*/ 17 h 85"/>
                <a:gd name="T66" fmla="*/ 10 w 40"/>
                <a:gd name="T67" fmla="*/ 18 h 85"/>
                <a:gd name="T68" fmla="*/ 8 w 40"/>
                <a:gd name="T69" fmla="*/ 24 h 85"/>
                <a:gd name="T70" fmla="*/ 1 w 40"/>
                <a:gd name="T71" fmla="*/ 25 h 85"/>
                <a:gd name="T72" fmla="*/ 1 w 40"/>
                <a:gd name="T73" fmla="*/ 21 h 85"/>
                <a:gd name="T74" fmla="*/ 2 w 40"/>
                <a:gd name="T75" fmla="*/ 15 h 85"/>
                <a:gd name="T76" fmla="*/ 3 w 40"/>
                <a:gd name="T77" fmla="*/ 13 h 85"/>
                <a:gd name="T78" fmla="*/ 6 w 40"/>
                <a:gd name="T79" fmla="*/ 9 h 85"/>
                <a:gd name="T80" fmla="*/ 9 w 40"/>
                <a:gd name="T81" fmla="*/ 4 h 85"/>
                <a:gd name="T82" fmla="*/ 11 w 40"/>
                <a:gd name="T83" fmla="*/ 3 h 85"/>
                <a:gd name="T84" fmla="*/ 17 w 40"/>
                <a:gd name="T85" fmla="*/ 0 h 85"/>
                <a:gd name="T86" fmla="*/ 20 w 40"/>
                <a:gd name="T87" fmla="*/ 0 h 85"/>
                <a:gd name="T88" fmla="*/ 26 w 40"/>
                <a:gd name="T89" fmla="*/ 2 h 85"/>
                <a:gd name="T90" fmla="*/ 30 w 40"/>
                <a:gd name="T91" fmla="*/ 3 h 85"/>
                <a:gd name="T92" fmla="*/ 31 w 40"/>
                <a:gd name="T93" fmla="*/ 4 h 85"/>
                <a:gd name="T94" fmla="*/ 34 w 40"/>
                <a:gd name="T95" fmla="*/ 9 h 85"/>
                <a:gd name="T96" fmla="*/ 35 w 40"/>
                <a:gd name="T97" fmla="*/ 10 h 85"/>
                <a:gd name="T98" fmla="*/ 36 w 40"/>
                <a:gd name="T99" fmla="*/ 14 h 85"/>
                <a:gd name="T100" fmla="*/ 37 w 40"/>
                <a:gd name="T101" fmla="*/ 20 h 85"/>
                <a:gd name="T102" fmla="*/ 37 w 40"/>
                <a:gd name="T103" fmla="*/ 21 h 85"/>
                <a:gd name="T104" fmla="*/ 38 w 40"/>
                <a:gd name="T105" fmla="*/ 28 h 85"/>
                <a:gd name="T106" fmla="*/ 38 w 40"/>
                <a:gd name="T107" fmla="*/ 49 h 85"/>
                <a:gd name="T108" fmla="*/ 38 w 40"/>
                <a:gd name="T109" fmla="*/ 57 h 85"/>
                <a:gd name="T110" fmla="*/ 38 w 40"/>
                <a:gd name="T111" fmla="*/ 70 h 85"/>
                <a:gd name="T112" fmla="*/ 38 w 40"/>
                <a:gd name="T113" fmla="*/ 72 h 85"/>
                <a:gd name="T114" fmla="*/ 39 w 40"/>
                <a:gd name="T115" fmla="*/ 78 h 85"/>
                <a:gd name="T116" fmla="*/ 40 w 40"/>
                <a:gd name="T117" fmla="*/ 84 h 85"/>
                <a:gd name="T118" fmla="*/ 33 w 40"/>
                <a:gd name="T119" fmla="*/ 84 h 85"/>
                <a:gd name="T120" fmla="*/ 31 w 40"/>
                <a:gd name="T121" fmla="*/ 78 h 85"/>
                <a:gd name="T122" fmla="*/ 31 w 40"/>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85">
                  <a:moveTo>
                    <a:pt x="31" y="74"/>
                  </a:moveTo>
                  <a:lnTo>
                    <a:pt x="31" y="74"/>
                  </a:lnTo>
                  <a:lnTo>
                    <a:pt x="28" y="77"/>
                  </a:lnTo>
                  <a:lnTo>
                    <a:pt x="26" y="79"/>
                  </a:lnTo>
                  <a:lnTo>
                    <a:pt x="24"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4" y="35"/>
                  </a:lnTo>
                  <a:lnTo>
                    <a:pt x="27" y="34"/>
                  </a:lnTo>
                  <a:lnTo>
                    <a:pt x="29" y="32"/>
                  </a:lnTo>
                  <a:lnTo>
                    <a:pt x="29" y="32"/>
                  </a:lnTo>
                  <a:lnTo>
                    <a:pt x="29" y="32"/>
                  </a:lnTo>
                  <a:lnTo>
                    <a:pt x="30" y="31"/>
                  </a:lnTo>
                  <a:lnTo>
                    <a:pt x="30" y="29"/>
                  </a:lnTo>
                  <a:lnTo>
                    <a:pt x="30" y="29"/>
                  </a:lnTo>
                  <a:lnTo>
                    <a:pt x="30" y="29"/>
                  </a:lnTo>
                  <a:lnTo>
                    <a:pt x="30" y="27"/>
                  </a:lnTo>
                  <a:lnTo>
                    <a:pt x="29" y="24"/>
                  </a:lnTo>
                  <a:lnTo>
                    <a:pt x="28" y="21"/>
                  </a:lnTo>
                  <a:lnTo>
                    <a:pt x="27" y="20"/>
                  </a:lnTo>
                  <a:lnTo>
                    <a:pt x="27" y="20"/>
                  </a:lnTo>
                  <a:lnTo>
                    <a:pt x="26" y="18"/>
                  </a:lnTo>
                  <a:lnTo>
                    <a:pt x="24"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3" y="0"/>
                  </a:lnTo>
                  <a:lnTo>
                    <a:pt x="26" y="2"/>
                  </a:lnTo>
                  <a:lnTo>
                    <a:pt x="28" y="2"/>
                  </a:lnTo>
                  <a:lnTo>
                    <a:pt x="30" y="3"/>
                  </a:lnTo>
                  <a:lnTo>
                    <a:pt x="30" y="3"/>
                  </a:lnTo>
                  <a:lnTo>
                    <a:pt x="31" y="4"/>
                  </a:lnTo>
                  <a:lnTo>
                    <a:pt x="33" y="6"/>
                  </a:lnTo>
                  <a:lnTo>
                    <a:pt x="34" y="9"/>
                  </a:lnTo>
                  <a:lnTo>
                    <a:pt x="35" y="10"/>
                  </a:lnTo>
                  <a:lnTo>
                    <a:pt x="35" y="10"/>
                  </a:lnTo>
                  <a:lnTo>
                    <a:pt x="35" y="13"/>
                  </a:lnTo>
                  <a:lnTo>
                    <a:pt x="36" y="14"/>
                  </a:lnTo>
                  <a:lnTo>
                    <a:pt x="37" y="17"/>
                  </a:lnTo>
                  <a:lnTo>
                    <a:pt x="37" y="20"/>
                  </a:lnTo>
                  <a:lnTo>
                    <a:pt x="37" y="20"/>
                  </a:lnTo>
                  <a:lnTo>
                    <a:pt x="37" y="21"/>
                  </a:lnTo>
                  <a:lnTo>
                    <a:pt x="38" y="24"/>
                  </a:lnTo>
                  <a:lnTo>
                    <a:pt x="38" y="28"/>
                  </a:lnTo>
                  <a:lnTo>
                    <a:pt x="38" y="32"/>
                  </a:lnTo>
                  <a:lnTo>
                    <a:pt x="38" y="49"/>
                  </a:lnTo>
                  <a:lnTo>
                    <a:pt x="38" y="49"/>
                  </a:lnTo>
                  <a:lnTo>
                    <a:pt x="38" y="57"/>
                  </a:lnTo>
                  <a:lnTo>
                    <a:pt x="38" y="64"/>
                  </a:lnTo>
                  <a:lnTo>
                    <a:pt x="38" y="70"/>
                  </a:lnTo>
                  <a:lnTo>
                    <a:pt x="38" y="72"/>
                  </a:lnTo>
                  <a:lnTo>
                    <a:pt x="38" y="72"/>
                  </a:lnTo>
                  <a:lnTo>
                    <a:pt x="38" y="75"/>
                  </a:lnTo>
                  <a:lnTo>
                    <a:pt x="39" y="78"/>
                  </a:lnTo>
                  <a:lnTo>
                    <a:pt x="39" y="81"/>
                  </a:lnTo>
                  <a:lnTo>
                    <a:pt x="40" y="84"/>
                  </a:lnTo>
                  <a:lnTo>
                    <a:pt x="33" y="84"/>
                  </a:lnTo>
                  <a:lnTo>
                    <a:pt x="33" y="84"/>
                  </a:lnTo>
                  <a:lnTo>
                    <a:pt x="32" y="81"/>
                  </a:lnTo>
                  <a:lnTo>
                    <a:pt x="31" y="78"/>
                  </a:lnTo>
                  <a:lnTo>
                    <a:pt x="31" y="77"/>
                  </a:lnTo>
                  <a:lnTo>
                    <a:pt x="31"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60"/>
            <p:cNvSpPr>
              <a:spLocks/>
            </p:cNvSpPr>
            <p:nvPr/>
          </p:nvSpPr>
          <p:spPr bwMode="auto">
            <a:xfrm>
              <a:off x="5054" y="365"/>
              <a:ext cx="11" cy="12"/>
            </a:xfrm>
            <a:custGeom>
              <a:avLst/>
              <a:gdLst>
                <a:gd name="T0" fmla="*/ 23 w 23"/>
                <a:gd name="T1" fmla="*/ 0 h 25"/>
                <a:gd name="T2" fmla="*/ 23 w 23"/>
                <a:gd name="T3" fmla="*/ 0 h 25"/>
                <a:gd name="T4" fmla="*/ 20 w 23"/>
                <a:gd name="T5" fmla="*/ 1 h 25"/>
                <a:gd name="T6" fmla="*/ 17 w 23"/>
                <a:gd name="T7" fmla="*/ 3 h 25"/>
                <a:gd name="T8" fmla="*/ 13 w 23"/>
                <a:gd name="T9" fmla="*/ 4 h 25"/>
                <a:gd name="T10" fmla="*/ 10 w 23"/>
                <a:gd name="T11" fmla="*/ 4 h 25"/>
                <a:gd name="T12" fmla="*/ 10 w 23"/>
                <a:gd name="T13" fmla="*/ 4 h 25"/>
                <a:gd name="T14" fmla="*/ 8 w 23"/>
                <a:gd name="T15" fmla="*/ 4 h 25"/>
                <a:gd name="T16" fmla="*/ 6 w 23"/>
                <a:gd name="T17" fmla="*/ 6 h 25"/>
                <a:gd name="T18" fmla="*/ 5 w 23"/>
                <a:gd name="T19" fmla="*/ 7 h 25"/>
                <a:gd name="T20" fmla="*/ 4 w 23"/>
                <a:gd name="T21" fmla="*/ 7 h 25"/>
                <a:gd name="T22" fmla="*/ 4 w 23"/>
                <a:gd name="T23" fmla="*/ 7 h 25"/>
                <a:gd name="T24" fmla="*/ 3 w 23"/>
                <a:gd name="T25" fmla="*/ 7 h 25"/>
                <a:gd name="T26" fmla="*/ 2 w 23"/>
                <a:gd name="T27" fmla="*/ 8 h 25"/>
                <a:gd name="T28" fmla="*/ 1 w 23"/>
                <a:gd name="T29" fmla="*/ 10 h 25"/>
                <a:gd name="T30" fmla="*/ 1 w 23"/>
                <a:gd name="T31" fmla="*/ 10 h 25"/>
                <a:gd name="T32" fmla="*/ 1 w 23"/>
                <a:gd name="T33" fmla="*/ 10 h 25"/>
                <a:gd name="T34" fmla="*/ 1 w 23"/>
                <a:gd name="T35" fmla="*/ 11 h 25"/>
                <a:gd name="T36" fmla="*/ 1 w 23"/>
                <a:gd name="T37" fmla="*/ 13 h 25"/>
                <a:gd name="T38" fmla="*/ 0 w 23"/>
                <a:gd name="T39" fmla="*/ 14 h 25"/>
                <a:gd name="T40" fmla="*/ 0 w 23"/>
                <a:gd name="T41" fmla="*/ 15 h 25"/>
                <a:gd name="T42" fmla="*/ 0 w 23"/>
                <a:gd name="T43" fmla="*/ 15 h 25"/>
                <a:gd name="T44" fmla="*/ 0 w 23"/>
                <a:gd name="T45" fmla="*/ 17 h 25"/>
                <a:gd name="T46" fmla="*/ 1 w 23"/>
                <a:gd name="T47" fmla="*/ 20 h 25"/>
                <a:gd name="T48" fmla="*/ 1 w 23"/>
                <a:gd name="T49" fmla="*/ 21 h 25"/>
                <a:gd name="T50" fmla="*/ 2 w 23"/>
                <a:gd name="T51" fmla="*/ 22 h 25"/>
                <a:gd name="T52" fmla="*/ 2 w 23"/>
                <a:gd name="T53" fmla="*/ 22 h 25"/>
                <a:gd name="T54" fmla="*/ 3 w 23"/>
                <a:gd name="T55" fmla="*/ 24 h 25"/>
                <a:gd name="T56" fmla="*/ 4 w 23"/>
                <a:gd name="T57" fmla="*/ 24 h 25"/>
                <a:gd name="T58" fmla="*/ 6 w 23"/>
                <a:gd name="T59" fmla="*/ 25 h 25"/>
                <a:gd name="T60" fmla="*/ 8 w 23"/>
                <a:gd name="T61" fmla="*/ 25 h 25"/>
                <a:gd name="T62" fmla="*/ 8 w 23"/>
                <a:gd name="T63" fmla="*/ 25 h 25"/>
                <a:gd name="T64" fmla="*/ 10 w 23"/>
                <a:gd name="T65" fmla="*/ 25 h 25"/>
                <a:gd name="T66" fmla="*/ 12 w 23"/>
                <a:gd name="T67" fmla="*/ 24 h 25"/>
                <a:gd name="T68" fmla="*/ 14 w 23"/>
                <a:gd name="T69" fmla="*/ 24 h 25"/>
                <a:gd name="T70" fmla="*/ 16 w 23"/>
                <a:gd name="T71" fmla="*/ 22 h 25"/>
                <a:gd name="T72" fmla="*/ 16 w 23"/>
                <a:gd name="T73" fmla="*/ 22 h 25"/>
                <a:gd name="T74" fmla="*/ 17 w 23"/>
                <a:gd name="T75" fmla="*/ 21 h 25"/>
                <a:gd name="T76" fmla="*/ 19 w 23"/>
                <a:gd name="T77" fmla="*/ 20 h 25"/>
                <a:gd name="T78" fmla="*/ 20 w 23"/>
                <a:gd name="T79" fmla="*/ 17 h 25"/>
                <a:gd name="T80" fmla="*/ 21 w 23"/>
                <a:gd name="T81" fmla="*/ 15 h 25"/>
                <a:gd name="T82" fmla="*/ 21 w 23"/>
                <a:gd name="T83" fmla="*/ 15 h 25"/>
                <a:gd name="T84" fmla="*/ 21 w 23"/>
                <a:gd name="T85" fmla="*/ 13 h 25"/>
                <a:gd name="T86" fmla="*/ 22 w 23"/>
                <a:gd name="T87" fmla="*/ 10 h 25"/>
                <a:gd name="T88" fmla="*/ 22 w 23"/>
                <a:gd name="T89" fmla="*/ 7 h 25"/>
                <a:gd name="T90" fmla="*/ 22 w 23"/>
                <a:gd name="T91" fmla="*/ 4 h 25"/>
                <a:gd name="T92" fmla="*/ 23 w 23"/>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25">
                  <a:moveTo>
                    <a:pt x="23" y="0"/>
                  </a:moveTo>
                  <a:lnTo>
                    <a:pt x="23" y="0"/>
                  </a:lnTo>
                  <a:lnTo>
                    <a:pt x="20" y="1"/>
                  </a:lnTo>
                  <a:lnTo>
                    <a:pt x="17"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6" y="22"/>
                  </a:lnTo>
                  <a:lnTo>
                    <a:pt x="16" y="22"/>
                  </a:lnTo>
                  <a:lnTo>
                    <a:pt x="17" y="21"/>
                  </a:lnTo>
                  <a:lnTo>
                    <a:pt x="19" y="20"/>
                  </a:lnTo>
                  <a:lnTo>
                    <a:pt x="20" y="17"/>
                  </a:lnTo>
                  <a:lnTo>
                    <a:pt x="21" y="15"/>
                  </a:lnTo>
                  <a:lnTo>
                    <a:pt x="21" y="15"/>
                  </a:lnTo>
                  <a:lnTo>
                    <a:pt x="21" y="13"/>
                  </a:lnTo>
                  <a:lnTo>
                    <a:pt x="22" y="10"/>
                  </a:lnTo>
                  <a:lnTo>
                    <a:pt x="22" y="7"/>
                  </a:lnTo>
                  <a:lnTo>
                    <a:pt x="22" y="4"/>
                  </a:lnTo>
                  <a:lnTo>
                    <a:pt x="23"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075" y="327"/>
              <a:ext cx="4" cy="56"/>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62"/>
            <p:cNvSpPr>
              <a:spLocks/>
            </p:cNvSpPr>
            <p:nvPr/>
          </p:nvSpPr>
          <p:spPr bwMode="auto">
            <a:xfrm>
              <a:off x="5097" y="327"/>
              <a:ext cx="26" cy="56"/>
            </a:xfrm>
            <a:custGeom>
              <a:avLst/>
              <a:gdLst>
                <a:gd name="T0" fmla="*/ 0 w 52"/>
                <a:gd name="T1" fmla="*/ 0 h 113"/>
                <a:gd name="T2" fmla="*/ 26 w 52"/>
                <a:gd name="T3" fmla="*/ 0 h 113"/>
                <a:gd name="T4" fmla="*/ 33 w 52"/>
                <a:gd name="T5" fmla="*/ 1 h 113"/>
                <a:gd name="T6" fmla="*/ 37 w 52"/>
                <a:gd name="T7" fmla="*/ 3 h 113"/>
                <a:gd name="T8" fmla="*/ 39 w 52"/>
                <a:gd name="T9" fmla="*/ 6 h 113"/>
                <a:gd name="T10" fmla="*/ 43 w 52"/>
                <a:gd name="T11" fmla="*/ 11 h 113"/>
                <a:gd name="T12" fmla="*/ 44 w 52"/>
                <a:gd name="T13" fmla="*/ 14 h 113"/>
                <a:gd name="T14" fmla="*/ 46 w 52"/>
                <a:gd name="T15" fmla="*/ 22 h 113"/>
                <a:gd name="T16" fmla="*/ 47 w 52"/>
                <a:gd name="T17" fmla="*/ 32 h 113"/>
                <a:gd name="T18" fmla="*/ 47 w 52"/>
                <a:gd name="T19" fmla="*/ 38 h 113"/>
                <a:gd name="T20" fmla="*/ 45 w 52"/>
                <a:gd name="T21" fmla="*/ 47 h 113"/>
                <a:gd name="T22" fmla="*/ 44 w 52"/>
                <a:gd name="T23" fmla="*/ 51 h 113"/>
                <a:gd name="T24" fmla="*/ 38 w 52"/>
                <a:gd name="T25" fmla="*/ 58 h 113"/>
                <a:gd name="T26" fmla="*/ 30 w 52"/>
                <a:gd name="T27" fmla="*/ 61 h 113"/>
                <a:gd name="T28" fmla="*/ 31 w 52"/>
                <a:gd name="T29" fmla="*/ 63 h 113"/>
                <a:gd name="T30" fmla="*/ 34 w 52"/>
                <a:gd name="T31" fmla="*/ 67 h 113"/>
                <a:gd name="T32" fmla="*/ 35 w 52"/>
                <a:gd name="T33" fmla="*/ 68 h 113"/>
                <a:gd name="T34" fmla="*/ 38 w 52"/>
                <a:gd name="T35" fmla="*/ 74 h 113"/>
                <a:gd name="T36" fmla="*/ 41 w 52"/>
                <a:gd name="T37" fmla="*/ 82 h 113"/>
                <a:gd name="T38" fmla="*/ 42 w 52"/>
                <a:gd name="T39" fmla="*/ 113 h 113"/>
                <a:gd name="T40" fmla="*/ 34 w 52"/>
                <a:gd name="T41" fmla="*/ 90 h 113"/>
                <a:gd name="T42" fmla="*/ 31 w 52"/>
                <a:gd name="T43" fmla="*/ 81 h 113"/>
                <a:gd name="T44" fmla="*/ 29 w 52"/>
                <a:gd name="T45" fmla="*/ 74 h 113"/>
                <a:gd name="T46" fmla="*/ 28 w 52"/>
                <a:gd name="T47" fmla="*/ 71 h 113"/>
                <a:gd name="T48" fmla="*/ 26 w 52"/>
                <a:gd name="T49" fmla="*/ 67 h 113"/>
                <a:gd name="T50" fmla="*/ 25 w 52"/>
                <a:gd name="T51" fmla="*/ 67 h 113"/>
                <a:gd name="T52" fmla="*/ 23 w 52"/>
                <a:gd name="T53" fmla="*/ 65 h 113"/>
                <a:gd name="T54" fmla="*/ 21 w 52"/>
                <a:gd name="T55" fmla="*/ 64 h 113"/>
                <a:gd name="T56" fmla="*/ 21 w 52"/>
                <a:gd name="T57" fmla="*/ 64 h 113"/>
                <a:gd name="T58" fmla="*/ 18 w 52"/>
                <a:gd name="T59" fmla="*/ 63 h 113"/>
                <a:gd name="T60" fmla="*/ 8 w 52"/>
                <a:gd name="T61" fmla="*/ 63 h 113"/>
                <a:gd name="T62" fmla="*/ 0 w 52"/>
                <a:gd name="T6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13">
                  <a:moveTo>
                    <a:pt x="0" y="113"/>
                  </a:moveTo>
                  <a:lnTo>
                    <a:pt x="0" y="0"/>
                  </a:lnTo>
                  <a:lnTo>
                    <a:pt x="26" y="0"/>
                  </a:lnTo>
                  <a:lnTo>
                    <a:pt x="26" y="0"/>
                  </a:lnTo>
                  <a:lnTo>
                    <a:pt x="30" y="0"/>
                  </a:lnTo>
                  <a:lnTo>
                    <a:pt x="33" y="1"/>
                  </a:lnTo>
                  <a:lnTo>
                    <a:pt x="35" y="1"/>
                  </a:lnTo>
                  <a:lnTo>
                    <a:pt x="37" y="3"/>
                  </a:lnTo>
                  <a:lnTo>
                    <a:pt x="37" y="3"/>
                  </a:lnTo>
                  <a:lnTo>
                    <a:pt x="39" y="6"/>
                  </a:lnTo>
                  <a:lnTo>
                    <a:pt x="41" y="8"/>
                  </a:lnTo>
                  <a:lnTo>
                    <a:pt x="43" y="11"/>
                  </a:lnTo>
                  <a:lnTo>
                    <a:pt x="44" y="14"/>
                  </a:lnTo>
                  <a:lnTo>
                    <a:pt x="44" y="14"/>
                  </a:lnTo>
                  <a:lnTo>
                    <a:pt x="45" y="18"/>
                  </a:lnTo>
                  <a:lnTo>
                    <a:pt x="46" y="22"/>
                  </a:lnTo>
                  <a:lnTo>
                    <a:pt x="47" y="28"/>
                  </a:lnTo>
                  <a:lnTo>
                    <a:pt x="47" y="32"/>
                  </a:lnTo>
                  <a:lnTo>
                    <a:pt x="47" y="32"/>
                  </a:lnTo>
                  <a:lnTo>
                    <a:pt x="47" y="38"/>
                  </a:lnTo>
                  <a:lnTo>
                    <a:pt x="46" y="42"/>
                  </a:lnTo>
                  <a:lnTo>
                    <a:pt x="45" y="47"/>
                  </a:lnTo>
                  <a:lnTo>
                    <a:pt x="44" y="51"/>
                  </a:lnTo>
                  <a:lnTo>
                    <a:pt x="44" y="51"/>
                  </a:lnTo>
                  <a:lnTo>
                    <a:pt x="41" y="56"/>
                  </a:lnTo>
                  <a:lnTo>
                    <a:pt x="38" y="58"/>
                  </a:lnTo>
                  <a:lnTo>
                    <a:pt x="34" y="60"/>
                  </a:lnTo>
                  <a:lnTo>
                    <a:pt x="30" y="61"/>
                  </a:lnTo>
                  <a:lnTo>
                    <a:pt x="30" y="61"/>
                  </a:lnTo>
                  <a:lnTo>
                    <a:pt x="31" y="63"/>
                  </a:lnTo>
                  <a:lnTo>
                    <a:pt x="33" y="65"/>
                  </a:lnTo>
                  <a:lnTo>
                    <a:pt x="34" y="67"/>
                  </a:lnTo>
                  <a:lnTo>
                    <a:pt x="35" y="68"/>
                  </a:lnTo>
                  <a:lnTo>
                    <a:pt x="35" y="68"/>
                  </a:lnTo>
                  <a:lnTo>
                    <a:pt x="37" y="71"/>
                  </a:lnTo>
                  <a:lnTo>
                    <a:pt x="38" y="74"/>
                  </a:lnTo>
                  <a:lnTo>
                    <a:pt x="40" y="78"/>
                  </a:lnTo>
                  <a:lnTo>
                    <a:pt x="41" y="82"/>
                  </a:lnTo>
                  <a:lnTo>
                    <a:pt x="52" y="113"/>
                  </a:lnTo>
                  <a:lnTo>
                    <a:pt x="42" y="113"/>
                  </a:lnTo>
                  <a:lnTo>
                    <a:pt x="34" y="90"/>
                  </a:lnTo>
                  <a:lnTo>
                    <a:pt x="34" y="90"/>
                  </a:lnTo>
                  <a:lnTo>
                    <a:pt x="33" y="85"/>
                  </a:lnTo>
                  <a:lnTo>
                    <a:pt x="31" y="81"/>
                  </a:lnTo>
                  <a:lnTo>
                    <a:pt x="30" y="76"/>
                  </a:lnTo>
                  <a:lnTo>
                    <a:pt x="29" y="74"/>
                  </a:lnTo>
                  <a:lnTo>
                    <a:pt x="29" y="74"/>
                  </a:lnTo>
                  <a:lnTo>
                    <a:pt x="28" y="71"/>
                  </a:lnTo>
                  <a:lnTo>
                    <a:pt x="27" y="70"/>
                  </a:lnTo>
                  <a:lnTo>
                    <a:pt x="26" y="67"/>
                  </a:lnTo>
                  <a:lnTo>
                    <a:pt x="25" y="67"/>
                  </a:lnTo>
                  <a:lnTo>
                    <a:pt x="25" y="67"/>
                  </a:lnTo>
                  <a:lnTo>
                    <a:pt x="24" y="65"/>
                  </a:lnTo>
                  <a:lnTo>
                    <a:pt x="23" y="65"/>
                  </a:lnTo>
                  <a:lnTo>
                    <a:pt x="22" y="64"/>
                  </a:lnTo>
                  <a:lnTo>
                    <a:pt x="21" y="64"/>
                  </a:lnTo>
                  <a:lnTo>
                    <a:pt x="21" y="64"/>
                  </a:lnTo>
                  <a:lnTo>
                    <a:pt x="21" y="64"/>
                  </a:lnTo>
                  <a:lnTo>
                    <a:pt x="19" y="63"/>
                  </a:lnTo>
                  <a:lnTo>
                    <a:pt x="18" y="63"/>
                  </a:lnTo>
                  <a:lnTo>
                    <a:pt x="17" y="63"/>
                  </a:lnTo>
                  <a:lnTo>
                    <a:pt x="8" y="63"/>
                  </a:lnTo>
                  <a:lnTo>
                    <a:pt x="8" y="113"/>
                  </a:lnTo>
                  <a:lnTo>
                    <a:pt x="0" y="11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63"/>
            <p:cNvSpPr>
              <a:spLocks/>
            </p:cNvSpPr>
            <p:nvPr/>
          </p:nvSpPr>
          <p:spPr bwMode="auto">
            <a:xfrm>
              <a:off x="5101" y="334"/>
              <a:ext cx="16" cy="17"/>
            </a:xfrm>
            <a:custGeom>
              <a:avLst/>
              <a:gdLst>
                <a:gd name="T0" fmla="*/ 0 w 31"/>
                <a:gd name="T1" fmla="*/ 35 h 35"/>
                <a:gd name="T2" fmla="*/ 16 w 31"/>
                <a:gd name="T3" fmla="*/ 35 h 35"/>
                <a:gd name="T4" fmla="*/ 16 w 31"/>
                <a:gd name="T5" fmla="*/ 35 h 35"/>
                <a:gd name="T6" fmla="*/ 18 w 31"/>
                <a:gd name="T7" fmla="*/ 35 h 35"/>
                <a:gd name="T8" fmla="*/ 21 w 31"/>
                <a:gd name="T9" fmla="*/ 33 h 35"/>
                <a:gd name="T10" fmla="*/ 23 w 31"/>
                <a:gd name="T11" fmla="*/ 33 h 35"/>
                <a:gd name="T12" fmla="*/ 24 w 31"/>
                <a:gd name="T13" fmla="*/ 33 h 35"/>
                <a:gd name="T14" fmla="*/ 24 w 31"/>
                <a:gd name="T15" fmla="*/ 33 h 35"/>
                <a:gd name="T16" fmla="*/ 25 w 31"/>
                <a:gd name="T17" fmla="*/ 33 h 35"/>
                <a:gd name="T18" fmla="*/ 27 w 31"/>
                <a:gd name="T19" fmla="*/ 32 h 35"/>
                <a:gd name="T20" fmla="*/ 28 w 31"/>
                <a:gd name="T21" fmla="*/ 29 h 35"/>
                <a:gd name="T22" fmla="*/ 29 w 31"/>
                <a:gd name="T23" fmla="*/ 28 h 35"/>
                <a:gd name="T24" fmla="*/ 29 w 31"/>
                <a:gd name="T25" fmla="*/ 28 h 35"/>
                <a:gd name="T26" fmla="*/ 30 w 31"/>
                <a:gd name="T27" fmla="*/ 25 h 35"/>
                <a:gd name="T28" fmla="*/ 30 w 31"/>
                <a:gd name="T29" fmla="*/ 22 h 35"/>
                <a:gd name="T30" fmla="*/ 31 w 31"/>
                <a:gd name="T31" fmla="*/ 21 h 35"/>
                <a:gd name="T32" fmla="*/ 31 w 31"/>
                <a:gd name="T33" fmla="*/ 18 h 35"/>
                <a:gd name="T34" fmla="*/ 31 w 31"/>
                <a:gd name="T35" fmla="*/ 18 h 35"/>
                <a:gd name="T36" fmla="*/ 31 w 31"/>
                <a:gd name="T37" fmla="*/ 14 h 35"/>
                <a:gd name="T38" fmla="*/ 30 w 31"/>
                <a:gd name="T39" fmla="*/ 11 h 35"/>
                <a:gd name="T40" fmla="*/ 29 w 31"/>
                <a:gd name="T41" fmla="*/ 8 h 35"/>
                <a:gd name="T42" fmla="*/ 28 w 31"/>
                <a:gd name="T43" fmla="*/ 5 h 35"/>
                <a:gd name="T44" fmla="*/ 28 w 31"/>
                <a:gd name="T45" fmla="*/ 5 h 35"/>
                <a:gd name="T46" fmla="*/ 26 w 31"/>
                <a:gd name="T47" fmla="*/ 4 h 35"/>
                <a:gd name="T48" fmla="*/ 24 w 31"/>
                <a:gd name="T49" fmla="*/ 1 h 35"/>
                <a:gd name="T50" fmla="*/ 21 w 31"/>
                <a:gd name="T51" fmla="*/ 0 h 35"/>
                <a:gd name="T52" fmla="*/ 19 w 31"/>
                <a:gd name="T53" fmla="*/ 0 h 35"/>
                <a:gd name="T54" fmla="*/ 0 w 31"/>
                <a:gd name="T55" fmla="*/ 0 h 35"/>
                <a:gd name="T56" fmla="*/ 0 w 31"/>
                <a:gd name="T5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35">
                  <a:moveTo>
                    <a:pt x="0" y="35"/>
                  </a:moveTo>
                  <a:lnTo>
                    <a:pt x="16" y="35"/>
                  </a:lnTo>
                  <a:lnTo>
                    <a:pt x="16" y="35"/>
                  </a:lnTo>
                  <a:lnTo>
                    <a:pt x="18" y="35"/>
                  </a:lnTo>
                  <a:lnTo>
                    <a:pt x="21" y="33"/>
                  </a:lnTo>
                  <a:lnTo>
                    <a:pt x="23" y="33"/>
                  </a:lnTo>
                  <a:lnTo>
                    <a:pt x="24" y="33"/>
                  </a:lnTo>
                  <a:lnTo>
                    <a:pt x="24" y="33"/>
                  </a:lnTo>
                  <a:lnTo>
                    <a:pt x="25" y="33"/>
                  </a:lnTo>
                  <a:lnTo>
                    <a:pt x="27" y="32"/>
                  </a:lnTo>
                  <a:lnTo>
                    <a:pt x="28" y="29"/>
                  </a:lnTo>
                  <a:lnTo>
                    <a:pt x="29" y="28"/>
                  </a:lnTo>
                  <a:lnTo>
                    <a:pt x="29" y="28"/>
                  </a:lnTo>
                  <a:lnTo>
                    <a:pt x="30" y="25"/>
                  </a:lnTo>
                  <a:lnTo>
                    <a:pt x="30" y="22"/>
                  </a:lnTo>
                  <a:lnTo>
                    <a:pt x="31" y="21"/>
                  </a:lnTo>
                  <a:lnTo>
                    <a:pt x="31" y="18"/>
                  </a:lnTo>
                  <a:lnTo>
                    <a:pt x="31" y="18"/>
                  </a:lnTo>
                  <a:lnTo>
                    <a:pt x="31" y="14"/>
                  </a:lnTo>
                  <a:lnTo>
                    <a:pt x="30" y="11"/>
                  </a:lnTo>
                  <a:lnTo>
                    <a:pt x="29" y="8"/>
                  </a:lnTo>
                  <a:lnTo>
                    <a:pt x="28" y="5"/>
                  </a:lnTo>
                  <a:lnTo>
                    <a:pt x="28" y="5"/>
                  </a:lnTo>
                  <a:lnTo>
                    <a:pt x="26" y="4"/>
                  </a:lnTo>
                  <a:lnTo>
                    <a:pt x="24" y="1"/>
                  </a:lnTo>
                  <a:lnTo>
                    <a:pt x="21" y="0"/>
                  </a:lnTo>
                  <a:lnTo>
                    <a:pt x="19" y="0"/>
                  </a:lnTo>
                  <a:lnTo>
                    <a:pt x="0" y="0"/>
                  </a:lnTo>
                  <a:lnTo>
                    <a:pt x="0" y="35"/>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64"/>
            <p:cNvSpPr>
              <a:spLocks/>
            </p:cNvSpPr>
            <p:nvPr/>
          </p:nvSpPr>
          <p:spPr bwMode="auto">
            <a:xfrm>
              <a:off x="5125"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10 w 42"/>
                <a:gd name="T15" fmla="*/ 79 h 85"/>
                <a:gd name="T16" fmla="*/ 7 w 42"/>
                <a:gd name="T17" fmla="*/ 75 h 85"/>
                <a:gd name="T18" fmla="*/ 2 w 42"/>
                <a:gd name="T19" fmla="*/ 61 h 85"/>
                <a:gd name="T20" fmla="*/ 0 w 42"/>
                <a:gd name="T21" fmla="*/ 43 h 85"/>
                <a:gd name="T22" fmla="*/ 0 w 42"/>
                <a:gd name="T23" fmla="*/ 34 h 85"/>
                <a:gd name="T24" fmla="*/ 3 w 42"/>
                <a:gd name="T25" fmla="*/ 18 h 85"/>
                <a:gd name="T26" fmla="*/ 6 w 42"/>
                <a:gd name="T27" fmla="*/ 13 h 85"/>
                <a:gd name="T28" fmla="*/ 13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9 w 42"/>
                <a:gd name="T47" fmla="*/ 46 h 85"/>
                <a:gd name="T48" fmla="*/ 9 w 42"/>
                <a:gd name="T49" fmla="*/ 52 h 85"/>
                <a:gd name="T50" fmla="*/ 11 w 42"/>
                <a:gd name="T51" fmla="*/ 61 h 85"/>
                <a:gd name="T52" fmla="*/ 12 w 42"/>
                <a:gd name="T53" fmla="*/ 64 h 85"/>
                <a:gd name="T54" fmla="*/ 16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3" y="82"/>
                  </a:lnTo>
                  <a:lnTo>
                    <a:pt x="10" y="79"/>
                  </a:lnTo>
                  <a:lnTo>
                    <a:pt x="7" y="75"/>
                  </a:lnTo>
                  <a:lnTo>
                    <a:pt x="7" y="75"/>
                  </a:lnTo>
                  <a:lnTo>
                    <a:pt x="3" y="70"/>
                  </a:lnTo>
                  <a:lnTo>
                    <a:pt x="2" y="61"/>
                  </a:lnTo>
                  <a:lnTo>
                    <a:pt x="0" y="53"/>
                  </a:lnTo>
                  <a:lnTo>
                    <a:pt x="0" y="43"/>
                  </a:lnTo>
                  <a:lnTo>
                    <a:pt x="0" y="43"/>
                  </a:lnTo>
                  <a:lnTo>
                    <a:pt x="0" y="34"/>
                  </a:lnTo>
                  <a:lnTo>
                    <a:pt x="1" y="25"/>
                  </a:lnTo>
                  <a:lnTo>
                    <a:pt x="3" y="18"/>
                  </a:lnTo>
                  <a:lnTo>
                    <a:pt x="6" y="13"/>
                  </a:lnTo>
                  <a:lnTo>
                    <a:pt x="6" y="13"/>
                  </a:lnTo>
                  <a:lnTo>
                    <a:pt x="9" y="7"/>
                  </a:lnTo>
                  <a:lnTo>
                    <a:pt x="13"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9" y="46"/>
                  </a:lnTo>
                  <a:lnTo>
                    <a:pt x="9" y="46"/>
                  </a:lnTo>
                  <a:lnTo>
                    <a:pt x="9" y="52"/>
                  </a:lnTo>
                  <a:lnTo>
                    <a:pt x="10" y="57"/>
                  </a:lnTo>
                  <a:lnTo>
                    <a:pt x="11" y="61"/>
                  </a:lnTo>
                  <a:lnTo>
                    <a:pt x="12" y="64"/>
                  </a:lnTo>
                  <a:lnTo>
                    <a:pt x="12" y="64"/>
                  </a:lnTo>
                  <a:lnTo>
                    <a:pt x="14" y="67"/>
                  </a:lnTo>
                  <a:lnTo>
                    <a:pt x="16"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65"/>
            <p:cNvSpPr>
              <a:spLocks/>
            </p:cNvSpPr>
            <p:nvPr/>
          </p:nvSpPr>
          <p:spPr bwMode="auto">
            <a:xfrm>
              <a:off x="5129" y="349"/>
              <a:ext cx="13"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66"/>
            <p:cNvSpPr>
              <a:spLocks/>
            </p:cNvSpPr>
            <p:nvPr/>
          </p:nvSpPr>
          <p:spPr bwMode="auto">
            <a:xfrm>
              <a:off x="5149" y="342"/>
              <a:ext cx="18" cy="42"/>
            </a:xfrm>
            <a:custGeom>
              <a:avLst/>
              <a:gdLst>
                <a:gd name="T0" fmla="*/ 8 w 37"/>
                <a:gd name="T1" fmla="*/ 57 h 85"/>
                <a:gd name="T2" fmla="*/ 9 w 37"/>
                <a:gd name="T3" fmla="*/ 66 h 85"/>
                <a:gd name="T4" fmla="*/ 12 w 37"/>
                <a:gd name="T5" fmla="*/ 68 h 85"/>
                <a:gd name="T6" fmla="*/ 18 w 37"/>
                <a:gd name="T7" fmla="*/ 71 h 85"/>
                <a:gd name="T8" fmla="*/ 23 w 37"/>
                <a:gd name="T9" fmla="*/ 70 h 85"/>
                <a:gd name="T10" fmla="*/ 27 w 37"/>
                <a:gd name="T11" fmla="*/ 68 h 85"/>
                <a:gd name="T12" fmla="*/ 30 w 37"/>
                <a:gd name="T13" fmla="*/ 63 h 85"/>
                <a:gd name="T14" fmla="*/ 30 w 37"/>
                <a:gd name="T15" fmla="*/ 60 h 85"/>
                <a:gd name="T16" fmla="*/ 27 w 37"/>
                <a:gd name="T17" fmla="*/ 54 h 85"/>
                <a:gd name="T18" fmla="*/ 23 w 37"/>
                <a:gd name="T19" fmla="*/ 53 h 85"/>
                <a:gd name="T20" fmla="*/ 18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5 w 37"/>
                <a:gd name="T43" fmla="*/ 0 h 85"/>
                <a:gd name="T44" fmla="*/ 18 w 37"/>
                <a:gd name="T45" fmla="*/ 0 h 85"/>
                <a:gd name="T46" fmla="*/ 26 w 37"/>
                <a:gd name="T47" fmla="*/ 3 h 85"/>
                <a:gd name="T48" fmla="*/ 30 w 37"/>
                <a:gd name="T49" fmla="*/ 7 h 85"/>
                <a:gd name="T50" fmla="*/ 32 w 37"/>
                <a:gd name="T51" fmla="*/ 11 h 85"/>
                <a:gd name="T52" fmla="*/ 35 w 37"/>
                <a:gd name="T53" fmla="*/ 21 h 85"/>
                <a:gd name="T54" fmla="*/ 28 w 37"/>
                <a:gd name="T55" fmla="*/ 25 h 85"/>
                <a:gd name="T56" fmla="*/ 26 w 37"/>
                <a:gd name="T57" fmla="*/ 20 h 85"/>
                <a:gd name="T58" fmla="*/ 22 w 37"/>
                <a:gd name="T59" fmla="*/ 17 h 85"/>
                <a:gd name="T60" fmla="*/ 17 w 37"/>
                <a:gd name="T61" fmla="*/ 14 h 85"/>
                <a:gd name="T62" fmla="*/ 13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6 w 37"/>
                <a:gd name="T77" fmla="*/ 32 h 85"/>
                <a:gd name="T78" fmla="*/ 21 w 37"/>
                <a:gd name="T79" fmla="*/ 35 h 85"/>
                <a:gd name="T80" fmla="*/ 29 w 37"/>
                <a:gd name="T81" fmla="*/ 39 h 85"/>
                <a:gd name="T82" fmla="*/ 33 w 37"/>
                <a:gd name="T83" fmla="*/ 42 h 85"/>
                <a:gd name="T84" fmla="*/ 35 w 37"/>
                <a:gd name="T85" fmla="*/ 46 h 85"/>
                <a:gd name="T86" fmla="*/ 37 w 37"/>
                <a:gd name="T87" fmla="*/ 56 h 85"/>
                <a:gd name="T88" fmla="*/ 37 w 37"/>
                <a:gd name="T89" fmla="*/ 63 h 85"/>
                <a:gd name="T90" fmla="*/ 35 w 37"/>
                <a:gd name="T91" fmla="*/ 72 h 85"/>
                <a:gd name="T92" fmla="*/ 33 w 37"/>
                <a:gd name="T93" fmla="*/ 78 h 85"/>
                <a:gd name="T94" fmla="*/ 29 w 37"/>
                <a:gd name="T95" fmla="*/ 82 h 85"/>
                <a:gd name="T96" fmla="*/ 21 w 37"/>
                <a:gd name="T97" fmla="*/ 85 h 85"/>
                <a:gd name="T98" fmla="*/ 14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4" y="70"/>
                  </a:lnTo>
                  <a:lnTo>
                    <a:pt x="16" y="71"/>
                  </a:lnTo>
                  <a:lnTo>
                    <a:pt x="18" y="71"/>
                  </a:lnTo>
                  <a:lnTo>
                    <a:pt x="18" y="71"/>
                  </a:lnTo>
                  <a:lnTo>
                    <a:pt x="21" y="71"/>
                  </a:lnTo>
                  <a:lnTo>
                    <a:pt x="23" y="70"/>
                  </a:lnTo>
                  <a:lnTo>
                    <a:pt x="26" y="70"/>
                  </a:lnTo>
                  <a:lnTo>
                    <a:pt x="27" y="68"/>
                  </a:lnTo>
                  <a:lnTo>
                    <a:pt x="27" y="68"/>
                  </a:lnTo>
                  <a:lnTo>
                    <a:pt x="28" y="67"/>
                  </a:lnTo>
                  <a:lnTo>
                    <a:pt x="29" y="66"/>
                  </a:lnTo>
                  <a:lnTo>
                    <a:pt x="30" y="63"/>
                  </a:lnTo>
                  <a:lnTo>
                    <a:pt x="30" y="61"/>
                  </a:lnTo>
                  <a:lnTo>
                    <a:pt x="30" y="61"/>
                  </a:lnTo>
                  <a:lnTo>
                    <a:pt x="30" y="60"/>
                  </a:lnTo>
                  <a:lnTo>
                    <a:pt x="29" y="57"/>
                  </a:lnTo>
                  <a:lnTo>
                    <a:pt x="28" y="56"/>
                  </a:lnTo>
                  <a:lnTo>
                    <a:pt x="27" y="54"/>
                  </a:lnTo>
                  <a:lnTo>
                    <a:pt x="27" y="54"/>
                  </a:lnTo>
                  <a:lnTo>
                    <a:pt x="26" y="54"/>
                  </a:lnTo>
                  <a:lnTo>
                    <a:pt x="23" y="53"/>
                  </a:lnTo>
                  <a:lnTo>
                    <a:pt x="21" y="52"/>
                  </a:lnTo>
                  <a:lnTo>
                    <a:pt x="18" y="50"/>
                  </a:lnTo>
                  <a:lnTo>
                    <a:pt x="18" y="50"/>
                  </a:lnTo>
                  <a:lnTo>
                    <a:pt x="14"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3" y="2"/>
                  </a:lnTo>
                  <a:lnTo>
                    <a:pt x="15" y="0"/>
                  </a:lnTo>
                  <a:lnTo>
                    <a:pt x="16" y="0"/>
                  </a:lnTo>
                  <a:lnTo>
                    <a:pt x="16" y="0"/>
                  </a:lnTo>
                  <a:lnTo>
                    <a:pt x="18" y="0"/>
                  </a:lnTo>
                  <a:lnTo>
                    <a:pt x="21" y="2"/>
                  </a:lnTo>
                  <a:lnTo>
                    <a:pt x="23" y="2"/>
                  </a:lnTo>
                  <a:lnTo>
                    <a:pt x="26" y="3"/>
                  </a:lnTo>
                  <a:lnTo>
                    <a:pt x="26" y="3"/>
                  </a:lnTo>
                  <a:lnTo>
                    <a:pt x="28" y="4"/>
                  </a:lnTo>
                  <a:lnTo>
                    <a:pt x="30" y="7"/>
                  </a:lnTo>
                  <a:lnTo>
                    <a:pt x="31" y="9"/>
                  </a:lnTo>
                  <a:lnTo>
                    <a:pt x="32" y="11"/>
                  </a:lnTo>
                  <a:lnTo>
                    <a:pt x="32" y="11"/>
                  </a:lnTo>
                  <a:lnTo>
                    <a:pt x="33" y="14"/>
                  </a:lnTo>
                  <a:lnTo>
                    <a:pt x="34" y="17"/>
                  </a:lnTo>
                  <a:lnTo>
                    <a:pt x="35" y="21"/>
                  </a:lnTo>
                  <a:lnTo>
                    <a:pt x="35" y="24"/>
                  </a:lnTo>
                  <a:lnTo>
                    <a:pt x="28" y="25"/>
                  </a:lnTo>
                  <a:lnTo>
                    <a:pt x="28" y="25"/>
                  </a:lnTo>
                  <a:lnTo>
                    <a:pt x="28" y="24"/>
                  </a:lnTo>
                  <a:lnTo>
                    <a:pt x="27" y="21"/>
                  </a:lnTo>
                  <a:lnTo>
                    <a:pt x="26" y="20"/>
                  </a:lnTo>
                  <a:lnTo>
                    <a:pt x="25" y="18"/>
                  </a:lnTo>
                  <a:lnTo>
                    <a:pt x="25" y="18"/>
                  </a:lnTo>
                  <a:lnTo>
                    <a:pt x="22" y="17"/>
                  </a:lnTo>
                  <a:lnTo>
                    <a:pt x="21" y="15"/>
                  </a:lnTo>
                  <a:lnTo>
                    <a:pt x="19" y="14"/>
                  </a:lnTo>
                  <a:lnTo>
                    <a:pt x="17" y="14"/>
                  </a:lnTo>
                  <a:lnTo>
                    <a:pt x="17" y="14"/>
                  </a:lnTo>
                  <a:lnTo>
                    <a:pt x="15" y="14"/>
                  </a:lnTo>
                  <a:lnTo>
                    <a:pt x="13"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4" y="32"/>
                  </a:lnTo>
                  <a:lnTo>
                    <a:pt x="16" y="32"/>
                  </a:lnTo>
                  <a:lnTo>
                    <a:pt x="18" y="34"/>
                  </a:lnTo>
                  <a:lnTo>
                    <a:pt x="18" y="34"/>
                  </a:lnTo>
                  <a:lnTo>
                    <a:pt x="21" y="35"/>
                  </a:lnTo>
                  <a:lnTo>
                    <a:pt x="25" y="38"/>
                  </a:lnTo>
                  <a:lnTo>
                    <a:pt x="28" y="39"/>
                  </a:lnTo>
                  <a:lnTo>
                    <a:pt x="29" y="39"/>
                  </a:lnTo>
                  <a:lnTo>
                    <a:pt x="29" y="39"/>
                  </a:lnTo>
                  <a:lnTo>
                    <a:pt x="31" y="41"/>
                  </a:lnTo>
                  <a:lnTo>
                    <a:pt x="33" y="42"/>
                  </a:lnTo>
                  <a:lnTo>
                    <a:pt x="34" y="45"/>
                  </a:lnTo>
                  <a:lnTo>
                    <a:pt x="35" y="46"/>
                  </a:lnTo>
                  <a:lnTo>
                    <a:pt x="35" y="46"/>
                  </a:lnTo>
                  <a:lnTo>
                    <a:pt x="36" y="49"/>
                  </a:lnTo>
                  <a:lnTo>
                    <a:pt x="36" y="52"/>
                  </a:lnTo>
                  <a:lnTo>
                    <a:pt x="37" y="56"/>
                  </a:lnTo>
                  <a:lnTo>
                    <a:pt x="37" y="60"/>
                  </a:lnTo>
                  <a:lnTo>
                    <a:pt x="37" y="60"/>
                  </a:lnTo>
                  <a:lnTo>
                    <a:pt x="37" y="63"/>
                  </a:lnTo>
                  <a:lnTo>
                    <a:pt x="36" y="67"/>
                  </a:lnTo>
                  <a:lnTo>
                    <a:pt x="36" y="70"/>
                  </a:lnTo>
                  <a:lnTo>
                    <a:pt x="35" y="72"/>
                  </a:lnTo>
                  <a:lnTo>
                    <a:pt x="35" y="72"/>
                  </a:lnTo>
                  <a:lnTo>
                    <a:pt x="34" y="75"/>
                  </a:lnTo>
                  <a:lnTo>
                    <a:pt x="33" y="78"/>
                  </a:lnTo>
                  <a:lnTo>
                    <a:pt x="31" y="81"/>
                  </a:lnTo>
                  <a:lnTo>
                    <a:pt x="29" y="82"/>
                  </a:lnTo>
                  <a:lnTo>
                    <a:pt x="29" y="82"/>
                  </a:lnTo>
                  <a:lnTo>
                    <a:pt x="27" y="84"/>
                  </a:lnTo>
                  <a:lnTo>
                    <a:pt x="23" y="84"/>
                  </a:lnTo>
                  <a:lnTo>
                    <a:pt x="21" y="85"/>
                  </a:lnTo>
                  <a:lnTo>
                    <a:pt x="18" y="85"/>
                  </a:lnTo>
                  <a:lnTo>
                    <a:pt x="18" y="85"/>
                  </a:lnTo>
                  <a:lnTo>
                    <a:pt x="14"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p:cNvSpPr>
            <p:nvPr/>
          </p:nvSpPr>
          <p:spPr bwMode="auto">
            <a:xfrm>
              <a:off x="5171" y="342"/>
              <a:ext cx="20" cy="42"/>
            </a:xfrm>
            <a:custGeom>
              <a:avLst/>
              <a:gdLst>
                <a:gd name="T0" fmla="*/ 0 w 39"/>
                <a:gd name="T1" fmla="*/ 43 h 85"/>
                <a:gd name="T2" fmla="*/ 0 w 39"/>
                <a:gd name="T3" fmla="*/ 43 h 85"/>
                <a:gd name="T4" fmla="*/ 0 w 39"/>
                <a:gd name="T5" fmla="*/ 34 h 85"/>
                <a:gd name="T6" fmla="*/ 2 w 39"/>
                <a:gd name="T7" fmla="*/ 24 h 85"/>
                <a:gd name="T8" fmla="*/ 3 w 39"/>
                <a:gd name="T9" fmla="*/ 15 h 85"/>
                <a:gd name="T10" fmla="*/ 6 w 39"/>
                <a:gd name="T11" fmla="*/ 10 h 85"/>
                <a:gd name="T12" fmla="*/ 6 w 39"/>
                <a:gd name="T13" fmla="*/ 10 h 85"/>
                <a:gd name="T14" fmla="*/ 9 w 39"/>
                <a:gd name="T15" fmla="*/ 6 h 85"/>
                <a:gd name="T16" fmla="*/ 12 w 39"/>
                <a:gd name="T17" fmla="*/ 3 h 85"/>
                <a:gd name="T18" fmla="*/ 16 w 39"/>
                <a:gd name="T19" fmla="*/ 2 h 85"/>
                <a:gd name="T20" fmla="*/ 19 w 39"/>
                <a:gd name="T21" fmla="*/ 0 h 85"/>
                <a:gd name="T22" fmla="*/ 19 w 39"/>
                <a:gd name="T23" fmla="*/ 0 h 85"/>
                <a:gd name="T24" fmla="*/ 23 w 39"/>
                <a:gd name="T25" fmla="*/ 2 h 85"/>
                <a:gd name="T26" fmla="*/ 27 w 39"/>
                <a:gd name="T27" fmla="*/ 3 h 85"/>
                <a:gd name="T28" fmla="*/ 30 w 39"/>
                <a:gd name="T29" fmla="*/ 7 h 85"/>
                <a:gd name="T30" fmla="*/ 33 w 39"/>
                <a:gd name="T31" fmla="*/ 11 h 85"/>
                <a:gd name="T32" fmla="*/ 33 w 39"/>
                <a:gd name="T33" fmla="*/ 11 h 85"/>
                <a:gd name="T34" fmla="*/ 36 w 39"/>
                <a:gd name="T35" fmla="*/ 17 h 85"/>
                <a:gd name="T36" fmla="*/ 38 w 39"/>
                <a:gd name="T37" fmla="*/ 24 h 85"/>
                <a:gd name="T38" fmla="*/ 39 w 39"/>
                <a:gd name="T39" fmla="*/ 32 h 85"/>
                <a:gd name="T40" fmla="*/ 39 w 39"/>
                <a:gd name="T41" fmla="*/ 42 h 85"/>
                <a:gd name="T42" fmla="*/ 39 w 39"/>
                <a:gd name="T43" fmla="*/ 42 h 85"/>
                <a:gd name="T44" fmla="*/ 39 w 39"/>
                <a:gd name="T45" fmla="*/ 49 h 85"/>
                <a:gd name="T46" fmla="*/ 38 w 39"/>
                <a:gd name="T47" fmla="*/ 56 h 85"/>
                <a:gd name="T48" fmla="*/ 38 w 39"/>
                <a:gd name="T49" fmla="*/ 61 h 85"/>
                <a:gd name="T50" fmla="*/ 37 w 39"/>
                <a:gd name="T51" fmla="*/ 66 h 85"/>
                <a:gd name="T52" fmla="*/ 37 w 39"/>
                <a:gd name="T53" fmla="*/ 66 h 85"/>
                <a:gd name="T54" fmla="*/ 35 w 39"/>
                <a:gd name="T55" fmla="*/ 70 h 85"/>
                <a:gd name="T56" fmla="*/ 34 w 39"/>
                <a:gd name="T57" fmla="*/ 74 h 85"/>
                <a:gd name="T58" fmla="*/ 32 w 39"/>
                <a:gd name="T59" fmla="*/ 77 h 85"/>
                <a:gd name="T60" fmla="*/ 30 w 39"/>
                <a:gd name="T61" fmla="*/ 79 h 85"/>
                <a:gd name="T62" fmla="*/ 30 w 39"/>
                <a:gd name="T63" fmla="*/ 79 h 85"/>
                <a:gd name="T64" fmla="*/ 27 w 39"/>
                <a:gd name="T65" fmla="*/ 81 h 85"/>
                <a:gd name="T66" fmla="*/ 24 w 39"/>
                <a:gd name="T67" fmla="*/ 84 h 85"/>
                <a:gd name="T68" fmla="*/ 21 w 39"/>
                <a:gd name="T69" fmla="*/ 85 h 85"/>
                <a:gd name="T70" fmla="*/ 19 w 39"/>
                <a:gd name="T71" fmla="*/ 85 h 85"/>
                <a:gd name="T72" fmla="*/ 19 w 39"/>
                <a:gd name="T73" fmla="*/ 85 h 85"/>
                <a:gd name="T74" fmla="*/ 15 w 39"/>
                <a:gd name="T75" fmla="*/ 84 h 85"/>
                <a:gd name="T76" fmla="*/ 11 w 39"/>
                <a:gd name="T77" fmla="*/ 82 h 85"/>
                <a:gd name="T78" fmla="*/ 8 w 39"/>
                <a:gd name="T79" fmla="*/ 79 h 85"/>
                <a:gd name="T80" fmla="*/ 5 w 39"/>
                <a:gd name="T81" fmla="*/ 75 h 85"/>
                <a:gd name="T82" fmla="*/ 5 w 39"/>
                <a:gd name="T83" fmla="*/ 75 h 85"/>
                <a:gd name="T84" fmla="*/ 3 w 39"/>
                <a:gd name="T85" fmla="*/ 70 h 85"/>
                <a:gd name="T86" fmla="*/ 1 w 39"/>
                <a:gd name="T87" fmla="*/ 61 h 85"/>
                <a:gd name="T88" fmla="*/ 0 w 39"/>
                <a:gd name="T89" fmla="*/ 53 h 85"/>
                <a:gd name="T90" fmla="*/ 0 w 39"/>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0" y="7"/>
                  </a:lnTo>
                  <a:lnTo>
                    <a:pt x="33" y="11"/>
                  </a:lnTo>
                  <a:lnTo>
                    <a:pt x="33" y="11"/>
                  </a:lnTo>
                  <a:lnTo>
                    <a:pt x="36" y="17"/>
                  </a:lnTo>
                  <a:lnTo>
                    <a:pt x="38" y="24"/>
                  </a:lnTo>
                  <a:lnTo>
                    <a:pt x="39" y="32"/>
                  </a:lnTo>
                  <a:lnTo>
                    <a:pt x="39" y="42"/>
                  </a:lnTo>
                  <a:lnTo>
                    <a:pt x="39" y="42"/>
                  </a:lnTo>
                  <a:lnTo>
                    <a:pt x="39" y="49"/>
                  </a:lnTo>
                  <a:lnTo>
                    <a:pt x="38" y="56"/>
                  </a:lnTo>
                  <a:lnTo>
                    <a:pt x="38" y="61"/>
                  </a:lnTo>
                  <a:lnTo>
                    <a:pt x="37" y="66"/>
                  </a:lnTo>
                  <a:lnTo>
                    <a:pt x="37" y="66"/>
                  </a:lnTo>
                  <a:lnTo>
                    <a:pt x="35" y="70"/>
                  </a:lnTo>
                  <a:lnTo>
                    <a:pt x="34" y="74"/>
                  </a:lnTo>
                  <a:lnTo>
                    <a:pt x="32" y="77"/>
                  </a:lnTo>
                  <a:lnTo>
                    <a:pt x="30" y="79"/>
                  </a:lnTo>
                  <a:lnTo>
                    <a:pt x="30"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68"/>
            <p:cNvSpPr>
              <a:spLocks/>
            </p:cNvSpPr>
            <p:nvPr/>
          </p:nvSpPr>
          <p:spPr bwMode="auto">
            <a:xfrm>
              <a:off x="5174" y="349"/>
              <a:ext cx="13" cy="28"/>
            </a:xfrm>
            <a:custGeom>
              <a:avLst/>
              <a:gdLst>
                <a:gd name="T0" fmla="*/ 0 w 25"/>
                <a:gd name="T1" fmla="*/ 28 h 57"/>
                <a:gd name="T2" fmla="*/ 0 w 25"/>
                <a:gd name="T3" fmla="*/ 28 h 57"/>
                <a:gd name="T4" fmla="*/ 0 w 25"/>
                <a:gd name="T5" fmla="*/ 35 h 57"/>
                <a:gd name="T6" fmla="*/ 1 w 25"/>
                <a:gd name="T7" fmla="*/ 40 h 57"/>
                <a:gd name="T8" fmla="*/ 2 w 25"/>
                <a:gd name="T9" fmla="*/ 46 h 57"/>
                <a:gd name="T10" fmla="*/ 3 w 25"/>
                <a:gd name="T11" fmla="*/ 50 h 57"/>
                <a:gd name="T12" fmla="*/ 3 w 25"/>
                <a:gd name="T13" fmla="*/ 50 h 57"/>
                <a:gd name="T14" fmla="*/ 5 w 25"/>
                <a:gd name="T15" fmla="*/ 53 h 57"/>
                <a:gd name="T16" fmla="*/ 7 w 25"/>
                <a:gd name="T17" fmla="*/ 56 h 57"/>
                <a:gd name="T18" fmla="*/ 10 w 25"/>
                <a:gd name="T19" fmla="*/ 57 h 57"/>
                <a:gd name="T20" fmla="*/ 12 w 25"/>
                <a:gd name="T21" fmla="*/ 57 h 57"/>
                <a:gd name="T22" fmla="*/ 12 w 25"/>
                <a:gd name="T23" fmla="*/ 57 h 57"/>
                <a:gd name="T24" fmla="*/ 14 w 25"/>
                <a:gd name="T25" fmla="*/ 57 h 57"/>
                <a:gd name="T26" fmla="*/ 17 w 25"/>
                <a:gd name="T27" fmla="*/ 56 h 57"/>
                <a:gd name="T28" fmla="*/ 19 w 25"/>
                <a:gd name="T29" fmla="*/ 53 h 57"/>
                <a:gd name="T30" fmla="*/ 21 w 25"/>
                <a:gd name="T31" fmla="*/ 50 h 57"/>
                <a:gd name="T32" fmla="*/ 21 w 25"/>
                <a:gd name="T33" fmla="*/ 50 h 57"/>
                <a:gd name="T34" fmla="*/ 22 w 25"/>
                <a:gd name="T35" fmla="*/ 46 h 57"/>
                <a:gd name="T36" fmla="*/ 24 w 25"/>
                <a:gd name="T37" fmla="*/ 42 h 57"/>
                <a:gd name="T38" fmla="*/ 25 w 25"/>
                <a:gd name="T39" fmla="*/ 35 h 57"/>
                <a:gd name="T40" fmla="*/ 25 w 25"/>
                <a:gd name="T41" fmla="*/ 29 h 57"/>
                <a:gd name="T42" fmla="*/ 25 w 25"/>
                <a:gd name="T43" fmla="*/ 29 h 57"/>
                <a:gd name="T44" fmla="*/ 25 w 25"/>
                <a:gd name="T45" fmla="*/ 24 h 57"/>
                <a:gd name="T46" fmla="*/ 24 w 25"/>
                <a:gd name="T47" fmla="*/ 17 h 57"/>
                <a:gd name="T48" fmla="*/ 22 w 25"/>
                <a:gd name="T49" fmla="*/ 13 h 57"/>
                <a:gd name="T50" fmla="*/ 21 w 25"/>
                <a:gd name="T51" fmla="*/ 8 h 57"/>
                <a:gd name="T52" fmla="*/ 21 w 25"/>
                <a:gd name="T53" fmla="*/ 8 h 57"/>
                <a:gd name="T54" fmla="*/ 19 w 25"/>
                <a:gd name="T55" fmla="*/ 4 h 57"/>
                <a:gd name="T56" fmla="*/ 17 w 25"/>
                <a:gd name="T57" fmla="*/ 1 h 57"/>
                <a:gd name="T58" fmla="*/ 14 w 25"/>
                <a:gd name="T59" fmla="*/ 0 h 57"/>
                <a:gd name="T60" fmla="*/ 12 w 25"/>
                <a:gd name="T61" fmla="*/ 0 h 57"/>
                <a:gd name="T62" fmla="*/ 12 w 25"/>
                <a:gd name="T63" fmla="*/ 0 h 57"/>
                <a:gd name="T64" fmla="*/ 10 w 25"/>
                <a:gd name="T65" fmla="*/ 0 h 57"/>
                <a:gd name="T66" fmla="*/ 7 w 25"/>
                <a:gd name="T67" fmla="*/ 1 h 57"/>
                <a:gd name="T68" fmla="*/ 5 w 25"/>
                <a:gd name="T69" fmla="*/ 4 h 57"/>
                <a:gd name="T70" fmla="*/ 4 w 25"/>
                <a:gd name="T71" fmla="*/ 7 h 57"/>
                <a:gd name="T72" fmla="*/ 4 w 25"/>
                <a:gd name="T73" fmla="*/ 7 h 57"/>
                <a:gd name="T74" fmla="*/ 3 w 25"/>
                <a:gd name="T75" fmla="*/ 11 h 57"/>
                <a:gd name="T76" fmla="*/ 1 w 25"/>
                <a:gd name="T77" fmla="*/ 17 h 57"/>
                <a:gd name="T78" fmla="*/ 0 w 25"/>
                <a:gd name="T79" fmla="*/ 24 h 57"/>
                <a:gd name="T80" fmla="*/ 0 w 25"/>
                <a:gd name="T81" fmla="*/ 29 h 57"/>
                <a:gd name="T82" fmla="*/ 0 w 25"/>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1" y="50"/>
                  </a:lnTo>
                  <a:lnTo>
                    <a:pt x="21" y="50"/>
                  </a:lnTo>
                  <a:lnTo>
                    <a:pt x="22" y="46"/>
                  </a:lnTo>
                  <a:lnTo>
                    <a:pt x="24" y="42"/>
                  </a:lnTo>
                  <a:lnTo>
                    <a:pt x="25" y="35"/>
                  </a:lnTo>
                  <a:lnTo>
                    <a:pt x="25" y="29"/>
                  </a:lnTo>
                  <a:lnTo>
                    <a:pt x="25" y="29"/>
                  </a:lnTo>
                  <a:lnTo>
                    <a:pt x="25" y="24"/>
                  </a:lnTo>
                  <a:lnTo>
                    <a:pt x="24" y="17"/>
                  </a:lnTo>
                  <a:lnTo>
                    <a:pt x="22" y="13"/>
                  </a:lnTo>
                  <a:lnTo>
                    <a:pt x="21" y="8"/>
                  </a:lnTo>
                  <a:lnTo>
                    <a:pt x="21"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69"/>
            <p:cNvSpPr>
              <a:spLocks/>
            </p:cNvSpPr>
            <p:nvPr/>
          </p:nvSpPr>
          <p:spPr bwMode="auto">
            <a:xfrm>
              <a:off x="5196" y="342"/>
              <a:ext cx="18" cy="42"/>
            </a:xfrm>
            <a:custGeom>
              <a:avLst/>
              <a:gdLst>
                <a:gd name="T0" fmla="*/ 28 w 35"/>
                <a:gd name="T1" fmla="*/ 68 h 83"/>
                <a:gd name="T2" fmla="*/ 25 w 35"/>
                <a:gd name="T3" fmla="*/ 75 h 83"/>
                <a:gd name="T4" fmla="*/ 18 w 35"/>
                <a:gd name="T5" fmla="*/ 82 h 83"/>
                <a:gd name="T6" fmla="*/ 14 w 35"/>
                <a:gd name="T7" fmla="*/ 83 h 83"/>
                <a:gd name="T8" fmla="*/ 11 w 35"/>
                <a:gd name="T9" fmla="*/ 82 h 83"/>
                <a:gd name="T10" fmla="*/ 7 w 35"/>
                <a:gd name="T11" fmla="*/ 82 h 83"/>
                <a:gd name="T12" fmla="*/ 6 w 35"/>
                <a:gd name="T13" fmla="*/ 80 h 83"/>
                <a:gd name="T14" fmla="*/ 3 w 35"/>
                <a:gd name="T15" fmla="*/ 76 h 83"/>
                <a:gd name="T16" fmla="*/ 2 w 35"/>
                <a:gd name="T17" fmla="*/ 75 h 83"/>
                <a:gd name="T18" fmla="*/ 1 w 35"/>
                <a:gd name="T19" fmla="*/ 69 h 83"/>
                <a:gd name="T20" fmla="*/ 0 w 35"/>
                <a:gd name="T21" fmla="*/ 64 h 83"/>
                <a:gd name="T22" fmla="*/ 0 w 35"/>
                <a:gd name="T23" fmla="*/ 61 h 83"/>
                <a:gd name="T24" fmla="*/ 0 w 35"/>
                <a:gd name="T25" fmla="*/ 55 h 83"/>
                <a:gd name="T26" fmla="*/ 0 w 35"/>
                <a:gd name="T27" fmla="*/ 0 h 83"/>
                <a:gd name="T28" fmla="*/ 7 w 35"/>
                <a:gd name="T29" fmla="*/ 44 h 83"/>
                <a:gd name="T30" fmla="*/ 7 w 35"/>
                <a:gd name="T31" fmla="*/ 50 h 83"/>
                <a:gd name="T32" fmla="*/ 7 w 35"/>
                <a:gd name="T33" fmla="*/ 57 h 83"/>
                <a:gd name="T34" fmla="*/ 7 w 35"/>
                <a:gd name="T35" fmla="*/ 58 h 83"/>
                <a:gd name="T36" fmla="*/ 8 w 35"/>
                <a:gd name="T37" fmla="*/ 62 h 83"/>
                <a:gd name="T38" fmla="*/ 10 w 35"/>
                <a:gd name="T39" fmla="*/ 66 h 83"/>
                <a:gd name="T40" fmla="*/ 11 w 35"/>
                <a:gd name="T41" fmla="*/ 68 h 83"/>
                <a:gd name="T42" fmla="*/ 14 w 35"/>
                <a:gd name="T43" fmla="*/ 69 h 83"/>
                <a:gd name="T44" fmla="*/ 15 w 35"/>
                <a:gd name="T45" fmla="*/ 69 h 83"/>
                <a:gd name="T46" fmla="*/ 19 w 35"/>
                <a:gd name="T47" fmla="*/ 68 h 83"/>
                <a:gd name="T48" fmla="*/ 22 w 35"/>
                <a:gd name="T49" fmla="*/ 66 h 83"/>
                <a:gd name="T50" fmla="*/ 23 w 35"/>
                <a:gd name="T51" fmla="*/ 65 h 83"/>
                <a:gd name="T52" fmla="*/ 25 w 35"/>
                <a:gd name="T53" fmla="*/ 61 h 83"/>
                <a:gd name="T54" fmla="*/ 26 w 35"/>
                <a:gd name="T55" fmla="*/ 58 h 83"/>
                <a:gd name="T56" fmla="*/ 27 w 35"/>
                <a:gd name="T57" fmla="*/ 51 h 83"/>
                <a:gd name="T58" fmla="*/ 28 w 35"/>
                <a:gd name="T59" fmla="*/ 43 h 83"/>
                <a:gd name="T60" fmla="*/ 35 w 35"/>
                <a:gd name="T61" fmla="*/ 0 h 83"/>
                <a:gd name="T62" fmla="*/ 28 w 35"/>
                <a:gd name="T6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83">
                  <a:moveTo>
                    <a:pt x="28" y="82"/>
                  </a:moveTo>
                  <a:lnTo>
                    <a:pt x="28" y="68"/>
                  </a:lnTo>
                  <a:lnTo>
                    <a:pt x="28" y="68"/>
                  </a:lnTo>
                  <a:lnTo>
                    <a:pt x="25" y="75"/>
                  </a:lnTo>
                  <a:lnTo>
                    <a:pt x="21" y="79"/>
                  </a:lnTo>
                  <a:lnTo>
                    <a:pt x="18" y="82"/>
                  </a:lnTo>
                  <a:lnTo>
                    <a:pt x="14" y="83"/>
                  </a:lnTo>
                  <a:lnTo>
                    <a:pt x="14" y="83"/>
                  </a:lnTo>
                  <a:lnTo>
                    <a:pt x="12" y="83"/>
                  </a:lnTo>
                  <a:lnTo>
                    <a:pt x="11" y="82"/>
                  </a:lnTo>
                  <a:lnTo>
                    <a:pt x="9" y="82"/>
                  </a:lnTo>
                  <a:lnTo>
                    <a:pt x="7" y="82"/>
                  </a:lnTo>
                  <a:lnTo>
                    <a:pt x="7" y="82"/>
                  </a:lnTo>
                  <a:lnTo>
                    <a:pt x="6" y="80"/>
                  </a:lnTo>
                  <a:lnTo>
                    <a:pt x="4" y="79"/>
                  </a:lnTo>
                  <a:lnTo>
                    <a:pt x="3" y="76"/>
                  </a:lnTo>
                  <a:lnTo>
                    <a:pt x="2" y="75"/>
                  </a:lnTo>
                  <a:lnTo>
                    <a:pt x="2" y="75"/>
                  </a:lnTo>
                  <a:lnTo>
                    <a:pt x="1" y="72"/>
                  </a:lnTo>
                  <a:lnTo>
                    <a:pt x="1" y="69"/>
                  </a:lnTo>
                  <a:lnTo>
                    <a:pt x="0" y="66"/>
                  </a:lnTo>
                  <a:lnTo>
                    <a:pt x="0" y="64"/>
                  </a:lnTo>
                  <a:lnTo>
                    <a:pt x="0" y="64"/>
                  </a:lnTo>
                  <a:lnTo>
                    <a:pt x="0" y="61"/>
                  </a:lnTo>
                  <a:lnTo>
                    <a:pt x="0" y="58"/>
                  </a:lnTo>
                  <a:lnTo>
                    <a:pt x="0" y="55"/>
                  </a:lnTo>
                  <a:lnTo>
                    <a:pt x="0" y="51"/>
                  </a:lnTo>
                  <a:lnTo>
                    <a:pt x="0" y="0"/>
                  </a:lnTo>
                  <a:lnTo>
                    <a:pt x="7" y="0"/>
                  </a:lnTo>
                  <a:lnTo>
                    <a:pt x="7" y="44"/>
                  </a:lnTo>
                  <a:lnTo>
                    <a:pt x="7" y="44"/>
                  </a:lnTo>
                  <a:lnTo>
                    <a:pt x="7" y="50"/>
                  </a:lnTo>
                  <a:lnTo>
                    <a:pt x="7" y="52"/>
                  </a:lnTo>
                  <a:lnTo>
                    <a:pt x="7" y="57"/>
                  </a:lnTo>
                  <a:lnTo>
                    <a:pt x="7" y="58"/>
                  </a:lnTo>
                  <a:lnTo>
                    <a:pt x="7" y="58"/>
                  </a:lnTo>
                  <a:lnTo>
                    <a:pt x="7" y="61"/>
                  </a:lnTo>
                  <a:lnTo>
                    <a:pt x="8" y="62"/>
                  </a:lnTo>
                  <a:lnTo>
                    <a:pt x="9" y="65"/>
                  </a:lnTo>
                  <a:lnTo>
                    <a:pt x="10" y="66"/>
                  </a:lnTo>
                  <a:lnTo>
                    <a:pt x="10" y="66"/>
                  </a:lnTo>
                  <a:lnTo>
                    <a:pt x="11" y="68"/>
                  </a:lnTo>
                  <a:lnTo>
                    <a:pt x="13" y="68"/>
                  </a:lnTo>
                  <a:lnTo>
                    <a:pt x="14" y="69"/>
                  </a:lnTo>
                  <a:lnTo>
                    <a:pt x="15" y="69"/>
                  </a:lnTo>
                  <a:lnTo>
                    <a:pt x="15" y="69"/>
                  </a:lnTo>
                  <a:lnTo>
                    <a:pt x="17" y="69"/>
                  </a:lnTo>
                  <a:lnTo>
                    <a:pt x="19" y="68"/>
                  </a:lnTo>
                  <a:lnTo>
                    <a:pt x="20" y="68"/>
                  </a:lnTo>
                  <a:lnTo>
                    <a:pt x="22" y="66"/>
                  </a:lnTo>
                  <a:lnTo>
                    <a:pt x="22" y="66"/>
                  </a:lnTo>
                  <a:lnTo>
                    <a:pt x="23" y="65"/>
                  </a:lnTo>
                  <a:lnTo>
                    <a:pt x="24" y="62"/>
                  </a:lnTo>
                  <a:lnTo>
                    <a:pt x="25" y="61"/>
                  </a:lnTo>
                  <a:lnTo>
                    <a:pt x="26" y="58"/>
                  </a:lnTo>
                  <a:lnTo>
                    <a:pt x="26" y="58"/>
                  </a:lnTo>
                  <a:lnTo>
                    <a:pt x="27" y="55"/>
                  </a:lnTo>
                  <a:lnTo>
                    <a:pt x="27" y="51"/>
                  </a:lnTo>
                  <a:lnTo>
                    <a:pt x="28" y="47"/>
                  </a:lnTo>
                  <a:lnTo>
                    <a:pt x="28" y="43"/>
                  </a:lnTo>
                  <a:lnTo>
                    <a:pt x="28" y="0"/>
                  </a:lnTo>
                  <a:lnTo>
                    <a:pt x="35" y="0"/>
                  </a:lnTo>
                  <a:lnTo>
                    <a:pt x="35" y="82"/>
                  </a:lnTo>
                  <a:lnTo>
                    <a:pt x="28"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70"/>
            <p:cNvSpPr>
              <a:spLocks/>
            </p:cNvSpPr>
            <p:nvPr/>
          </p:nvSpPr>
          <p:spPr bwMode="auto">
            <a:xfrm>
              <a:off x="5220" y="342"/>
              <a:ext cx="11" cy="41"/>
            </a:xfrm>
            <a:custGeom>
              <a:avLst/>
              <a:gdLst>
                <a:gd name="T0" fmla="*/ 0 w 24"/>
                <a:gd name="T1" fmla="*/ 84 h 84"/>
                <a:gd name="T2" fmla="*/ 0 w 24"/>
                <a:gd name="T3" fmla="*/ 2 h 84"/>
                <a:gd name="T4" fmla="*/ 7 w 24"/>
                <a:gd name="T5" fmla="*/ 2 h 84"/>
                <a:gd name="T6" fmla="*/ 7 w 24"/>
                <a:gd name="T7" fmla="*/ 14 h 84"/>
                <a:gd name="T8" fmla="*/ 7 w 24"/>
                <a:gd name="T9" fmla="*/ 14 h 84"/>
                <a:gd name="T10" fmla="*/ 8 w 24"/>
                <a:gd name="T11" fmla="*/ 10 h 84"/>
                <a:gd name="T12" fmla="*/ 9 w 24"/>
                <a:gd name="T13" fmla="*/ 7 h 84"/>
                <a:gd name="T14" fmla="*/ 10 w 24"/>
                <a:gd name="T15" fmla="*/ 4 h 84"/>
                <a:gd name="T16" fmla="*/ 10 w 24"/>
                <a:gd name="T17" fmla="*/ 3 h 84"/>
                <a:gd name="T18" fmla="*/ 10 w 24"/>
                <a:gd name="T19" fmla="*/ 3 h 84"/>
                <a:gd name="T20" fmla="*/ 11 w 24"/>
                <a:gd name="T21" fmla="*/ 2 h 84"/>
                <a:gd name="T22" fmla="*/ 13 w 24"/>
                <a:gd name="T23" fmla="*/ 2 h 84"/>
                <a:gd name="T24" fmla="*/ 14 w 24"/>
                <a:gd name="T25" fmla="*/ 0 h 84"/>
                <a:gd name="T26" fmla="*/ 15 w 24"/>
                <a:gd name="T27" fmla="*/ 0 h 84"/>
                <a:gd name="T28" fmla="*/ 15 w 24"/>
                <a:gd name="T29" fmla="*/ 0 h 84"/>
                <a:gd name="T30" fmla="*/ 18 w 24"/>
                <a:gd name="T31" fmla="*/ 0 h 84"/>
                <a:gd name="T32" fmla="*/ 20 w 24"/>
                <a:gd name="T33" fmla="*/ 2 h 84"/>
                <a:gd name="T34" fmla="*/ 22 w 24"/>
                <a:gd name="T35" fmla="*/ 3 h 84"/>
                <a:gd name="T36" fmla="*/ 24 w 24"/>
                <a:gd name="T37" fmla="*/ 4 h 84"/>
                <a:gd name="T38" fmla="*/ 21 w 24"/>
                <a:gd name="T39" fmla="*/ 17 h 84"/>
                <a:gd name="T40" fmla="*/ 21 w 24"/>
                <a:gd name="T41" fmla="*/ 17 h 84"/>
                <a:gd name="T42" fmla="*/ 20 w 24"/>
                <a:gd name="T43" fmla="*/ 15 h 84"/>
                <a:gd name="T44" fmla="*/ 19 w 24"/>
                <a:gd name="T45" fmla="*/ 15 h 84"/>
                <a:gd name="T46" fmla="*/ 16 w 24"/>
                <a:gd name="T47" fmla="*/ 14 h 84"/>
                <a:gd name="T48" fmla="*/ 15 w 24"/>
                <a:gd name="T49" fmla="*/ 14 h 84"/>
                <a:gd name="T50" fmla="*/ 15 w 24"/>
                <a:gd name="T51" fmla="*/ 14 h 84"/>
                <a:gd name="T52" fmla="*/ 14 w 24"/>
                <a:gd name="T53" fmla="*/ 14 h 84"/>
                <a:gd name="T54" fmla="*/ 13 w 24"/>
                <a:gd name="T55" fmla="*/ 15 h 84"/>
                <a:gd name="T56" fmla="*/ 12 w 24"/>
                <a:gd name="T57" fmla="*/ 15 h 84"/>
                <a:gd name="T58" fmla="*/ 11 w 24"/>
                <a:gd name="T59" fmla="*/ 17 h 84"/>
                <a:gd name="T60" fmla="*/ 11 w 24"/>
                <a:gd name="T61" fmla="*/ 17 h 84"/>
                <a:gd name="T62" fmla="*/ 10 w 24"/>
                <a:gd name="T63" fmla="*/ 18 h 84"/>
                <a:gd name="T64" fmla="*/ 9 w 24"/>
                <a:gd name="T65" fmla="*/ 21 h 84"/>
                <a:gd name="T66" fmla="*/ 8 w 24"/>
                <a:gd name="T67" fmla="*/ 22 h 84"/>
                <a:gd name="T68" fmla="*/ 8 w 24"/>
                <a:gd name="T69" fmla="*/ 25 h 84"/>
                <a:gd name="T70" fmla="*/ 8 w 24"/>
                <a:gd name="T71" fmla="*/ 25 h 84"/>
                <a:gd name="T72" fmla="*/ 8 w 24"/>
                <a:gd name="T73" fmla="*/ 29 h 84"/>
                <a:gd name="T74" fmla="*/ 8 w 24"/>
                <a:gd name="T75" fmla="*/ 34 h 84"/>
                <a:gd name="T76" fmla="*/ 7 w 24"/>
                <a:gd name="T77" fmla="*/ 38 h 84"/>
                <a:gd name="T78" fmla="*/ 7 w 24"/>
                <a:gd name="T79" fmla="*/ 42 h 84"/>
                <a:gd name="T80" fmla="*/ 7 w 24"/>
                <a:gd name="T81" fmla="*/ 84 h 84"/>
                <a:gd name="T82" fmla="*/ 0 w 24"/>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8" y="0"/>
                  </a:lnTo>
                  <a:lnTo>
                    <a:pt x="20" y="2"/>
                  </a:lnTo>
                  <a:lnTo>
                    <a:pt x="22" y="3"/>
                  </a:lnTo>
                  <a:lnTo>
                    <a:pt x="24" y="4"/>
                  </a:lnTo>
                  <a:lnTo>
                    <a:pt x="21" y="17"/>
                  </a:lnTo>
                  <a:lnTo>
                    <a:pt x="21" y="17"/>
                  </a:lnTo>
                  <a:lnTo>
                    <a:pt x="20" y="15"/>
                  </a:lnTo>
                  <a:lnTo>
                    <a:pt x="19"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71"/>
            <p:cNvSpPr>
              <a:spLocks/>
            </p:cNvSpPr>
            <p:nvPr/>
          </p:nvSpPr>
          <p:spPr bwMode="auto">
            <a:xfrm>
              <a:off x="5232" y="342"/>
              <a:ext cx="20" cy="42"/>
            </a:xfrm>
            <a:custGeom>
              <a:avLst/>
              <a:gdLst>
                <a:gd name="T0" fmla="*/ 38 w 38"/>
                <a:gd name="T1" fmla="*/ 54 h 85"/>
                <a:gd name="T2" fmla="*/ 37 w 38"/>
                <a:gd name="T3" fmla="*/ 61 h 85"/>
                <a:gd name="T4" fmla="*/ 34 w 38"/>
                <a:gd name="T5" fmla="*/ 72 h 85"/>
                <a:gd name="T6" fmla="*/ 32 w 38"/>
                <a:gd name="T7" fmla="*/ 77 h 85"/>
                <a:gd name="T8" fmla="*/ 26 w 38"/>
                <a:gd name="T9" fmla="*/ 82 h 85"/>
                <a:gd name="T10" fmla="*/ 19 w 38"/>
                <a:gd name="T11" fmla="*/ 85 h 85"/>
                <a:gd name="T12" fmla="*/ 15 w 38"/>
                <a:gd name="T13" fmla="*/ 84 h 85"/>
                <a:gd name="T14" fmla="*/ 8 w 38"/>
                <a:gd name="T15" fmla="*/ 79 h 85"/>
                <a:gd name="T16" fmla="*/ 5 w 38"/>
                <a:gd name="T17" fmla="*/ 75 h 85"/>
                <a:gd name="T18" fmla="*/ 1 w 38"/>
                <a:gd name="T19" fmla="*/ 61 h 85"/>
                <a:gd name="T20" fmla="*/ 0 w 38"/>
                <a:gd name="T21" fmla="*/ 43 h 85"/>
                <a:gd name="T22" fmla="*/ 0 w 38"/>
                <a:gd name="T23" fmla="*/ 38 h 85"/>
                <a:gd name="T24" fmla="*/ 1 w 38"/>
                <a:gd name="T25" fmla="*/ 25 h 85"/>
                <a:gd name="T26" fmla="*/ 2 w 38"/>
                <a:gd name="T27" fmla="*/ 21 h 85"/>
                <a:gd name="T28" fmla="*/ 5 w 38"/>
                <a:gd name="T29" fmla="*/ 13 h 85"/>
                <a:gd name="T30" fmla="*/ 9 w 38"/>
                <a:gd name="T31" fmla="*/ 6 h 85"/>
                <a:gd name="T32" fmla="*/ 11 w 38"/>
                <a:gd name="T33" fmla="*/ 4 h 85"/>
                <a:gd name="T34" fmla="*/ 17 w 38"/>
                <a:gd name="T35" fmla="*/ 0 h 85"/>
                <a:gd name="T36" fmla="*/ 19 w 38"/>
                <a:gd name="T37" fmla="*/ 0 h 85"/>
                <a:gd name="T38" fmla="*/ 26 w 38"/>
                <a:gd name="T39" fmla="*/ 2 h 85"/>
                <a:gd name="T40" fmla="*/ 31 w 38"/>
                <a:gd name="T41" fmla="*/ 7 h 85"/>
                <a:gd name="T42" fmla="*/ 33 w 38"/>
                <a:gd name="T43" fmla="*/ 11 h 85"/>
                <a:gd name="T44" fmla="*/ 36 w 38"/>
                <a:gd name="T45" fmla="*/ 21 h 85"/>
                <a:gd name="T46" fmla="*/ 30 w 38"/>
                <a:gd name="T47" fmla="*/ 28 h 85"/>
                <a:gd name="T48" fmla="*/ 29 w 38"/>
                <a:gd name="T49" fmla="*/ 25 h 85"/>
                <a:gd name="T50" fmla="*/ 27 w 38"/>
                <a:gd name="T51" fmla="*/ 21 h 85"/>
                <a:gd name="T52" fmla="*/ 26 w 38"/>
                <a:gd name="T53" fmla="*/ 18 h 85"/>
                <a:gd name="T54" fmla="*/ 23 w 38"/>
                <a:gd name="T55" fmla="*/ 15 h 85"/>
                <a:gd name="T56" fmla="*/ 19 w 38"/>
                <a:gd name="T57" fmla="*/ 14 h 85"/>
                <a:gd name="T58" fmla="*/ 17 w 38"/>
                <a:gd name="T59" fmla="*/ 14 h 85"/>
                <a:gd name="T60" fmla="*/ 12 w 38"/>
                <a:gd name="T61" fmla="*/ 18 h 85"/>
                <a:gd name="T62" fmla="*/ 11 w 38"/>
                <a:gd name="T63" fmla="*/ 21 h 85"/>
                <a:gd name="T64" fmla="*/ 8 w 38"/>
                <a:gd name="T65" fmla="*/ 29 h 85"/>
                <a:gd name="T66" fmla="*/ 7 w 38"/>
                <a:gd name="T67" fmla="*/ 43 h 85"/>
                <a:gd name="T68" fmla="*/ 7 w 38"/>
                <a:gd name="T69" fmla="*/ 50 h 85"/>
                <a:gd name="T70" fmla="*/ 9 w 38"/>
                <a:gd name="T71" fmla="*/ 61 h 85"/>
                <a:gd name="T72" fmla="*/ 10 w 38"/>
                <a:gd name="T73" fmla="*/ 64 h 85"/>
                <a:gd name="T74" fmla="*/ 14 w 38"/>
                <a:gd name="T75" fmla="*/ 70 h 85"/>
                <a:gd name="T76" fmla="*/ 19 w 38"/>
                <a:gd name="T77" fmla="*/ 71 h 85"/>
                <a:gd name="T78" fmla="*/ 21 w 38"/>
                <a:gd name="T79" fmla="*/ 71 h 85"/>
                <a:gd name="T80" fmla="*/ 24 w 38"/>
                <a:gd name="T81" fmla="*/ 68 h 85"/>
                <a:gd name="T82" fmla="*/ 26 w 38"/>
                <a:gd name="T83" fmla="*/ 67 h 85"/>
                <a:gd name="T84" fmla="*/ 28 w 38"/>
                <a:gd name="T85" fmla="*/ 61 h 85"/>
                <a:gd name="T86" fmla="*/ 30 w 38"/>
                <a:gd name="T87"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85">
                  <a:moveTo>
                    <a:pt x="30" y="53"/>
                  </a:moveTo>
                  <a:lnTo>
                    <a:pt x="38" y="54"/>
                  </a:lnTo>
                  <a:lnTo>
                    <a:pt x="38" y="54"/>
                  </a:lnTo>
                  <a:lnTo>
                    <a:pt x="37" y="61"/>
                  </a:lnTo>
                  <a:lnTo>
                    <a:pt x="35" y="67"/>
                  </a:lnTo>
                  <a:lnTo>
                    <a:pt x="34" y="72"/>
                  </a:lnTo>
                  <a:lnTo>
                    <a:pt x="32" y="77"/>
                  </a:lnTo>
                  <a:lnTo>
                    <a:pt x="32" y="77"/>
                  </a:lnTo>
                  <a:lnTo>
                    <a:pt x="29" y="81"/>
                  </a:lnTo>
                  <a:lnTo>
                    <a:pt x="26" y="82"/>
                  </a:lnTo>
                  <a:lnTo>
                    <a:pt x="23" y="85"/>
                  </a:lnTo>
                  <a:lnTo>
                    <a:pt x="19" y="85"/>
                  </a:lnTo>
                  <a:lnTo>
                    <a:pt x="19" y="85"/>
                  </a:lnTo>
                  <a:lnTo>
                    <a:pt x="15" y="84"/>
                  </a:lnTo>
                  <a:lnTo>
                    <a:pt x="11" y="82"/>
                  </a:lnTo>
                  <a:lnTo>
                    <a:pt x="8" y="79"/>
                  </a:lnTo>
                  <a:lnTo>
                    <a:pt x="5" y="75"/>
                  </a:lnTo>
                  <a:lnTo>
                    <a:pt x="5" y="75"/>
                  </a:lnTo>
                  <a:lnTo>
                    <a:pt x="3" y="70"/>
                  </a:lnTo>
                  <a:lnTo>
                    <a:pt x="1" y="61"/>
                  </a:lnTo>
                  <a:lnTo>
                    <a:pt x="0" y="53"/>
                  </a:lnTo>
                  <a:lnTo>
                    <a:pt x="0" y="43"/>
                  </a:lnTo>
                  <a:lnTo>
                    <a:pt x="0" y="43"/>
                  </a:lnTo>
                  <a:lnTo>
                    <a:pt x="0" y="38"/>
                  </a:lnTo>
                  <a:lnTo>
                    <a:pt x="1" y="31"/>
                  </a:lnTo>
                  <a:lnTo>
                    <a:pt x="1" y="25"/>
                  </a:lnTo>
                  <a:lnTo>
                    <a:pt x="2" y="21"/>
                  </a:lnTo>
                  <a:lnTo>
                    <a:pt x="2" y="21"/>
                  </a:lnTo>
                  <a:lnTo>
                    <a:pt x="3" y="17"/>
                  </a:lnTo>
                  <a:lnTo>
                    <a:pt x="5" y="13"/>
                  </a:lnTo>
                  <a:lnTo>
                    <a:pt x="7" y="9"/>
                  </a:lnTo>
                  <a:lnTo>
                    <a:pt x="9" y="6"/>
                  </a:lnTo>
                  <a:lnTo>
                    <a:pt x="9" y="6"/>
                  </a:lnTo>
                  <a:lnTo>
                    <a:pt x="11" y="4"/>
                  </a:lnTo>
                  <a:lnTo>
                    <a:pt x="14" y="2"/>
                  </a:lnTo>
                  <a:lnTo>
                    <a:pt x="17" y="0"/>
                  </a:lnTo>
                  <a:lnTo>
                    <a:pt x="19" y="0"/>
                  </a:lnTo>
                  <a:lnTo>
                    <a:pt x="19" y="0"/>
                  </a:lnTo>
                  <a:lnTo>
                    <a:pt x="23" y="0"/>
                  </a:lnTo>
                  <a:lnTo>
                    <a:pt x="26" y="2"/>
                  </a:lnTo>
                  <a:lnTo>
                    <a:pt x="29" y="4"/>
                  </a:lnTo>
                  <a:lnTo>
                    <a:pt x="31" y="7"/>
                  </a:lnTo>
                  <a:lnTo>
                    <a:pt x="31" y="7"/>
                  </a:lnTo>
                  <a:lnTo>
                    <a:pt x="33" y="11"/>
                  </a:lnTo>
                  <a:lnTo>
                    <a:pt x="35" y="15"/>
                  </a:lnTo>
                  <a:lnTo>
                    <a:pt x="36" y="21"/>
                  </a:lnTo>
                  <a:lnTo>
                    <a:pt x="37" y="27"/>
                  </a:lnTo>
                  <a:lnTo>
                    <a:pt x="30" y="28"/>
                  </a:lnTo>
                  <a:lnTo>
                    <a:pt x="30" y="28"/>
                  </a:lnTo>
                  <a:lnTo>
                    <a:pt x="29" y="25"/>
                  </a:lnTo>
                  <a:lnTo>
                    <a:pt x="28" y="22"/>
                  </a:lnTo>
                  <a:lnTo>
                    <a:pt x="27" y="21"/>
                  </a:lnTo>
                  <a:lnTo>
                    <a:pt x="26" y="18"/>
                  </a:lnTo>
                  <a:lnTo>
                    <a:pt x="26" y="18"/>
                  </a:lnTo>
                  <a:lnTo>
                    <a:pt x="24" y="17"/>
                  </a:lnTo>
                  <a:lnTo>
                    <a:pt x="23" y="15"/>
                  </a:lnTo>
                  <a:lnTo>
                    <a:pt x="21" y="14"/>
                  </a:lnTo>
                  <a:lnTo>
                    <a:pt x="19" y="14"/>
                  </a:lnTo>
                  <a:lnTo>
                    <a:pt x="19" y="14"/>
                  </a:lnTo>
                  <a:lnTo>
                    <a:pt x="17" y="14"/>
                  </a:lnTo>
                  <a:lnTo>
                    <a:pt x="14" y="15"/>
                  </a:lnTo>
                  <a:lnTo>
                    <a:pt x="12" y="18"/>
                  </a:lnTo>
                  <a:lnTo>
                    <a:pt x="11" y="21"/>
                  </a:lnTo>
                  <a:lnTo>
                    <a:pt x="11" y="21"/>
                  </a:lnTo>
                  <a:lnTo>
                    <a:pt x="10" y="25"/>
                  </a:lnTo>
                  <a:lnTo>
                    <a:pt x="8" y="29"/>
                  </a:lnTo>
                  <a:lnTo>
                    <a:pt x="7" y="36"/>
                  </a:lnTo>
                  <a:lnTo>
                    <a:pt x="7" y="43"/>
                  </a:lnTo>
                  <a:lnTo>
                    <a:pt x="7" y="43"/>
                  </a:lnTo>
                  <a:lnTo>
                    <a:pt x="7" y="50"/>
                  </a:lnTo>
                  <a:lnTo>
                    <a:pt x="8" y="56"/>
                  </a:lnTo>
                  <a:lnTo>
                    <a:pt x="9" y="61"/>
                  </a:lnTo>
                  <a:lnTo>
                    <a:pt x="10" y="64"/>
                  </a:lnTo>
                  <a:lnTo>
                    <a:pt x="10" y="64"/>
                  </a:lnTo>
                  <a:lnTo>
                    <a:pt x="12" y="67"/>
                  </a:lnTo>
                  <a:lnTo>
                    <a:pt x="14" y="70"/>
                  </a:lnTo>
                  <a:lnTo>
                    <a:pt x="17" y="71"/>
                  </a:lnTo>
                  <a:lnTo>
                    <a:pt x="19" y="71"/>
                  </a:lnTo>
                  <a:lnTo>
                    <a:pt x="19" y="71"/>
                  </a:lnTo>
                  <a:lnTo>
                    <a:pt x="21" y="71"/>
                  </a:lnTo>
                  <a:lnTo>
                    <a:pt x="23" y="70"/>
                  </a:lnTo>
                  <a:lnTo>
                    <a:pt x="24" y="68"/>
                  </a:lnTo>
                  <a:lnTo>
                    <a:pt x="26" y="67"/>
                  </a:lnTo>
                  <a:lnTo>
                    <a:pt x="26" y="67"/>
                  </a:lnTo>
                  <a:lnTo>
                    <a:pt x="27" y="64"/>
                  </a:lnTo>
                  <a:lnTo>
                    <a:pt x="28" y="61"/>
                  </a:lnTo>
                  <a:lnTo>
                    <a:pt x="30" y="57"/>
                  </a:lnTo>
                  <a:lnTo>
                    <a:pt x="30" y="5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72"/>
            <p:cNvSpPr>
              <a:spLocks/>
            </p:cNvSpPr>
            <p:nvPr/>
          </p:nvSpPr>
          <p:spPr bwMode="auto">
            <a:xfrm>
              <a:off x="5253"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9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2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8 w 42"/>
                <a:gd name="T47" fmla="*/ 46 h 85"/>
                <a:gd name="T48" fmla="*/ 8 w 42"/>
                <a:gd name="T49" fmla="*/ 52 h 85"/>
                <a:gd name="T50" fmla="*/ 10 w 42"/>
                <a:gd name="T51" fmla="*/ 61 h 85"/>
                <a:gd name="T52" fmla="*/ 11 w 42"/>
                <a:gd name="T53" fmla="*/ 64 h 85"/>
                <a:gd name="T54" fmla="*/ 15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8" y="46"/>
                  </a:lnTo>
                  <a:lnTo>
                    <a:pt x="8" y="46"/>
                  </a:lnTo>
                  <a:lnTo>
                    <a:pt x="8" y="52"/>
                  </a:lnTo>
                  <a:lnTo>
                    <a:pt x="9" y="57"/>
                  </a:lnTo>
                  <a:lnTo>
                    <a:pt x="10" y="61"/>
                  </a:lnTo>
                  <a:lnTo>
                    <a:pt x="11" y="64"/>
                  </a:lnTo>
                  <a:lnTo>
                    <a:pt x="11" y="64"/>
                  </a:lnTo>
                  <a:lnTo>
                    <a:pt x="13" y="67"/>
                  </a:lnTo>
                  <a:lnTo>
                    <a:pt x="15"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73"/>
            <p:cNvSpPr>
              <a:spLocks/>
            </p:cNvSpPr>
            <p:nvPr/>
          </p:nvSpPr>
          <p:spPr bwMode="auto">
            <a:xfrm>
              <a:off x="5257" y="349"/>
              <a:ext cx="13" cy="9"/>
            </a:xfrm>
            <a:custGeom>
              <a:avLst/>
              <a:gdLst>
                <a:gd name="T0" fmla="*/ 0 w 26"/>
                <a:gd name="T1" fmla="*/ 18 h 18"/>
                <a:gd name="T2" fmla="*/ 26 w 26"/>
                <a:gd name="T3" fmla="*/ 18 h 18"/>
                <a:gd name="T4" fmla="*/ 26 w 26"/>
                <a:gd name="T5" fmla="*/ 18 h 18"/>
                <a:gd name="T6" fmla="*/ 26 w 26"/>
                <a:gd name="T7" fmla="*/ 15 h 18"/>
                <a:gd name="T8" fmla="*/ 25 w 26"/>
                <a:gd name="T9" fmla="*/ 13 h 18"/>
                <a:gd name="T10" fmla="*/ 24 w 26"/>
                <a:gd name="T11" fmla="*/ 10 h 18"/>
                <a:gd name="T12" fmla="*/ 23 w 26"/>
                <a:gd name="T13" fmla="*/ 7 h 18"/>
                <a:gd name="T14" fmla="*/ 23 w 26"/>
                <a:gd name="T15" fmla="*/ 7 h 18"/>
                <a:gd name="T16" fmla="*/ 21 w 26"/>
                <a:gd name="T17" fmla="*/ 4 h 18"/>
                <a:gd name="T18" fmla="*/ 18 w 26"/>
                <a:gd name="T19" fmla="*/ 1 h 18"/>
                <a:gd name="T20" fmla="*/ 16 w 26"/>
                <a:gd name="T21" fmla="*/ 0 h 18"/>
                <a:gd name="T22" fmla="*/ 13 w 26"/>
                <a:gd name="T23" fmla="*/ 0 h 18"/>
                <a:gd name="T24" fmla="*/ 13 w 26"/>
                <a:gd name="T25" fmla="*/ 0 h 18"/>
                <a:gd name="T26" fmla="*/ 11 w 26"/>
                <a:gd name="T27" fmla="*/ 0 h 18"/>
                <a:gd name="T28" fmla="*/ 7 w 26"/>
                <a:gd name="T29" fmla="*/ 1 h 18"/>
                <a:gd name="T30" fmla="*/ 5 w 26"/>
                <a:gd name="T31" fmla="*/ 4 h 18"/>
                <a:gd name="T32" fmla="*/ 3 w 26"/>
                <a:gd name="T33" fmla="*/ 6 h 18"/>
                <a:gd name="T34" fmla="*/ 3 w 26"/>
                <a:gd name="T35" fmla="*/ 6 h 18"/>
                <a:gd name="T36" fmla="*/ 2 w 26"/>
                <a:gd name="T37" fmla="*/ 8 h 18"/>
                <a:gd name="T38" fmla="*/ 1 w 26"/>
                <a:gd name="T39" fmla="*/ 11 h 18"/>
                <a:gd name="T40" fmla="*/ 0 w 26"/>
                <a:gd name="T41" fmla="*/ 15 h 18"/>
                <a:gd name="T42" fmla="*/ 0 w 2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18">
                  <a:moveTo>
                    <a:pt x="0" y="18"/>
                  </a:moveTo>
                  <a:lnTo>
                    <a:pt x="26" y="18"/>
                  </a:lnTo>
                  <a:lnTo>
                    <a:pt x="26" y="18"/>
                  </a:lnTo>
                  <a:lnTo>
                    <a:pt x="26" y="15"/>
                  </a:lnTo>
                  <a:lnTo>
                    <a:pt x="25" y="13"/>
                  </a:lnTo>
                  <a:lnTo>
                    <a:pt x="24" y="10"/>
                  </a:lnTo>
                  <a:lnTo>
                    <a:pt x="23" y="7"/>
                  </a:lnTo>
                  <a:lnTo>
                    <a:pt x="23" y="7"/>
                  </a:lnTo>
                  <a:lnTo>
                    <a:pt x="21" y="4"/>
                  </a:lnTo>
                  <a:lnTo>
                    <a:pt x="18" y="1"/>
                  </a:lnTo>
                  <a:lnTo>
                    <a:pt x="16" y="0"/>
                  </a:lnTo>
                  <a:lnTo>
                    <a:pt x="13" y="0"/>
                  </a:lnTo>
                  <a:lnTo>
                    <a:pt x="13" y="0"/>
                  </a:lnTo>
                  <a:lnTo>
                    <a:pt x="11"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74"/>
            <p:cNvSpPr>
              <a:spLocks/>
            </p:cNvSpPr>
            <p:nvPr/>
          </p:nvSpPr>
          <p:spPr bwMode="auto">
            <a:xfrm>
              <a:off x="5277" y="342"/>
              <a:ext cx="18" cy="42"/>
            </a:xfrm>
            <a:custGeom>
              <a:avLst/>
              <a:gdLst>
                <a:gd name="T0" fmla="*/ 8 w 37"/>
                <a:gd name="T1" fmla="*/ 57 h 85"/>
                <a:gd name="T2" fmla="*/ 9 w 37"/>
                <a:gd name="T3" fmla="*/ 66 h 85"/>
                <a:gd name="T4" fmla="*/ 12 w 37"/>
                <a:gd name="T5" fmla="*/ 68 h 85"/>
                <a:gd name="T6" fmla="*/ 18 w 37"/>
                <a:gd name="T7" fmla="*/ 71 h 85"/>
                <a:gd name="T8" fmla="*/ 23 w 37"/>
                <a:gd name="T9" fmla="*/ 70 h 85"/>
                <a:gd name="T10" fmla="*/ 26 w 37"/>
                <a:gd name="T11" fmla="*/ 68 h 85"/>
                <a:gd name="T12" fmla="*/ 29 w 37"/>
                <a:gd name="T13" fmla="*/ 63 h 85"/>
                <a:gd name="T14" fmla="*/ 29 w 37"/>
                <a:gd name="T15" fmla="*/ 60 h 85"/>
                <a:gd name="T16" fmla="*/ 26 w 37"/>
                <a:gd name="T17" fmla="*/ 54 h 85"/>
                <a:gd name="T18" fmla="*/ 23 w 37"/>
                <a:gd name="T19" fmla="*/ 53 h 85"/>
                <a:gd name="T20" fmla="*/ 18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5 w 37"/>
                <a:gd name="T43" fmla="*/ 0 h 85"/>
                <a:gd name="T44" fmla="*/ 18 w 37"/>
                <a:gd name="T45" fmla="*/ 0 h 85"/>
                <a:gd name="T46" fmla="*/ 25 w 37"/>
                <a:gd name="T47" fmla="*/ 3 h 85"/>
                <a:gd name="T48" fmla="*/ 29 w 37"/>
                <a:gd name="T49" fmla="*/ 7 h 85"/>
                <a:gd name="T50" fmla="*/ 31 w 37"/>
                <a:gd name="T51" fmla="*/ 11 h 85"/>
                <a:gd name="T52" fmla="*/ 34 w 37"/>
                <a:gd name="T53" fmla="*/ 21 h 85"/>
                <a:gd name="T54" fmla="*/ 27 w 37"/>
                <a:gd name="T55" fmla="*/ 25 h 85"/>
                <a:gd name="T56" fmla="*/ 25 w 37"/>
                <a:gd name="T57" fmla="*/ 20 h 85"/>
                <a:gd name="T58" fmla="*/ 22 w 37"/>
                <a:gd name="T59" fmla="*/ 17 h 85"/>
                <a:gd name="T60" fmla="*/ 17 w 37"/>
                <a:gd name="T61" fmla="*/ 14 h 85"/>
                <a:gd name="T62" fmla="*/ 13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6 w 37"/>
                <a:gd name="T77" fmla="*/ 32 h 85"/>
                <a:gd name="T78" fmla="*/ 21 w 37"/>
                <a:gd name="T79" fmla="*/ 35 h 85"/>
                <a:gd name="T80" fmla="*/ 28 w 37"/>
                <a:gd name="T81" fmla="*/ 39 h 85"/>
                <a:gd name="T82" fmla="*/ 32 w 37"/>
                <a:gd name="T83" fmla="*/ 42 h 85"/>
                <a:gd name="T84" fmla="*/ 34 w 37"/>
                <a:gd name="T85" fmla="*/ 46 h 85"/>
                <a:gd name="T86" fmla="*/ 37 w 37"/>
                <a:gd name="T87" fmla="*/ 56 h 85"/>
                <a:gd name="T88" fmla="*/ 37 w 37"/>
                <a:gd name="T89" fmla="*/ 63 h 85"/>
                <a:gd name="T90" fmla="*/ 34 w 37"/>
                <a:gd name="T91" fmla="*/ 72 h 85"/>
                <a:gd name="T92" fmla="*/ 32 w 37"/>
                <a:gd name="T93" fmla="*/ 78 h 85"/>
                <a:gd name="T94" fmla="*/ 28 w 37"/>
                <a:gd name="T95" fmla="*/ 82 h 85"/>
                <a:gd name="T96" fmla="*/ 21 w 37"/>
                <a:gd name="T97" fmla="*/ 85 h 85"/>
                <a:gd name="T98" fmla="*/ 14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4" y="70"/>
                  </a:lnTo>
                  <a:lnTo>
                    <a:pt x="16" y="71"/>
                  </a:lnTo>
                  <a:lnTo>
                    <a:pt x="18" y="71"/>
                  </a:lnTo>
                  <a:lnTo>
                    <a:pt x="18" y="71"/>
                  </a:lnTo>
                  <a:lnTo>
                    <a:pt x="21" y="71"/>
                  </a:lnTo>
                  <a:lnTo>
                    <a:pt x="23" y="70"/>
                  </a:lnTo>
                  <a:lnTo>
                    <a:pt x="25" y="70"/>
                  </a:lnTo>
                  <a:lnTo>
                    <a:pt x="26" y="68"/>
                  </a:lnTo>
                  <a:lnTo>
                    <a:pt x="26" y="68"/>
                  </a:lnTo>
                  <a:lnTo>
                    <a:pt x="27" y="67"/>
                  </a:lnTo>
                  <a:lnTo>
                    <a:pt x="28" y="66"/>
                  </a:lnTo>
                  <a:lnTo>
                    <a:pt x="29" y="63"/>
                  </a:lnTo>
                  <a:lnTo>
                    <a:pt x="29" y="61"/>
                  </a:lnTo>
                  <a:lnTo>
                    <a:pt x="29" y="61"/>
                  </a:lnTo>
                  <a:lnTo>
                    <a:pt x="29" y="60"/>
                  </a:lnTo>
                  <a:lnTo>
                    <a:pt x="28" y="57"/>
                  </a:lnTo>
                  <a:lnTo>
                    <a:pt x="27" y="56"/>
                  </a:lnTo>
                  <a:lnTo>
                    <a:pt x="26" y="54"/>
                  </a:lnTo>
                  <a:lnTo>
                    <a:pt x="26" y="54"/>
                  </a:lnTo>
                  <a:lnTo>
                    <a:pt x="25" y="54"/>
                  </a:lnTo>
                  <a:lnTo>
                    <a:pt x="23" y="53"/>
                  </a:lnTo>
                  <a:lnTo>
                    <a:pt x="21" y="52"/>
                  </a:lnTo>
                  <a:lnTo>
                    <a:pt x="18" y="50"/>
                  </a:lnTo>
                  <a:lnTo>
                    <a:pt x="18" y="50"/>
                  </a:lnTo>
                  <a:lnTo>
                    <a:pt x="14"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3" y="2"/>
                  </a:lnTo>
                  <a:lnTo>
                    <a:pt x="15" y="0"/>
                  </a:lnTo>
                  <a:lnTo>
                    <a:pt x="16" y="0"/>
                  </a:lnTo>
                  <a:lnTo>
                    <a:pt x="16" y="0"/>
                  </a:lnTo>
                  <a:lnTo>
                    <a:pt x="18" y="0"/>
                  </a:lnTo>
                  <a:lnTo>
                    <a:pt x="21" y="2"/>
                  </a:lnTo>
                  <a:lnTo>
                    <a:pt x="23" y="2"/>
                  </a:lnTo>
                  <a:lnTo>
                    <a:pt x="25" y="3"/>
                  </a:lnTo>
                  <a:lnTo>
                    <a:pt x="25" y="3"/>
                  </a:lnTo>
                  <a:lnTo>
                    <a:pt x="27" y="4"/>
                  </a:lnTo>
                  <a:lnTo>
                    <a:pt x="29" y="7"/>
                  </a:lnTo>
                  <a:lnTo>
                    <a:pt x="30" y="9"/>
                  </a:lnTo>
                  <a:lnTo>
                    <a:pt x="31" y="11"/>
                  </a:lnTo>
                  <a:lnTo>
                    <a:pt x="31" y="11"/>
                  </a:lnTo>
                  <a:lnTo>
                    <a:pt x="32" y="14"/>
                  </a:lnTo>
                  <a:lnTo>
                    <a:pt x="33" y="17"/>
                  </a:lnTo>
                  <a:lnTo>
                    <a:pt x="34" y="21"/>
                  </a:lnTo>
                  <a:lnTo>
                    <a:pt x="34" y="24"/>
                  </a:lnTo>
                  <a:lnTo>
                    <a:pt x="27" y="25"/>
                  </a:lnTo>
                  <a:lnTo>
                    <a:pt x="27" y="25"/>
                  </a:lnTo>
                  <a:lnTo>
                    <a:pt x="27" y="24"/>
                  </a:lnTo>
                  <a:lnTo>
                    <a:pt x="26" y="21"/>
                  </a:lnTo>
                  <a:lnTo>
                    <a:pt x="25" y="20"/>
                  </a:lnTo>
                  <a:lnTo>
                    <a:pt x="24" y="18"/>
                  </a:lnTo>
                  <a:lnTo>
                    <a:pt x="24" y="18"/>
                  </a:lnTo>
                  <a:lnTo>
                    <a:pt x="22" y="17"/>
                  </a:lnTo>
                  <a:lnTo>
                    <a:pt x="21" y="15"/>
                  </a:lnTo>
                  <a:lnTo>
                    <a:pt x="19" y="14"/>
                  </a:lnTo>
                  <a:lnTo>
                    <a:pt x="17" y="14"/>
                  </a:lnTo>
                  <a:lnTo>
                    <a:pt x="17" y="14"/>
                  </a:lnTo>
                  <a:lnTo>
                    <a:pt x="15" y="14"/>
                  </a:lnTo>
                  <a:lnTo>
                    <a:pt x="13"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4" y="32"/>
                  </a:lnTo>
                  <a:lnTo>
                    <a:pt x="16" y="32"/>
                  </a:lnTo>
                  <a:lnTo>
                    <a:pt x="18" y="34"/>
                  </a:lnTo>
                  <a:lnTo>
                    <a:pt x="18" y="34"/>
                  </a:lnTo>
                  <a:lnTo>
                    <a:pt x="21" y="35"/>
                  </a:lnTo>
                  <a:lnTo>
                    <a:pt x="24" y="38"/>
                  </a:lnTo>
                  <a:lnTo>
                    <a:pt x="27" y="39"/>
                  </a:lnTo>
                  <a:lnTo>
                    <a:pt x="28" y="39"/>
                  </a:lnTo>
                  <a:lnTo>
                    <a:pt x="28" y="39"/>
                  </a:lnTo>
                  <a:lnTo>
                    <a:pt x="30" y="41"/>
                  </a:lnTo>
                  <a:lnTo>
                    <a:pt x="32" y="42"/>
                  </a:lnTo>
                  <a:lnTo>
                    <a:pt x="33" y="45"/>
                  </a:lnTo>
                  <a:lnTo>
                    <a:pt x="34" y="46"/>
                  </a:lnTo>
                  <a:lnTo>
                    <a:pt x="34" y="46"/>
                  </a:lnTo>
                  <a:lnTo>
                    <a:pt x="36" y="49"/>
                  </a:lnTo>
                  <a:lnTo>
                    <a:pt x="36" y="52"/>
                  </a:lnTo>
                  <a:lnTo>
                    <a:pt x="37" y="56"/>
                  </a:lnTo>
                  <a:lnTo>
                    <a:pt x="37" y="60"/>
                  </a:lnTo>
                  <a:lnTo>
                    <a:pt x="37" y="60"/>
                  </a:lnTo>
                  <a:lnTo>
                    <a:pt x="37" y="63"/>
                  </a:lnTo>
                  <a:lnTo>
                    <a:pt x="36" y="67"/>
                  </a:lnTo>
                  <a:lnTo>
                    <a:pt x="36" y="70"/>
                  </a:lnTo>
                  <a:lnTo>
                    <a:pt x="34" y="72"/>
                  </a:lnTo>
                  <a:lnTo>
                    <a:pt x="34" y="72"/>
                  </a:lnTo>
                  <a:lnTo>
                    <a:pt x="33" y="75"/>
                  </a:lnTo>
                  <a:lnTo>
                    <a:pt x="32" y="78"/>
                  </a:lnTo>
                  <a:lnTo>
                    <a:pt x="30" y="81"/>
                  </a:lnTo>
                  <a:lnTo>
                    <a:pt x="28" y="82"/>
                  </a:lnTo>
                  <a:lnTo>
                    <a:pt x="28" y="82"/>
                  </a:lnTo>
                  <a:lnTo>
                    <a:pt x="26" y="84"/>
                  </a:lnTo>
                  <a:lnTo>
                    <a:pt x="23" y="84"/>
                  </a:lnTo>
                  <a:lnTo>
                    <a:pt x="21" y="85"/>
                  </a:lnTo>
                  <a:lnTo>
                    <a:pt x="18" y="85"/>
                  </a:lnTo>
                  <a:lnTo>
                    <a:pt x="18" y="85"/>
                  </a:lnTo>
                  <a:lnTo>
                    <a:pt x="14"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75"/>
            <p:cNvSpPr>
              <a:spLocks/>
            </p:cNvSpPr>
            <p:nvPr/>
          </p:nvSpPr>
          <p:spPr bwMode="auto">
            <a:xfrm>
              <a:off x="5310" y="326"/>
              <a:ext cx="27" cy="58"/>
            </a:xfrm>
            <a:custGeom>
              <a:avLst/>
              <a:gdLst>
                <a:gd name="T0" fmla="*/ 53 w 53"/>
                <a:gd name="T1" fmla="*/ 77 h 115"/>
                <a:gd name="T2" fmla="*/ 52 w 53"/>
                <a:gd name="T3" fmla="*/ 86 h 115"/>
                <a:gd name="T4" fmla="*/ 47 w 53"/>
                <a:gd name="T5" fmla="*/ 100 h 115"/>
                <a:gd name="T6" fmla="*/ 44 w 53"/>
                <a:gd name="T7" fmla="*/ 105 h 115"/>
                <a:gd name="T8" fmla="*/ 37 w 53"/>
                <a:gd name="T9" fmla="*/ 112 h 115"/>
                <a:gd name="T10" fmla="*/ 27 w 53"/>
                <a:gd name="T11" fmla="*/ 115 h 115"/>
                <a:gd name="T12" fmla="*/ 23 w 53"/>
                <a:gd name="T13" fmla="*/ 115 h 115"/>
                <a:gd name="T14" fmla="*/ 15 w 53"/>
                <a:gd name="T15" fmla="*/ 111 h 115"/>
                <a:gd name="T16" fmla="*/ 12 w 53"/>
                <a:gd name="T17" fmla="*/ 108 h 115"/>
                <a:gd name="T18" fmla="*/ 6 w 53"/>
                <a:gd name="T19" fmla="*/ 100 h 115"/>
                <a:gd name="T20" fmla="*/ 3 w 53"/>
                <a:gd name="T21" fmla="*/ 87 h 115"/>
                <a:gd name="T22" fmla="*/ 2 w 53"/>
                <a:gd name="T23" fmla="*/ 80 h 115"/>
                <a:gd name="T24" fmla="*/ 0 w 53"/>
                <a:gd name="T25" fmla="*/ 65 h 115"/>
                <a:gd name="T26" fmla="*/ 0 w 53"/>
                <a:gd name="T27" fmla="*/ 57 h 115"/>
                <a:gd name="T28" fmla="*/ 1 w 53"/>
                <a:gd name="T29" fmla="*/ 41 h 115"/>
                <a:gd name="T30" fmla="*/ 3 w 53"/>
                <a:gd name="T31" fmla="*/ 27 h 115"/>
                <a:gd name="T32" fmla="*/ 5 w 53"/>
                <a:gd name="T33" fmla="*/ 22 h 115"/>
                <a:gd name="T34" fmla="*/ 10 w 53"/>
                <a:gd name="T35" fmla="*/ 11 h 115"/>
                <a:gd name="T36" fmla="*/ 13 w 53"/>
                <a:gd name="T37" fmla="*/ 7 h 115"/>
                <a:gd name="T38" fmla="*/ 20 w 53"/>
                <a:gd name="T39" fmla="*/ 1 h 115"/>
                <a:gd name="T40" fmla="*/ 27 w 53"/>
                <a:gd name="T41" fmla="*/ 0 h 115"/>
                <a:gd name="T42" fmla="*/ 31 w 53"/>
                <a:gd name="T43" fmla="*/ 0 h 115"/>
                <a:gd name="T44" fmla="*/ 40 w 53"/>
                <a:gd name="T45" fmla="*/ 4 h 115"/>
                <a:gd name="T46" fmla="*/ 43 w 53"/>
                <a:gd name="T47" fmla="*/ 8 h 115"/>
                <a:gd name="T48" fmla="*/ 48 w 53"/>
                <a:gd name="T49" fmla="*/ 19 h 115"/>
                <a:gd name="T50" fmla="*/ 52 w 53"/>
                <a:gd name="T51" fmla="*/ 33 h 115"/>
                <a:gd name="T52" fmla="*/ 44 w 53"/>
                <a:gd name="T53" fmla="*/ 37 h 115"/>
                <a:gd name="T54" fmla="*/ 41 w 53"/>
                <a:gd name="T55" fmla="*/ 26 h 115"/>
                <a:gd name="T56" fmla="*/ 38 w 53"/>
                <a:gd name="T57" fmla="*/ 19 h 115"/>
                <a:gd name="T58" fmla="*/ 36 w 53"/>
                <a:gd name="T59" fmla="*/ 18 h 115"/>
                <a:gd name="T60" fmla="*/ 29 w 53"/>
                <a:gd name="T61" fmla="*/ 13 h 115"/>
                <a:gd name="T62" fmla="*/ 27 w 53"/>
                <a:gd name="T63" fmla="*/ 13 h 115"/>
                <a:gd name="T64" fmla="*/ 21 w 53"/>
                <a:gd name="T65" fmla="*/ 15 h 115"/>
                <a:gd name="T66" fmla="*/ 16 w 53"/>
                <a:gd name="T67" fmla="*/ 19 h 115"/>
                <a:gd name="T68" fmla="*/ 14 w 53"/>
                <a:gd name="T69" fmla="*/ 23 h 115"/>
                <a:gd name="T70" fmla="*/ 10 w 53"/>
                <a:gd name="T71" fmla="*/ 32 h 115"/>
                <a:gd name="T72" fmla="*/ 9 w 53"/>
                <a:gd name="T73" fmla="*/ 36 h 115"/>
                <a:gd name="T74" fmla="*/ 9 w 53"/>
                <a:gd name="T75" fmla="*/ 47 h 115"/>
                <a:gd name="T76" fmla="*/ 8 w 53"/>
                <a:gd name="T77" fmla="*/ 57 h 115"/>
                <a:gd name="T78" fmla="*/ 8 w 53"/>
                <a:gd name="T79" fmla="*/ 64 h 115"/>
                <a:gd name="T80" fmla="*/ 9 w 53"/>
                <a:gd name="T81" fmla="*/ 75 h 115"/>
                <a:gd name="T82" fmla="*/ 9 w 53"/>
                <a:gd name="T83" fmla="*/ 80 h 115"/>
                <a:gd name="T84" fmla="*/ 12 w 53"/>
                <a:gd name="T85" fmla="*/ 90 h 115"/>
                <a:gd name="T86" fmla="*/ 16 w 53"/>
                <a:gd name="T87" fmla="*/ 96 h 115"/>
                <a:gd name="T88" fmla="*/ 19 w 53"/>
                <a:gd name="T89" fmla="*/ 97 h 115"/>
                <a:gd name="T90" fmla="*/ 24 w 53"/>
                <a:gd name="T91" fmla="*/ 101 h 115"/>
                <a:gd name="T92" fmla="*/ 26 w 53"/>
                <a:gd name="T93" fmla="*/ 101 h 115"/>
                <a:gd name="T94" fmla="*/ 32 w 53"/>
                <a:gd name="T95" fmla="*/ 100 h 115"/>
                <a:gd name="T96" fmla="*/ 39 w 53"/>
                <a:gd name="T97" fmla="*/ 94 h 115"/>
                <a:gd name="T98" fmla="*/ 41 w 53"/>
                <a:gd name="T99" fmla="*/ 90 h 115"/>
                <a:gd name="T100" fmla="*/ 44 w 53"/>
                <a:gd name="T101" fmla="*/ 80 h 115"/>
                <a:gd name="T102" fmla="*/ 45 w 53"/>
                <a:gd name="T103" fmla="*/ 7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 h="115">
                  <a:moveTo>
                    <a:pt x="45" y="73"/>
                  </a:moveTo>
                  <a:lnTo>
                    <a:pt x="53" y="77"/>
                  </a:lnTo>
                  <a:lnTo>
                    <a:pt x="53" y="77"/>
                  </a:lnTo>
                  <a:lnTo>
                    <a:pt x="52" y="86"/>
                  </a:lnTo>
                  <a:lnTo>
                    <a:pt x="50" y="94"/>
                  </a:lnTo>
                  <a:lnTo>
                    <a:pt x="47" y="100"/>
                  </a:lnTo>
                  <a:lnTo>
                    <a:pt x="44" y="105"/>
                  </a:lnTo>
                  <a:lnTo>
                    <a:pt x="44" y="105"/>
                  </a:lnTo>
                  <a:lnTo>
                    <a:pt x="41" y="109"/>
                  </a:lnTo>
                  <a:lnTo>
                    <a:pt x="37" y="112"/>
                  </a:lnTo>
                  <a:lnTo>
                    <a:pt x="31" y="114"/>
                  </a:lnTo>
                  <a:lnTo>
                    <a:pt x="27" y="115"/>
                  </a:lnTo>
                  <a:lnTo>
                    <a:pt x="27" y="115"/>
                  </a:lnTo>
                  <a:lnTo>
                    <a:pt x="23" y="115"/>
                  </a:lnTo>
                  <a:lnTo>
                    <a:pt x="18" y="114"/>
                  </a:lnTo>
                  <a:lnTo>
                    <a:pt x="15" y="111"/>
                  </a:lnTo>
                  <a:lnTo>
                    <a:pt x="12" y="108"/>
                  </a:lnTo>
                  <a:lnTo>
                    <a:pt x="12" y="108"/>
                  </a:lnTo>
                  <a:lnTo>
                    <a:pt x="9" y="104"/>
                  </a:lnTo>
                  <a:lnTo>
                    <a:pt x="6" y="100"/>
                  </a:lnTo>
                  <a:lnTo>
                    <a:pt x="4" y="93"/>
                  </a:lnTo>
                  <a:lnTo>
                    <a:pt x="3" y="87"/>
                  </a:lnTo>
                  <a:lnTo>
                    <a:pt x="3" y="87"/>
                  </a:lnTo>
                  <a:lnTo>
                    <a:pt x="2" y="80"/>
                  </a:lnTo>
                  <a:lnTo>
                    <a:pt x="1" y="73"/>
                  </a:lnTo>
                  <a:lnTo>
                    <a:pt x="0" y="65"/>
                  </a:lnTo>
                  <a:lnTo>
                    <a:pt x="0" y="57"/>
                  </a:lnTo>
                  <a:lnTo>
                    <a:pt x="0" y="57"/>
                  </a:lnTo>
                  <a:lnTo>
                    <a:pt x="0" y="48"/>
                  </a:lnTo>
                  <a:lnTo>
                    <a:pt x="1" y="41"/>
                  </a:lnTo>
                  <a:lnTo>
                    <a:pt x="2" y="34"/>
                  </a:lnTo>
                  <a:lnTo>
                    <a:pt x="3" y="27"/>
                  </a:lnTo>
                  <a:lnTo>
                    <a:pt x="3" y="27"/>
                  </a:lnTo>
                  <a:lnTo>
                    <a:pt x="5" y="22"/>
                  </a:lnTo>
                  <a:lnTo>
                    <a:pt x="7" y="15"/>
                  </a:lnTo>
                  <a:lnTo>
                    <a:pt x="10" y="11"/>
                  </a:lnTo>
                  <a:lnTo>
                    <a:pt x="13" y="7"/>
                  </a:lnTo>
                  <a:lnTo>
                    <a:pt x="13" y="7"/>
                  </a:lnTo>
                  <a:lnTo>
                    <a:pt x="16" y="4"/>
                  </a:lnTo>
                  <a:lnTo>
                    <a:pt x="20" y="1"/>
                  </a:lnTo>
                  <a:lnTo>
                    <a:pt x="24" y="0"/>
                  </a:lnTo>
                  <a:lnTo>
                    <a:pt x="27" y="0"/>
                  </a:lnTo>
                  <a:lnTo>
                    <a:pt x="27" y="0"/>
                  </a:lnTo>
                  <a:lnTo>
                    <a:pt x="31" y="0"/>
                  </a:lnTo>
                  <a:lnTo>
                    <a:pt x="36" y="1"/>
                  </a:lnTo>
                  <a:lnTo>
                    <a:pt x="40" y="4"/>
                  </a:lnTo>
                  <a:lnTo>
                    <a:pt x="43" y="8"/>
                  </a:lnTo>
                  <a:lnTo>
                    <a:pt x="43" y="8"/>
                  </a:lnTo>
                  <a:lnTo>
                    <a:pt x="46" y="13"/>
                  </a:lnTo>
                  <a:lnTo>
                    <a:pt x="48" y="19"/>
                  </a:lnTo>
                  <a:lnTo>
                    <a:pt x="50" y="26"/>
                  </a:lnTo>
                  <a:lnTo>
                    <a:pt x="52" y="33"/>
                  </a:lnTo>
                  <a:lnTo>
                    <a:pt x="44" y="37"/>
                  </a:lnTo>
                  <a:lnTo>
                    <a:pt x="44" y="37"/>
                  </a:lnTo>
                  <a:lnTo>
                    <a:pt x="43" y="32"/>
                  </a:lnTo>
                  <a:lnTo>
                    <a:pt x="41" y="26"/>
                  </a:lnTo>
                  <a:lnTo>
                    <a:pt x="40" y="22"/>
                  </a:lnTo>
                  <a:lnTo>
                    <a:pt x="38" y="19"/>
                  </a:lnTo>
                  <a:lnTo>
                    <a:pt x="38" y="19"/>
                  </a:lnTo>
                  <a:lnTo>
                    <a:pt x="36" y="18"/>
                  </a:lnTo>
                  <a:lnTo>
                    <a:pt x="32" y="15"/>
                  </a:lnTo>
                  <a:lnTo>
                    <a:pt x="29" y="13"/>
                  </a:lnTo>
                  <a:lnTo>
                    <a:pt x="27" y="13"/>
                  </a:lnTo>
                  <a:lnTo>
                    <a:pt x="27" y="13"/>
                  </a:lnTo>
                  <a:lnTo>
                    <a:pt x="24" y="13"/>
                  </a:lnTo>
                  <a:lnTo>
                    <a:pt x="21" y="15"/>
                  </a:lnTo>
                  <a:lnTo>
                    <a:pt x="18" y="18"/>
                  </a:lnTo>
                  <a:lnTo>
                    <a:pt x="16" y="19"/>
                  </a:lnTo>
                  <a:lnTo>
                    <a:pt x="16" y="19"/>
                  </a:lnTo>
                  <a:lnTo>
                    <a:pt x="14" y="23"/>
                  </a:lnTo>
                  <a:lnTo>
                    <a:pt x="12" y="27"/>
                  </a:lnTo>
                  <a:lnTo>
                    <a:pt x="10" y="32"/>
                  </a:lnTo>
                  <a:lnTo>
                    <a:pt x="9" y="36"/>
                  </a:lnTo>
                  <a:lnTo>
                    <a:pt x="9" y="36"/>
                  </a:lnTo>
                  <a:lnTo>
                    <a:pt x="9" y="41"/>
                  </a:lnTo>
                  <a:lnTo>
                    <a:pt x="9" y="47"/>
                  </a:lnTo>
                  <a:lnTo>
                    <a:pt x="8" y="52"/>
                  </a:lnTo>
                  <a:lnTo>
                    <a:pt x="8" y="57"/>
                  </a:lnTo>
                  <a:lnTo>
                    <a:pt x="8" y="57"/>
                  </a:lnTo>
                  <a:lnTo>
                    <a:pt x="8" y="64"/>
                  </a:lnTo>
                  <a:lnTo>
                    <a:pt x="9" y="69"/>
                  </a:lnTo>
                  <a:lnTo>
                    <a:pt x="9" y="75"/>
                  </a:lnTo>
                  <a:lnTo>
                    <a:pt x="9" y="80"/>
                  </a:lnTo>
                  <a:lnTo>
                    <a:pt x="9" y="80"/>
                  </a:lnTo>
                  <a:lnTo>
                    <a:pt x="11" y="86"/>
                  </a:lnTo>
                  <a:lnTo>
                    <a:pt x="12" y="90"/>
                  </a:lnTo>
                  <a:lnTo>
                    <a:pt x="14" y="93"/>
                  </a:lnTo>
                  <a:lnTo>
                    <a:pt x="16" y="96"/>
                  </a:lnTo>
                  <a:lnTo>
                    <a:pt x="16" y="96"/>
                  </a:lnTo>
                  <a:lnTo>
                    <a:pt x="19" y="97"/>
                  </a:lnTo>
                  <a:lnTo>
                    <a:pt x="21" y="100"/>
                  </a:lnTo>
                  <a:lnTo>
                    <a:pt x="24" y="101"/>
                  </a:lnTo>
                  <a:lnTo>
                    <a:pt x="26" y="101"/>
                  </a:lnTo>
                  <a:lnTo>
                    <a:pt x="26" y="101"/>
                  </a:lnTo>
                  <a:lnTo>
                    <a:pt x="29" y="101"/>
                  </a:lnTo>
                  <a:lnTo>
                    <a:pt x="32" y="100"/>
                  </a:lnTo>
                  <a:lnTo>
                    <a:pt x="36" y="97"/>
                  </a:lnTo>
                  <a:lnTo>
                    <a:pt x="39" y="94"/>
                  </a:lnTo>
                  <a:lnTo>
                    <a:pt x="39" y="94"/>
                  </a:lnTo>
                  <a:lnTo>
                    <a:pt x="41" y="90"/>
                  </a:lnTo>
                  <a:lnTo>
                    <a:pt x="42" y="86"/>
                  </a:lnTo>
                  <a:lnTo>
                    <a:pt x="44" y="80"/>
                  </a:lnTo>
                  <a:lnTo>
                    <a:pt x="45" y="75"/>
                  </a:lnTo>
                  <a:lnTo>
                    <a:pt x="45" y="7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76"/>
            <p:cNvSpPr>
              <a:spLocks/>
            </p:cNvSpPr>
            <p:nvPr/>
          </p:nvSpPr>
          <p:spPr bwMode="auto">
            <a:xfrm>
              <a:off x="5341" y="342"/>
              <a:ext cx="20" cy="42"/>
            </a:xfrm>
            <a:custGeom>
              <a:avLst/>
              <a:gdLst>
                <a:gd name="T0" fmla="*/ 0 w 39"/>
                <a:gd name="T1" fmla="*/ 43 h 85"/>
                <a:gd name="T2" fmla="*/ 0 w 39"/>
                <a:gd name="T3" fmla="*/ 43 h 85"/>
                <a:gd name="T4" fmla="*/ 0 w 39"/>
                <a:gd name="T5" fmla="*/ 34 h 85"/>
                <a:gd name="T6" fmla="*/ 2 w 39"/>
                <a:gd name="T7" fmla="*/ 24 h 85"/>
                <a:gd name="T8" fmla="*/ 3 w 39"/>
                <a:gd name="T9" fmla="*/ 15 h 85"/>
                <a:gd name="T10" fmla="*/ 6 w 39"/>
                <a:gd name="T11" fmla="*/ 10 h 85"/>
                <a:gd name="T12" fmla="*/ 6 w 39"/>
                <a:gd name="T13" fmla="*/ 10 h 85"/>
                <a:gd name="T14" fmla="*/ 9 w 39"/>
                <a:gd name="T15" fmla="*/ 6 h 85"/>
                <a:gd name="T16" fmla="*/ 12 w 39"/>
                <a:gd name="T17" fmla="*/ 3 h 85"/>
                <a:gd name="T18" fmla="*/ 16 w 39"/>
                <a:gd name="T19" fmla="*/ 2 h 85"/>
                <a:gd name="T20" fmla="*/ 19 w 39"/>
                <a:gd name="T21" fmla="*/ 0 h 85"/>
                <a:gd name="T22" fmla="*/ 19 w 39"/>
                <a:gd name="T23" fmla="*/ 0 h 85"/>
                <a:gd name="T24" fmla="*/ 23 w 39"/>
                <a:gd name="T25" fmla="*/ 2 h 85"/>
                <a:gd name="T26" fmla="*/ 27 w 39"/>
                <a:gd name="T27" fmla="*/ 3 h 85"/>
                <a:gd name="T28" fmla="*/ 30 w 39"/>
                <a:gd name="T29" fmla="*/ 7 h 85"/>
                <a:gd name="T30" fmla="*/ 33 w 39"/>
                <a:gd name="T31" fmla="*/ 11 h 85"/>
                <a:gd name="T32" fmla="*/ 33 w 39"/>
                <a:gd name="T33" fmla="*/ 11 h 85"/>
                <a:gd name="T34" fmla="*/ 36 w 39"/>
                <a:gd name="T35" fmla="*/ 17 h 85"/>
                <a:gd name="T36" fmla="*/ 38 w 39"/>
                <a:gd name="T37" fmla="*/ 24 h 85"/>
                <a:gd name="T38" fmla="*/ 39 w 39"/>
                <a:gd name="T39" fmla="*/ 32 h 85"/>
                <a:gd name="T40" fmla="*/ 39 w 39"/>
                <a:gd name="T41" fmla="*/ 42 h 85"/>
                <a:gd name="T42" fmla="*/ 39 w 39"/>
                <a:gd name="T43" fmla="*/ 42 h 85"/>
                <a:gd name="T44" fmla="*/ 39 w 39"/>
                <a:gd name="T45" fmla="*/ 49 h 85"/>
                <a:gd name="T46" fmla="*/ 38 w 39"/>
                <a:gd name="T47" fmla="*/ 56 h 85"/>
                <a:gd name="T48" fmla="*/ 38 w 39"/>
                <a:gd name="T49" fmla="*/ 61 h 85"/>
                <a:gd name="T50" fmla="*/ 37 w 39"/>
                <a:gd name="T51" fmla="*/ 66 h 85"/>
                <a:gd name="T52" fmla="*/ 37 w 39"/>
                <a:gd name="T53" fmla="*/ 66 h 85"/>
                <a:gd name="T54" fmla="*/ 35 w 39"/>
                <a:gd name="T55" fmla="*/ 70 h 85"/>
                <a:gd name="T56" fmla="*/ 34 w 39"/>
                <a:gd name="T57" fmla="*/ 74 h 85"/>
                <a:gd name="T58" fmla="*/ 32 w 39"/>
                <a:gd name="T59" fmla="*/ 77 h 85"/>
                <a:gd name="T60" fmla="*/ 30 w 39"/>
                <a:gd name="T61" fmla="*/ 79 h 85"/>
                <a:gd name="T62" fmla="*/ 30 w 39"/>
                <a:gd name="T63" fmla="*/ 79 h 85"/>
                <a:gd name="T64" fmla="*/ 27 w 39"/>
                <a:gd name="T65" fmla="*/ 81 h 85"/>
                <a:gd name="T66" fmla="*/ 24 w 39"/>
                <a:gd name="T67" fmla="*/ 84 h 85"/>
                <a:gd name="T68" fmla="*/ 21 w 39"/>
                <a:gd name="T69" fmla="*/ 85 h 85"/>
                <a:gd name="T70" fmla="*/ 19 w 39"/>
                <a:gd name="T71" fmla="*/ 85 h 85"/>
                <a:gd name="T72" fmla="*/ 19 w 39"/>
                <a:gd name="T73" fmla="*/ 85 h 85"/>
                <a:gd name="T74" fmla="*/ 15 w 39"/>
                <a:gd name="T75" fmla="*/ 84 h 85"/>
                <a:gd name="T76" fmla="*/ 11 w 39"/>
                <a:gd name="T77" fmla="*/ 82 h 85"/>
                <a:gd name="T78" fmla="*/ 8 w 39"/>
                <a:gd name="T79" fmla="*/ 79 h 85"/>
                <a:gd name="T80" fmla="*/ 5 w 39"/>
                <a:gd name="T81" fmla="*/ 75 h 85"/>
                <a:gd name="T82" fmla="*/ 5 w 39"/>
                <a:gd name="T83" fmla="*/ 75 h 85"/>
                <a:gd name="T84" fmla="*/ 3 w 39"/>
                <a:gd name="T85" fmla="*/ 70 h 85"/>
                <a:gd name="T86" fmla="*/ 1 w 39"/>
                <a:gd name="T87" fmla="*/ 61 h 85"/>
                <a:gd name="T88" fmla="*/ 0 w 39"/>
                <a:gd name="T89" fmla="*/ 53 h 85"/>
                <a:gd name="T90" fmla="*/ 0 w 39"/>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0" y="7"/>
                  </a:lnTo>
                  <a:lnTo>
                    <a:pt x="33" y="11"/>
                  </a:lnTo>
                  <a:lnTo>
                    <a:pt x="33" y="11"/>
                  </a:lnTo>
                  <a:lnTo>
                    <a:pt x="36" y="17"/>
                  </a:lnTo>
                  <a:lnTo>
                    <a:pt x="38" y="24"/>
                  </a:lnTo>
                  <a:lnTo>
                    <a:pt x="39" y="32"/>
                  </a:lnTo>
                  <a:lnTo>
                    <a:pt x="39" y="42"/>
                  </a:lnTo>
                  <a:lnTo>
                    <a:pt x="39" y="42"/>
                  </a:lnTo>
                  <a:lnTo>
                    <a:pt x="39" y="49"/>
                  </a:lnTo>
                  <a:lnTo>
                    <a:pt x="38" y="56"/>
                  </a:lnTo>
                  <a:lnTo>
                    <a:pt x="38" y="61"/>
                  </a:lnTo>
                  <a:lnTo>
                    <a:pt x="37" y="66"/>
                  </a:lnTo>
                  <a:lnTo>
                    <a:pt x="37" y="66"/>
                  </a:lnTo>
                  <a:lnTo>
                    <a:pt x="35" y="70"/>
                  </a:lnTo>
                  <a:lnTo>
                    <a:pt x="34" y="74"/>
                  </a:lnTo>
                  <a:lnTo>
                    <a:pt x="32" y="77"/>
                  </a:lnTo>
                  <a:lnTo>
                    <a:pt x="30" y="79"/>
                  </a:lnTo>
                  <a:lnTo>
                    <a:pt x="30"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77"/>
            <p:cNvSpPr>
              <a:spLocks/>
            </p:cNvSpPr>
            <p:nvPr/>
          </p:nvSpPr>
          <p:spPr bwMode="auto">
            <a:xfrm>
              <a:off x="5345" y="349"/>
              <a:ext cx="13" cy="28"/>
            </a:xfrm>
            <a:custGeom>
              <a:avLst/>
              <a:gdLst>
                <a:gd name="T0" fmla="*/ 0 w 25"/>
                <a:gd name="T1" fmla="*/ 28 h 57"/>
                <a:gd name="T2" fmla="*/ 0 w 25"/>
                <a:gd name="T3" fmla="*/ 28 h 57"/>
                <a:gd name="T4" fmla="*/ 0 w 25"/>
                <a:gd name="T5" fmla="*/ 35 h 57"/>
                <a:gd name="T6" fmla="*/ 1 w 25"/>
                <a:gd name="T7" fmla="*/ 40 h 57"/>
                <a:gd name="T8" fmla="*/ 2 w 25"/>
                <a:gd name="T9" fmla="*/ 46 h 57"/>
                <a:gd name="T10" fmla="*/ 3 w 25"/>
                <a:gd name="T11" fmla="*/ 50 h 57"/>
                <a:gd name="T12" fmla="*/ 3 w 25"/>
                <a:gd name="T13" fmla="*/ 50 h 57"/>
                <a:gd name="T14" fmla="*/ 5 w 25"/>
                <a:gd name="T15" fmla="*/ 53 h 57"/>
                <a:gd name="T16" fmla="*/ 7 w 25"/>
                <a:gd name="T17" fmla="*/ 56 h 57"/>
                <a:gd name="T18" fmla="*/ 10 w 25"/>
                <a:gd name="T19" fmla="*/ 57 h 57"/>
                <a:gd name="T20" fmla="*/ 12 w 25"/>
                <a:gd name="T21" fmla="*/ 57 h 57"/>
                <a:gd name="T22" fmla="*/ 12 w 25"/>
                <a:gd name="T23" fmla="*/ 57 h 57"/>
                <a:gd name="T24" fmla="*/ 14 w 25"/>
                <a:gd name="T25" fmla="*/ 57 h 57"/>
                <a:gd name="T26" fmla="*/ 17 w 25"/>
                <a:gd name="T27" fmla="*/ 56 h 57"/>
                <a:gd name="T28" fmla="*/ 19 w 25"/>
                <a:gd name="T29" fmla="*/ 53 h 57"/>
                <a:gd name="T30" fmla="*/ 21 w 25"/>
                <a:gd name="T31" fmla="*/ 50 h 57"/>
                <a:gd name="T32" fmla="*/ 21 w 25"/>
                <a:gd name="T33" fmla="*/ 50 h 57"/>
                <a:gd name="T34" fmla="*/ 22 w 25"/>
                <a:gd name="T35" fmla="*/ 46 h 57"/>
                <a:gd name="T36" fmla="*/ 24 w 25"/>
                <a:gd name="T37" fmla="*/ 42 h 57"/>
                <a:gd name="T38" fmla="*/ 25 w 25"/>
                <a:gd name="T39" fmla="*/ 35 h 57"/>
                <a:gd name="T40" fmla="*/ 25 w 25"/>
                <a:gd name="T41" fmla="*/ 29 h 57"/>
                <a:gd name="T42" fmla="*/ 25 w 25"/>
                <a:gd name="T43" fmla="*/ 29 h 57"/>
                <a:gd name="T44" fmla="*/ 25 w 25"/>
                <a:gd name="T45" fmla="*/ 24 h 57"/>
                <a:gd name="T46" fmla="*/ 24 w 25"/>
                <a:gd name="T47" fmla="*/ 17 h 57"/>
                <a:gd name="T48" fmla="*/ 22 w 25"/>
                <a:gd name="T49" fmla="*/ 13 h 57"/>
                <a:gd name="T50" fmla="*/ 21 w 25"/>
                <a:gd name="T51" fmla="*/ 8 h 57"/>
                <a:gd name="T52" fmla="*/ 21 w 25"/>
                <a:gd name="T53" fmla="*/ 8 h 57"/>
                <a:gd name="T54" fmla="*/ 19 w 25"/>
                <a:gd name="T55" fmla="*/ 4 h 57"/>
                <a:gd name="T56" fmla="*/ 17 w 25"/>
                <a:gd name="T57" fmla="*/ 1 h 57"/>
                <a:gd name="T58" fmla="*/ 14 w 25"/>
                <a:gd name="T59" fmla="*/ 0 h 57"/>
                <a:gd name="T60" fmla="*/ 12 w 25"/>
                <a:gd name="T61" fmla="*/ 0 h 57"/>
                <a:gd name="T62" fmla="*/ 12 w 25"/>
                <a:gd name="T63" fmla="*/ 0 h 57"/>
                <a:gd name="T64" fmla="*/ 10 w 25"/>
                <a:gd name="T65" fmla="*/ 0 h 57"/>
                <a:gd name="T66" fmla="*/ 7 w 25"/>
                <a:gd name="T67" fmla="*/ 1 h 57"/>
                <a:gd name="T68" fmla="*/ 5 w 25"/>
                <a:gd name="T69" fmla="*/ 4 h 57"/>
                <a:gd name="T70" fmla="*/ 4 w 25"/>
                <a:gd name="T71" fmla="*/ 7 h 57"/>
                <a:gd name="T72" fmla="*/ 4 w 25"/>
                <a:gd name="T73" fmla="*/ 7 h 57"/>
                <a:gd name="T74" fmla="*/ 3 w 25"/>
                <a:gd name="T75" fmla="*/ 11 h 57"/>
                <a:gd name="T76" fmla="*/ 1 w 25"/>
                <a:gd name="T77" fmla="*/ 17 h 57"/>
                <a:gd name="T78" fmla="*/ 0 w 25"/>
                <a:gd name="T79" fmla="*/ 24 h 57"/>
                <a:gd name="T80" fmla="*/ 0 w 25"/>
                <a:gd name="T81" fmla="*/ 29 h 57"/>
                <a:gd name="T82" fmla="*/ 0 w 25"/>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1" y="50"/>
                  </a:lnTo>
                  <a:lnTo>
                    <a:pt x="21" y="50"/>
                  </a:lnTo>
                  <a:lnTo>
                    <a:pt x="22" y="46"/>
                  </a:lnTo>
                  <a:lnTo>
                    <a:pt x="24" y="42"/>
                  </a:lnTo>
                  <a:lnTo>
                    <a:pt x="25" y="35"/>
                  </a:lnTo>
                  <a:lnTo>
                    <a:pt x="25" y="29"/>
                  </a:lnTo>
                  <a:lnTo>
                    <a:pt x="25" y="29"/>
                  </a:lnTo>
                  <a:lnTo>
                    <a:pt x="25" y="24"/>
                  </a:lnTo>
                  <a:lnTo>
                    <a:pt x="24" y="17"/>
                  </a:lnTo>
                  <a:lnTo>
                    <a:pt x="22" y="13"/>
                  </a:lnTo>
                  <a:lnTo>
                    <a:pt x="21" y="8"/>
                  </a:lnTo>
                  <a:lnTo>
                    <a:pt x="21"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78"/>
            <p:cNvSpPr>
              <a:spLocks/>
            </p:cNvSpPr>
            <p:nvPr/>
          </p:nvSpPr>
          <p:spPr bwMode="auto">
            <a:xfrm>
              <a:off x="5366" y="342"/>
              <a:ext cx="18" cy="41"/>
            </a:xfrm>
            <a:custGeom>
              <a:avLst/>
              <a:gdLst>
                <a:gd name="T0" fmla="*/ 0 w 35"/>
                <a:gd name="T1" fmla="*/ 84 h 84"/>
                <a:gd name="T2" fmla="*/ 0 w 35"/>
                <a:gd name="T3" fmla="*/ 2 h 84"/>
                <a:gd name="T4" fmla="*/ 7 w 35"/>
                <a:gd name="T5" fmla="*/ 2 h 84"/>
                <a:gd name="T6" fmla="*/ 7 w 35"/>
                <a:gd name="T7" fmla="*/ 14 h 84"/>
                <a:gd name="T8" fmla="*/ 7 w 35"/>
                <a:gd name="T9" fmla="*/ 14 h 84"/>
                <a:gd name="T10" fmla="*/ 10 w 35"/>
                <a:gd name="T11" fmla="*/ 9 h 84"/>
                <a:gd name="T12" fmla="*/ 13 w 35"/>
                <a:gd name="T13" fmla="*/ 4 h 84"/>
                <a:gd name="T14" fmla="*/ 16 w 35"/>
                <a:gd name="T15" fmla="*/ 2 h 84"/>
                <a:gd name="T16" fmla="*/ 20 w 35"/>
                <a:gd name="T17" fmla="*/ 0 h 84"/>
                <a:gd name="T18" fmla="*/ 20 w 35"/>
                <a:gd name="T19" fmla="*/ 0 h 84"/>
                <a:gd name="T20" fmla="*/ 22 w 35"/>
                <a:gd name="T21" fmla="*/ 0 h 84"/>
                <a:gd name="T22" fmla="*/ 24 w 35"/>
                <a:gd name="T23" fmla="*/ 2 h 84"/>
                <a:gd name="T24" fmla="*/ 25 w 35"/>
                <a:gd name="T25" fmla="*/ 2 h 84"/>
                <a:gd name="T26" fmla="*/ 27 w 35"/>
                <a:gd name="T27" fmla="*/ 3 h 84"/>
                <a:gd name="T28" fmla="*/ 27 w 35"/>
                <a:gd name="T29" fmla="*/ 3 h 84"/>
                <a:gd name="T30" fmla="*/ 28 w 35"/>
                <a:gd name="T31" fmla="*/ 4 h 84"/>
                <a:gd name="T32" fmla="*/ 30 w 35"/>
                <a:gd name="T33" fmla="*/ 6 h 84"/>
                <a:gd name="T34" fmla="*/ 31 w 35"/>
                <a:gd name="T35" fmla="*/ 9 h 84"/>
                <a:gd name="T36" fmla="*/ 32 w 35"/>
                <a:gd name="T37" fmla="*/ 10 h 84"/>
                <a:gd name="T38" fmla="*/ 32 w 35"/>
                <a:gd name="T39" fmla="*/ 10 h 84"/>
                <a:gd name="T40" fmla="*/ 32 w 35"/>
                <a:gd name="T41" fmla="*/ 13 h 84"/>
                <a:gd name="T42" fmla="*/ 33 w 35"/>
                <a:gd name="T43" fmla="*/ 15 h 84"/>
                <a:gd name="T44" fmla="*/ 34 w 35"/>
                <a:gd name="T45" fmla="*/ 18 h 84"/>
                <a:gd name="T46" fmla="*/ 34 w 35"/>
                <a:gd name="T47" fmla="*/ 21 h 84"/>
                <a:gd name="T48" fmla="*/ 34 w 35"/>
                <a:gd name="T49" fmla="*/ 21 h 84"/>
                <a:gd name="T50" fmla="*/ 34 w 35"/>
                <a:gd name="T51" fmla="*/ 24 h 84"/>
                <a:gd name="T52" fmla="*/ 35 w 35"/>
                <a:gd name="T53" fmla="*/ 27 h 84"/>
                <a:gd name="T54" fmla="*/ 35 w 35"/>
                <a:gd name="T55" fmla="*/ 29 h 84"/>
                <a:gd name="T56" fmla="*/ 35 w 35"/>
                <a:gd name="T57" fmla="*/ 34 h 84"/>
                <a:gd name="T58" fmla="*/ 35 w 35"/>
                <a:gd name="T59" fmla="*/ 84 h 84"/>
                <a:gd name="T60" fmla="*/ 28 w 35"/>
                <a:gd name="T61" fmla="*/ 84 h 84"/>
                <a:gd name="T62" fmla="*/ 28 w 35"/>
                <a:gd name="T63" fmla="*/ 36 h 84"/>
                <a:gd name="T64" fmla="*/ 28 w 35"/>
                <a:gd name="T65" fmla="*/ 36 h 84"/>
                <a:gd name="T66" fmla="*/ 28 w 35"/>
                <a:gd name="T67" fmla="*/ 32 h 84"/>
                <a:gd name="T68" fmla="*/ 28 w 35"/>
                <a:gd name="T69" fmla="*/ 29 h 84"/>
                <a:gd name="T70" fmla="*/ 27 w 35"/>
                <a:gd name="T71" fmla="*/ 27 h 84"/>
                <a:gd name="T72" fmla="*/ 27 w 35"/>
                <a:gd name="T73" fmla="*/ 24 h 84"/>
                <a:gd name="T74" fmla="*/ 27 w 35"/>
                <a:gd name="T75" fmla="*/ 24 h 84"/>
                <a:gd name="T76" fmla="*/ 26 w 35"/>
                <a:gd name="T77" fmla="*/ 22 h 84"/>
                <a:gd name="T78" fmla="*/ 25 w 35"/>
                <a:gd name="T79" fmla="*/ 20 h 84"/>
                <a:gd name="T80" fmla="*/ 24 w 35"/>
                <a:gd name="T81" fmla="*/ 18 h 84"/>
                <a:gd name="T82" fmla="*/ 24 w 35"/>
                <a:gd name="T83" fmla="*/ 17 h 84"/>
                <a:gd name="T84" fmla="*/ 24 w 35"/>
                <a:gd name="T85" fmla="*/ 17 h 84"/>
                <a:gd name="T86" fmla="*/ 23 w 35"/>
                <a:gd name="T87" fmla="*/ 15 h 84"/>
                <a:gd name="T88" fmla="*/ 21 w 35"/>
                <a:gd name="T89" fmla="*/ 15 h 84"/>
                <a:gd name="T90" fmla="*/ 20 w 35"/>
                <a:gd name="T91" fmla="*/ 14 h 84"/>
                <a:gd name="T92" fmla="*/ 19 w 35"/>
                <a:gd name="T93" fmla="*/ 14 h 84"/>
                <a:gd name="T94" fmla="*/ 19 w 35"/>
                <a:gd name="T95" fmla="*/ 14 h 84"/>
                <a:gd name="T96" fmla="*/ 16 w 35"/>
                <a:gd name="T97" fmla="*/ 14 h 84"/>
                <a:gd name="T98" fmla="*/ 14 w 35"/>
                <a:gd name="T99" fmla="*/ 15 h 84"/>
                <a:gd name="T100" fmla="*/ 12 w 35"/>
                <a:gd name="T101" fmla="*/ 18 h 84"/>
                <a:gd name="T102" fmla="*/ 10 w 35"/>
                <a:gd name="T103" fmla="*/ 20 h 84"/>
                <a:gd name="T104" fmla="*/ 10 w 35"/>
                <a:gd name="T105" fmla="*/ 20 h 84"/>
                <a:gd name="T106" fmla="*/ 9 w 35"/>
                <a:gd name="T107" fmla="*/ 22 h 84"/>
                <a:gd name="T108" fmla="*/ 8 w 35"/>
                <a:gd name="T109" fmla="*/ 28 h 84"/>
                <a:gd name="T110" fmla="*/ 7 w 35"/>
                <a:gd name="T111" fmla="*/ 34 h 84"/>
                <a:gd name="T112" fmla="*/ 7 w 35"/>
                <a:gd name="T113" fmla="*/ 41 h 84"/>
                <a:gd name="T114" fmla="*/ 7 w 35"/>
                <a:gd name="T115" fmla="*/ 84 h 84"/>
                <a:gd name="T116" fmla="*/ 0 w 35"/>
                <a:gd name="T1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84">
                  <a:moveTo>
                    <a:pt x="0" y="84"/>
                  </a:moveTo>
                  <a:lnTo>
                    <a:pt x="0" y="2"/>
                  </a:lnTo>
                  <a:lnTo>
                    <a:pt x="7" y="2"/>
                  </a:lnTo>
                  <a:lnTo>
                    <a:pt x="7" y="14"/>
                  </a:lnTo>
                  <a:lnTo>
                    <a:pt x="7" y="14"/>
                  </a:lnTo>
                  <a:lnTo>
                    <a:pt x="10" y="9"/>
                  </a:lnTo>
                  <a:lnTo>
                    <a:pt x="13" y="4"/>
                  </a:lnTo>
                  <a:lnTo>
                    <a:pt x="16" y="2"/>
                  </a:lnTo>
                  <a:lnTo>
                    <a:pt x="20" y="0"/>
                  </a:lnTo>
                  <a:lnTo>
                    <a:pt x="20" y="0"/>
                  </a:lnTo>
                  <a:lnTo>
                    <a:pt x="22" y="0"/>
                  </a:lnTo>
                  <a:lnTo>
                    <a:pt x="24" y="2"/>
                  </a:lnTo>
                  <a:lnTo>
                    <a:pt x="25" y="2"/>
                  </a:lnTo>
                  <a:lnTo>
                    <a:pt x="27" y="3"/>
                  </a:lnTo>
                  <a:lnTo>
                    <a:pt x="27" y="3"/>
                  </a:lnTo>
                  <a:lnTo>
                    <a:pt x="28" y="4"/>
                  </a:lnTo>
                  <a:lnTo>
                    <a:pt x="30" y="6"/>
                  </a:lnTo>
                  <a:lnTo>
                    <a:pt x="31" y="9"/>
                  </a:lnTo>
                  <a:lnTo>
                    <a:pt x="32" y="10"/>
                  </a:lnTo>
                  <a:lnTo>
                    <a:pt x="32" y="10"/>
                  </a:lnTo>
                  <a:lnTo>
                    <a:pt x="32" y="13"/>
                  </a:lnTo>
                  <a:lnTo>
                    <a:pt x="33" y="15"/>
                  </a:lnTo>
                  <a:lnTo>
                    <a:pt x="34" y="18"/>
                  </a:lnTo>
                  <a:lnTo>
                    <a:pt x="34" y="21"/>
                  </a:lnTo>
                  <a:lnTo>
                    <a:pt x="34" y="21"/>
                  </a:lnTo>
                  <a:lnTo>
                    <a:pt x="34" y="24"/>
                  </a:lnTo>
                  <a:lnTo>
                    <a:pt x="35" y="27"/>
                  </a:lnTo>
                  <a:lnTo>
                    <a:pt x="35" y="29"/>
                  </a:lnTo>
                  <a:lnTo>
                    <a:pt x="35" y="34"/>
                  </a:lnTo>
                  <a:lnTo>
                    <a:pt x="35" y="84"/>
                  </a:lnTo>
                  <a:lnTo>
                    <a:pt x="28" y="84"/>
                  </a:lnTo>
                  <a:lnTo>
                    <a:pt x="28" y="36"/>
                  </a:lnTo>
                  <a:lnTo>
                    <a:pt x="28" y="36"/>
                  </a:lnTo>
                  <a:lnTo>
                    <a:pt x="28" y="32"/>
                  </a:lnTo>
                  <a:lnTo>
                    <a:pt x="28" y="29"/>
                  </a:lnTo>
                  <a:lnTo>
                    <a:pt x="27" y="27"/>
                  </a:lnTo>
                  <a:lnTo>
                    <a:pt x="27" y="24"/>
                  </a:lnTo>
                  <a:lnTo>
                    <a:pt x="27" y="24"/>
                  </a:lnTo>
                  <a:lnTo>
                    <a:pt x="26" y="22"/>
                  </a:lnTo>
                  <a:lnTo>
                    <a:pt x="25" y="20"/>
                  </a:lnTo>
                  <a:lnTo>
                    <a:pt x="24" y="18"/>
                  </a:lnTo>
                  <a:lnTo>
                    <a:pt x="24" y="17"/>
                  </a:lnTo>
                  <a:lnTo>
                    <a:pt x="24" y="17"/>
                  </a:lnTo>
                  <a:lnTo>
                    <a:pt x="23" y="15"/>
                  </a:lnTo>
                  <a:lnTo>
                    <a:pt x="21" y="15"/>
                  </a:lnTo>
                  <a:lnTo>
                    <a:pt x="20" y="14"/>
                  </a:lnTo>
                  <a:lnTo>
                    <a:pt x="19" y="14"/>
                  </a:lnTo>
                  <a:lnTo>
                    <a:pt x="19" y="14"/>
                  </a:lnTo>
                  <a:lnTo>
                    <a:pt x="16" y="14"/>
                  </a:lnTo>
                  <a:lnTo>
                    <a:pt x="14" y="15"/>
                  </a:lnTo>
                  <a:lnTo>
                    <a:pt x="12" y="18"/>
                  </a:lnTo>
                  <a:lnTo>
                    <a:pt x="10" y="20"/>
                  </a:lnTo>
                  <a:lnTo>
                    <a:pt x="10" y="20"/>
                  </a:lnTo>
                  <a:lnTo>
                    <a:pt x="9" y="22"/>
                  </a:lnTo>
                  <a:lnTo>
                    <a:pt x="8" y="28"/>
                  </a:lnTo>
                  <a:lnTo>
                    <a:pt x="7" y="34"/>
                  </a:lnTo>
                  <a:lnTo>
                    <a:pt x="7" y="41"/>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79"/>
            <p:cNvSpPr>
              <a:spLocks/>
            </p:cNvSpPr>
            <p:nvPr/>
          </p:nvSpPr>
          <p:spPr bwMode="auto">
            <a:xfrm>
              <a:off x="5389" y="342"/>
              <a:ext cx="18" cy="42"/>
            </a:xfrm>
            <a:custGeom>
              <a:avLst/>
              <a:gdLst>
                <a:gd name="T0" fmla="*/ 8 w 37"/>
                <a:gd name="T1" fmla="*/ 57 h 85"/>
                <a:gd name="T2" fmla="*/ 9 w 37"/>
                <a:gd name="T3" fmla="*/ 66 h 85"/>
                <a:gd name="T4" fmla="*/ 12 w 37"/>
                <a:gd name="T5" fmla="*/ 68 h 85"/>
                <a:gd name="T6" fmla="*/ 19 w 37"/>
                <a:gd name="T7" fmla="*/ 71 h 85"/>
                <a:gd name="T8" fmla="*/ 24 w 37"/>
                <a:gd name="T9" fmla="*/ 70 h 85"/>
                <a:gd name="T10" fmla="*/ 27 w 37"/>
                <a:gd name="T11" fmla="*/ 68 h 85"/>
                <a:gd name="T12" fmla="*/ 30 w 37"/>
                <a:gd name="T13" fmla="*/ 63 h 85"/>
                <a:gd name="T14" fmla="*/ 30 w 37"/>
                <a:gd name="T15" fmla="*/ 60 h 85"/>
                <a:gd name="T16" fmla="*/ 27 w 37"/>
                <a:gd name="T17" fmla="*/ 54 h 85"/>
                <a:gd name="T18" fmla="*/ 24 w 37"/>
                <a:gd name="T19" fmla="*/ 53 h 85"/>
                <a:gd name="T20" fmla="*/ 19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6 w 37"/>
                <a:gd name="T43" fmla="*/ 0 h 85"/>
                <a:gd name="T44" fmla="*/ 19 w 37"/>
                <a:gd name="T45" fmla="*/ 0 h 85"/>
                <a:gd name="T46" fmla="*/ 26 w 37"/>
                <a:gd name="T47" fmla="*/ 3 h 85"/>
                <a:gd name="T48" fmla="*/ 30 w 37"/>
                <a:gd name="T49" fmla="*/ 7 h 85"/>
                <a:gd name="T50" fmla="*/ 32 w 37"/>
                <a:gd name="T51" fmla="*/ 11 h 85"/>
                <a:gd name="T52" fmla="*/ 35 w 37"/>
                <a:gd name="T53" fmla="*/ 21 h 85"/>
                <a:gd name="T54" fmla="*/ 28 w 37"/>
                <a:gd name="T55" fmla="*/ 25 h 85"/>
                <a:gd name="T56" fmla="*/ 26 w 37"/>
                <a:gd name="T57" fmla="*/ 20 h 85"/>
                <a:gd name="T58" fmla="*/ 23 w 37"/>
                <a:gd name="T59" fmla="*/ 17 h 85"/>
                <a:gd name="T60" fmla="*/ 18 w 37"/>
                <a:gd name="T61" fmla="*/ 14 h 85"/>
                <a:gd name="T62" fmla="*/ 14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7 w 37"/>
                <a:gd name="T77" fmla="*/ 32 h 85"/>
                <a:gd name="T78" fmla="*/ 22 w 37"/>
                <a:gd name="T79" fmla="*/ 35 h 85"/>
                <a:gd name="T80" fmla="*/ 29 w 37"/>
                <a:gd name="T81" fmla="*/ 39 h 85"/>
                <a:gd name="T82" fmla="*/ 33 w 37"/>
                <a:gd name="T83" fmla="*/ 42 h 85"/>
                <a:gd name="T84" fmla="*/ 35 w 37"/>
                <a:gd name="T85" fmla="*/ 46 h 85"/>
                <a:gd name="T86" fmla="*/ 37 w 37"/>
                <a:gd name="T87" fmla="*/ 56 h 85"/>
                <a:gd name="T88" fmla="*/ 37 w 37"/>
                <a:gd name="T89" fmla="*/ 63 h 85"/>
                <a:gd name="T90" fmla="*/ 35 w 37"/>
                <a:gd name="T91" fmla="*/ 72 h 85"/>
                <a:gd name="T92" fmla="*/ 33 w 37"/>
                <a:gd name="T93" fmla="*/ 78 h 85"/>
                <a:gd name="T94" fmla="*/ 29 w 37"/>
                <a:gd name="T95" fmla="*/ 82 h 85"/>
                <a:gd name="T96" fmla="*/ 22 w 37"/>
                <a:gd name="T97" fmla="*/ 85 h 85"/>
                <a:gd name="T98" fmla="*/ 15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5" y="70"/>
                  </a:lnTo>
                  <a:lnTo>
                    <a:pt x="17" y="71"/>
                  </a:lnTo>
                  <a:lnTo>
                    <a:pt x="19" y="71"/>
                  </a:lnTo>
                  <a:lnTo>
                    <a:pt x="19" y="71"/>
                  </a:lnTo>
                  <a:lnTo>
                    <a:pt x="22" y="71"/>
                  </a:lnTo>
                  <a:lnTo>
                    <a:pt x="24" y="70"/>
                  </a:lnTo>
                  <a:lnTo>
                    <a:pt x="26" y="70"/>
                  </a:lnTo>
                  <a:lnTo>
                    <a:pt x="27" y="68"/>
                  </a:lnTo>
                  <a:lnTo>
                    <a:pt x="27" y="68"/>
                  </a:lnTo>
                  <a:lnTo>
                    <a:pt x="28" y="67"/>
                  </a:lnTo>
                  <a:lnTo>
                    <a:pt x="29" y="66"/>
                  </a:lnTo>
                  <a:lnTo>
                    <a:pt x="30" y="63"/>
                  </a:lnTo>
                  <a:lnTo>
                    <a:pt x="30" y="61"/>
                  </a:lnTo>
                  <a:lnTo>
                    <a:pt x="30" y="61"/>
                  </a:lnTo>
                  <a:lnTo>
                    <a:pt x="30" y="60"/>
                  </a:lnTo>
                  <a:lnTo>
                    <a:pt x="29" y="57"/>
                  </a:lnTo>
                  <a:lnTo>
                    <a:pt x="28" y="56"/>
                  </a:lnTo>
                  <a:lnTo>
                    <a:pt x="27" y="54"/>
                  </a:lnTo>
                  <a:lnTo>
                    <a:pt x="27" y="54"/>
                  </a:lnTo>
                  <a:lnTo>
                    <a:pt x="26" y="54"/>
                  </a:lnTo>
                  <a:lnTo>
                    <a:pt x="24" y="53"/>
                  </a:lnTo>
                  <a:lnTo>
                    <a:pt x="22" y="52"/>
                  </a:lnTo>
                  <a:lnTo>
                    <a:pt x="19" y="50"/>
                  </a:lnTo>
                  <a:lnTo>
                    <a:pt x="19" y="50"/>
                  </a:lnTo>
                  <a:lnTo>
                    <a:pt x="15"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4" y="2"/>
                  </a:lnTo>
                  <a:lnTo>
                    <a:pt x="16" y="0"/>
                  </a:lnTo>
                  <a:lnTo>
                    <a:pt x="17" y="0"/>
                  </a:lnTo>
                  <a:lnTo>
                    <a:pt x="17" y="0"/>
                  </a:lnTo>
                  <a:lnTo>
                    <a:pt x="19" y="0"/>
                  </a:lnTo>
                  <a:lnTo>
                    <a:pt x="22" y="2"/>
                  </a:lnTo>
                  <a:lnTo>
                    <a:pt x="24" y="2"/>
                  </a:lnTo>
                  <a:lnTo>
                    <a:pt x="26" y="3"/>
                  </a:lnTo>
                  <a:lnTo>
                    <a:pt x="26" y="3"/>
                  </a:lnTo>
                  <a:lnTo>
                    <a:pt x="28" y="4"/>
                  </a:lnTo>
                  <a:lnTo>
                    <a:pt x="30" y="7"/>
                  </a:lnTo>
                  <a:lnTo>
                    <a:pt x="31" y="9"/>
                  </a:lnTo>
                  <a:lnTo>
                    <a:pt x="32" y="11"/>
                  </a:lnTo>
                  <a:lnTo>
                    <a:pt x="32" y="11"/>
                  </a:lnTo>
                  <a:lnTo>
                    <a:pt x="33" y="14"/>
                  </a:lnTo>
                  <a:lnTo>
                    <a:pt x="34" y="17"/>
                  </a:lnTo>
                  <a:lnTo>
                    <a:pt x="35" y="21"/>
                  </a:lnTo>
                  <a:lnTo>
                    <a:pt x="35" y="24"/>
                  </a:lnTo>
                  <a:lnTo>
                    <a:pt x="28" y="25"/>
                  </a:lnTo>
                  <a:lnTo>
                    <a:pt x="28" y="25"/>
                  </a:lnTo>
                  <a:lnTo>
                    <a:pt x="28" y="24"/>
                  </a:lnTo>
                  <a:lnTo>
                    <a:pt x="27" y="21"/>
                  </a:lnTo>
                  <a:lnTo>
                    <a:pt x="26" y="20"/>
                  </a:lnTo>
                  <a:lnTo>
                    <a:pt x="25" y="18"/>
                  </a:lnTo>
                  <a:lnTo>
                    <a:pt x="25" y="18"/>
                  </a:lnTo>
                  <a:lnTo>
                    <a:pt x="23" y="17"/>
                  </a:lnTo>
                  <a:lnTo>
                    <a:pt x="22" y="15"/>
                  </a:lnTo>
                  <a:lnTo>
                    <a:pt x="20" y="14"/>
                  </a:lnTo>
                  <a:lnTo>
                    <a:pt x="18" y="14"/>
                  </a:lnTo>
                  <a:lnTo>
                    <a:pt x="18" y="14"/>
                  </a:lnTo>
                  <a:lnTo>
                    <a:pt x="16" y="14"/>
                  </a:lnTo>
                  <a:lnTo>
                    <a:pt x="14"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5" y="32"/>
                  </a:lnTo>
                  <a:lnTo>
                    <a:pt x="17" y="32"/>
                  </a:lnTo>
                  <a:lnTo>
                    <a:pt x="19" y="34"/>
                  </a:lnTo>
                  <a:lnTo>
                    <a:pt x="19" y="34"/>
                  </a:lnTo>
                  <a:lnTo>
                    <a:pt x="22" y="35"/>
                  </a:lnTo>
                  <a:lnTo>
                    <a:pt x="25" y="38"/>
                  </a:lnTo>
                  <a:lnTo>
                    <a:pt x="28" y="39"/>
                  </a:lnTo>
                  <a:lnTo>
                    <a:pt x="29" y="39"/>
                  </a:lnTo>
                  <a:lnTo>
                    <a:pt x="29" y="39"/>
                  </a:lnTo>
                  <a:lnTo>
                    <a:pt x="31" y="41"/>
                  </a:lnTo>
                  <a:lnTo>
                    <a:pt x="33" y="42"/>
                  </a:lnTo>
                  <a:lnTo>
                    <a:pt x="34" y="45"/>
                  </a:lnTo>
                  <a:lnTo>
                    <a:pt x="35" y="46"/>
                  </a:lnTo>
                  <a:lnTo>
                    <a:pt x="35" y="46"/>
                  </a:lnTo>
                  <a:lnTo>
                    <a:pt x="36" y="49"/>
                  </a:lnTo>
                  <a:lnTo>
                    <a:pt x="36" y="52"/>
                  </a:lnTo>
                  <a:lnTo>
                    <a:pt x="37" y="56"/>
                  </a:lnTo>
                  <a:lnTo>
                    <a:pt x="37" y="60"/>
                  </a:lnTo>
                  <a:lnTo>
                    <a:pt x="37" y="60"/>
                  </a:lnTo>
                  <a:lnTo>
                    <a:pt x="37" y="63"/>
                  </a:lnTo>
                  <a:lnTo>
                    <a:pt x="36" y="67"/>
                  </a:lnTo>
                  <a:lnTo>
                    <a:pt x="36" y="70"/>
                  </a:lnTo>
                  <a:lnTo>
                    <a:pt x="35" y="72"/>
                  </a:lnTo>
                  <a:lnTo>
                    <a:pt x="35" y="72"/>
                  </a:lnTo>
                  <a:lnTo>
                    <a:pt x="34" y="75"/>
                  </a:lnTo>
                  <a:lnTo>
                    <a:pt x="33" y="78"/>
                  </a:lnTo>
                  <a:lnTo>
                    <a:pt x="31" y="81"/>
                  </a:lnTo>
                  <a:lnTo>
                    <a:pt x="29" y="82"/>
                  </a:lnTo>
                  <a:lnTo>
                    <a:pt x="29" y="82"/>
                  </a:lnTo>
                  <a:lnTo>
                    <a:pt x="27" y="84"/>
                  </a:lnTo>
                  <a:lnTo>
                    <a:pt x="24" y="84"/>
                  </a:lnTo>
                  <a:lnTo>
                    <a:pt x="22" y="85"/>
                  </a:lnTo>
                  <a:lnTo>
                    <a:pt x="19" y="85"/>
                  </a:lnTo>
                  <a:lnTo>
                    <a:pt x="19" y="85"/>
                  </a:lnTo>
                  <a:lnTo>
                    <a:pt x="15"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80"/>
            <p:cNvSpPr>
              <a:spLocks/>
            </p:cNvSpPr>
            <p:nvPr/>
          </p:nvSpPr>
          <p:spPr bwMode="auto">
            <a:xfrm>
              <a:off x="5409" y="342"/>
              <a:ext cx="21" cy="42"/>
            </a:xfrm>
            <a:custGeom>
              <a:avLst/>
              <a:gdLst>
                <a:gd name="T0" fmla="*/ 41 w 42"/>
                <a:gd name="T1" fmla="*/ 60 h 85"/>
                <a:gd name="T2" fmla="*/ 40 w 42"/>
                <a:gd name="T3" fmla="*/ 66 h 85"/>
                <a:gd name="T4" fmla="*/ 35 w 42"/>
                <a:gd name="T5" fmla="*/ 75 h 85"/>
                <a:gd name="T6" fmla="*/ 33 w 42"/>
                <a:gd name="T7" fmla="*/ 78 h 85"/>
                <a:gd name="T8" fmla="*/ 28 w 42"/>
                <a:gd name="T9" fmla="*/ 84 h 85"/>
                <a:gd name="T10" fmla="*/ 21 w 42"/>
                <a:gd name="T11" fmla="*/ 85 h 85"/>
                <a:gd name="T12" fmla="*/ 17 w 42"/>
                <a:gd name="T13" fmla="*/ 84 h 85"/>
                <a:gd name="T14" fmla="*/ 9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2 w 42"/>
                <a:gd name="T29" fmla="*/ 3 h 85"/>
                <a:gd name="T30" fmla="*/ 20 w 42"/>
                <a:gd name="T31" fmla="*/ 0 h 85"/>
                <a:gd name="T32" fmla="*/ 24 w 42"/>
                <a:gd name="T33" fmla="*/ 2 h 85"/>
                <a:gd name="T34" fmla="*/ 32 w 42"/>
                <a:gd name="T35" fmla="*/ 7 h 85"/>
                <a:gd name="T36" fmla="*/ 35 w 42"/>
                <a:gd name="T37" fmla="*/ 11 h 85"/>
                <a:gd name="T38" fmla="*/ 41 w 42"/>
                <a:gd name="T39" fmla="*/ 25 h 85"/>
                <a:gd name="T40" fmla="*/ 42 w 42"/>
                <a:gd name="T41" fmla="*/ 43 h 85"/>
                <a:gd name="T42" fmla="*/ 42 w 42"/>
                <a:gd name="T43" fmla="*/ 43 h 85"/>
                <a:gd name="T44" fmla="*/ 41 w 42"/>
                <a:gd name="T45" fmla="*/ 46 h 85"/>
                <a:gd name="T46" fmla="*/ 8 w 42"/>
                <a:gd name="T47" fmla="*/ 46 h 85"/>
                <a:gd name="T48" fmla="*/ 8 w 42"/>
                <a:gd name="T49" fmla="*/ 52 h 85"/>
                <a:gd name="T50" fmla="*/ 10 w 42"/>
                <a:gd name="T51" fmla="*/ 61 h 85"/>
                <a:gd name="T52" fmla="*/ 11 w 42"/>
                <a:gd name="T53" fmla="*/ 64 h 85"/>
                <a:gd name="T54" fmla="*/ 15 w 42"/>
                <a:gd name="T55" fmla="*/ 70 h 85"/>
                <a:gd name="T56" fmla="*/ 21 w 42"/>
                <a:gd name="T57" fmla="*/ 71 h 85"/>
                <a:gd name="T58" fmla="*/ 23 w 42"/>
                <a:gd name="T59" fmla="*/ 71 h 85"/>
                <a:gd name="T60" fmla="*/ 27 w 42"/>
                <a:gd name="T61" fmla="*/ 70 h 85"/>
                <a:gd name="T62" fmla="*/ 28 w 42"/>
                <a:gd name="T63" fmla="*/ 68 h 85"/>
                <a:gd name="T64" fmla="*/ 31 w 42"/>
                <a:gd name="T65" fmla="*/ 64 h 85"/>
                <a:gd name="T66" fmla="*/ 33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3" y="59"/>
                  </a:moveTo>
                  <a:lnTo>
                    <a:pt x="41" y="60"/>
                  </a:lnTo>
                  <a:lnTo>
                    <a:pt x="41" y="60"/>
                  </a:lnTo>
                  <a:lnTo>
                    <a:pt x="40" y="66"/>
                  </a:lnTo>
                  <a:lnTo>
                    <a:pt x="38" y="71"/>
                  </a:lnTo>
                  <a:lnTo>
                    <a:pt x="35" y="75"/>
                  </a:lnTo>
                  <a:lnTo>
                    <a:pt x="33" y="78"/>
                  </a:lnTo>
                  <a:lnTo>
                    <a:pt x="33" y="78"/>
                  </a:lnTo>
                  <a:lnTo>
                    <a:pt x="31" y="81"/>
                  </a:lnTo>
                  <a:lnTo>
                    <a:pt x="28" y="84"/>
                  </a:lnTo>
                  <a:lnTo>
                    <a:pt x="24" y="85"/>
                  </a:lnTo>
                  <a:lnTo>
                    <a:pt x="21" y="85"/>
                  </a:lnTo>
                  <a:lnTo>
                    <a:pt x="21" y="85"/>
                  </a:lnTo>
                  <a:lnTo>
                    <a:pt x="17"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6" y="2"/>
                  </a:lnTo>
                  <a:lnTo>
                    <a:pt x="20" y="0"/>
                  </a:lnTo>
                  <a:lnTo>
                    <a:pt x="20" y="0"/>
                  </a:lnTo>
                  <a:lnTo>
                    <a:pt x="24" y="2"/>
                  </a:lnTo>
                  <a:lnTo>
                    <a:pt x="28" y="3"/>
                  </a:lnTo>
                  <a:lnTo>
                    <a:pt x="32" y="7"/>
                  </a:lnTo>
                  <a:lnTo>
                    <a:pt x="35" y="11"/>
                  </a:lnTo>
                  <a:lnTo>
                    <a:pt x="35" y="11"/>
                  </a:lnTo>
                  <a:lnTo>
                    <a:pt x="39" y="17"/>
                  </a:lnTo>
                  <a:lnTo>
                    <a:pt x="41" y="25"/>
                  </a:lnTo>
                  <a:lnTo>
                    <a:pt x="42" y="34"/>
                  </a:lnTo>
                  <a:lnTo>
                    <a:pt x="42" y="43"/>
                  </a:lnTo>
                  <a:lnTo>
                    <a:pt x="42" y="43"/>
                  </a:lnTo>
                  <a:lnTo>
                    <a:pt x="42" y="43"/>
                  </a:lnTo>
                  <a:lnTo>
                    <a:pt x="42" y="45"/>
                  </a:lnTo>
                  <a:lnTo>
                    <a:pt x="41" y="46"/>
                  </a:lnTo>
                  <a:lnTo>
                    <a:pt x="41" y="46"/>
                  </a:lnTo>
                  <a:lnTo>
                    <a:pt x="8" y="46"/>
                  </a:lnTo>
                  <a:lnTo>
                    <a:pt x="8" y="46"/>
                  </a:lnTo>
                  <a:lnTo>
                    <a:pt x="8" y="52"/>
                  </a:lnTo>
                  <a:lnTo>
                    <a:pt x="9" y="57"/>
                  </a:lnTo>
                  <a:lnTo>
                    <a:pt x="10" y="61"/>
                  </a:lnTo>
                  <a:lnTo>
                    <a:pt x="11" y="64"/>
                  </a:lnTo>
                  <a:lnTo>
                    <a:pt x="11" y="64"/>
                  </a:lnTo>
                  <a:lnTo>
                    <a:pt x="13" y="67"/>
                  </a:lnTo>
                  <a:lnTo>
                    <a:pt x="15" y="70"/>
                  </a:lnTo>
                  <a:lnTo>
                    <a:pt x="18" y="71"/>
                  </a:lnTo>
                  <a:lnTo>
                    <a:pt x="21" y="71"/>
                  </a:lnTo>
                  <a:lnTo>
                    <a:pt x="21" y="71"/>
                  </a:lnTo>
                  <a:lnTo>
                    <a:pt x="23" y="71"/>
                  </a:lnTo>
                  <a:lnTo>
                    <a:pt x="25" y="70"/>
                  </a:lnTo>
                  <a:lnTo>
                    <a:pt x="27" y="70"/>
                  </a:lnTo>
                  <a:lnTo>
                    <a:pt x="28" y="68"/>
                  </a:lnTo>
                  <a:lnTo>
                    <a:pt x="28" y="68"/>
                  </a:lnTo>
                  <a:lnTo>
                    <a:pt x="29" y="67"/>
                  </a:lnTo>
                  <a:lnTo>
                    <a:pt x="31" y="64"/>
                  </a:lnTo>
                  <a:lnTo>
                    <a:pt x="32" y="61"/>
                  </a:lnTo>
                  <a:lnTo>
                    <a:pt x="33" y="59"/>
                  </a:lnTo>
                  <a:lnTo>
                    <a:pt x="33"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81"/>
            <p:cNvSpPr>
              <a:spLocks/>
            </p:cNvSpPr>
            <p:nvPr/>
          </p:nvSpPr>
          <p:spPr bwMode="auto">
            <a:xfrm>
              <a:off x="5414" y="349"/>
              <a:ext cx="12"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82"/>
            <p:cNvSpPr>
              <a:spLocks/>
            </p:cNvSpPr>
            <p:nvPr/>
          </p:nvSpPr>
          <p:spPr bwMode="auto">
            <a:xfrm>
              <a:off x="5435" y="342"/>
              <a:ext cx="12" cy="41"/>
            </a:xfrm>
            <a:custGeom>
              <a:avLst/>
              <a:gdLst>
                <a:gd name="T0" fmla="*/ 0 w 23"/>
                <a:gd name="T1" fmla="*/ 84 h 84"/>
                <a:gd name="T2" fmla="*/ 0 w 23"/>
                <a:gd name="T3" fmla="*/ 2 h 84"/>
                <a:gd name="T4" fmla="*/ 7 w 23"/>
                <a:gd name="T5" fmla="*/ 2 h 84"/>
                <a:gd name="T6" fmla="*/ 7 w 23"/>
                <a:gd name="T7" fmla="*/ 14 h 84"/>
                <a:gd name="T8" fmla="*/ 7 w 23"/>
                <a:gd name="T9" fmla="*/ 14 h 84"/>
                <a:gd name="T10" fmla="*/ 8 w 23"/>
                <a:gd name="T11" fmla="*/ 10 h 84"/>
                <a:gd name="T12" fmla="*/ 9 w 23"/>
                <a:gd name="T13" fmla="*/ 7 h 84"/>
                <a:gd name="T14" fmla="*/ 10 w 23"/>
                <a:gd name="T15" fmla="*/ 4 h 84"/>
                <a:gd name="T16" fmla="*/ 10 w 23"/>
                <a:gd name="T17" fmla="*/ 3 h 84"/>
                <a:gd name="T18" fmla="*/ 10 w 23"/>
                <a:gd name="T19" fmla="*/ 3 h 84"/>
                <a:gd name="T20" fmla="*/ 11 w 23"/>
                <a:gd name="T21" fmla="*/ 2 h 84"/>
                <a:gd name="T22" fmla="*/ 13 w 23"/>
                <a:gd name="T23" fmla="*/ 2 h 84"/>
                <a:gd name="T24" fmla="*/ 14 w 23"/>
                <a:gd name="T25" fmla="*/ 0 h 84"/>
                <a:gd name="T26" fmla="*/ 15 w 23"/>
                <a:gd name="T27" fmla="*/ 0 h 84"/>
                <a:gd name="T28" fmla="*/ 15 w 23"/>
                <a:gd name="T29" fmla="*/ 0 h 84"/>
                <a:gd name="T30" fmla="*/ 17 w 23"/>
                <a:gd name="T31" fmla="*/ 0 h 84"/>
                <a:gd name="T32" fmla="*/ 19 w 23"/>
                <a:gd name="T33" fmla="*/ 2 h 84"/>
                <a:gd name="T34" fmla="*/ 21 w 23"/>
                <a:gd name="T35" fmla="*/ 3 h 84"/>
                <a:gd name="T36" fmla="*/ 23 w 23"/>
                <a:gd name="T37" fmla="*/ 4 h 84"/>
                <a:gd name="T38" fmla="*/ 20 w 23"/>
                <a:gd name="T39" fmla="*/ 17 h 84"/>
                <a:gd name="T40" fmla="*/ 20 w 23"/>
                <a:gd name="T41" fmla="*/ 17 h 84"/>
                <a:gd name="T42" fmla="*/ 19 w 23"/>
                <a:gd name="T43" fmla="*/ 15 h 84"/>
                <a:gd name="T44" fmla="*/ 18 w 23"/>
                <a:gd name="T45" fmla="*/ 15 h 84"/>
                <a:gd name="T46" fmla="*/ 16 w 23"/>
                <a:gd name="T47" fmla="*/ 14 h 84"/>
                <a:gd name="T48" fmla="*/ 15 w 23"/>
                <a:gd name="T49" fmla="*/ 14 h 84"/>
                <a:gd name="T50" fmla="*/ 15 w 23"/>
                <a:gd name="T51" fmla="*/ 14 h 84"/>
                <a:gd name="T52" fmla="*/ 14 w 23"/>
                <a:gd name="T53" fmla="*/ 14 h 84"/>
                <a:gd name="T54" fmla="*/ 13 w 23"/>
                <a:gd name="T55" fmla="*/ 15 h 84"/>
                <a:gd name="T56" fmla="*/ 12 w 23"/>
                <a:gd name="T57" fmla="*/ 15 h 84"/>
                <a:gd name="T58" fmla="*/ 11 w 23"/>
                <a:gd name="T59" fmla="*/ 17 h 84"/>
                <a:gd name="T60" fmla="*/ 11 w 23"/>
                <a:gd name="T61" fmla="*/ 17 h 84"/>
                <a:gd name="T62" fmla="*/ 10 w 23"/>
                <a:gd name="T63" fmla="*/ 18 h 84"/>
                <a:gd name="T64" fmla="*/ 9 w 23"/>
                <a:gd name="T65" fmla="*/ 21 h 84"/>
                <a:gd name="T66" fmla="*/ 8 w 23"/>
                <a:gd name="T67" fmla="*/ 22 h 84"/>
                <a:gd name="T68" fmla="*/ 8 w 23"/>
                <a:gd name="T69" fmla="*/ 25 h 84"/>
                <a:gd name="T70" fmla="*/ 8 w 23"/>
                <a:gd name="T71" fmla="*/ 25 h 84"/>
                <a:gd name="T72" fmla="*/ 8 w 23"/>
                <a:gd name="T73" fmla="*/ 29 h 84"/>
                <a:gd name="T74" fmla="*/ 8 w 23"/>
                <a:gd name="T75" fmla="*/ 34 h 84"/>
                <a:gd name="T76" fmla="*/ 7 w 23"/>
                <a:gd name="T77" fmla="*/ 38 h 84"/>
                <a:gd name="T78" fmla="*/ 7 w 23"/>
                <a:gd name="T79" fmla="*/ 42 h 84"/>
                <a:gd name="T80" fmla="*/ 7 w 23"/>
                <a:gd name="T81" fmla="*/ 84 h 84"/>
                <a:gd name="T82" fmla="*/ 0 w 2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7" y="0"/>
                  </a:lnTo>
                  <a:lnTo>
                    <a:pt x="19" y="2"/>
                  </a:lnTo>
                  <a:lnTo>
                    <a:pt x="21" y="3"/>
                  </a:lnTo>
                  <a:lnTo>
                    <a:pt x="23" y="4"/>
                  </a:lnTo>
                  <a:lnTo>
                    <a:pt x="20" y="17"/>
                  </a:lnTo>
                  <a:lnTo>
                    <a:pt x="20" y="17"/>
                  </a:lnTo>
                  <a:lnTo>
                    <a:pt x="19" y="15"/>
                  </a:lnTo>
                  <a:lnTo>
                    <a:pt x="18"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p:cNvSpPr>
            <p:nvPr/>
          </p:nvSpPr>
          <p:spPr bwMode="auto">
            <a:xfrm>
              <a:off x="5447" y="342"/>
              <a:ext cx="19" cy="41"/>
            </a:xfrm>
            <a:custGeom>
              <a:avLst/>
              <a:gdLst>
                <a:gd name="T0" fmla="*/ 15 w 40"/>
                <a:gd name="T1" fmla="*/ 82 h 82"/>
                <a:gd name="T2" fmla="*/ 0 w 40"/>
                <a:gd name="T3" fmla="*/ 0 h 82"/>
                <a:gd name="T4" fmla="*/ 7 w 40"/>
                <a:gd name="T5" fmla="*/ 0 h 82"/>
                <a:gd name="T6" fmla="*/ 16 w 40"/>
                <a:gd name="T7" fmla="*/ 50 h 82"/>
                <a:gd name="T8" fmla="*/ 16 w 40"/>
                <a:gd name="T9" fmla="*/ 50 h 82"/>
                <a:gd name="T10" fmla="*/ 17 w 40"/>
                <a:gd name="T11" fmla="*/ 54 h 82"/>
                <a:gd name="T12" fmla="*/ 18 w 40"/>
                <a:gd name="T13" fmla="*/ 58 h 82"/>
                <a:gd name="T14" fmla="*/ 18 w 40"/>
                <a:gd name="T15" fmla="*/ 62 h 82"/>
                <a:gd name="T16" fmla="*/ 19 w 40"/>
                <a:gd name="T17" fmla="*/ 66 h 82"/>
                <a:gd name="T18" fmla="*/ 19 w 40"/>
                <a:gd name="T19" fmla="*/ 66 h 82"/>
                <a:gd name="T20" fmla="*/ 19 w 40"/>
                <a:gd name="T21" fmla="*/ 62 h 82"/>
                <a:gd name="T22" fmla="*/ 20 w 40"/>
                <a:gd name="T23" fmla="*/ 58 h 82"/>
                <a:gd name="T24" fmla="*/ 21 w 40"/>
                <a:gd name="T25" fmla="*/ 54 h 82"/>
                <a:gd name="T26" fmla="*/ 22 w 40"/>
                <a:gd name="T27" fmla="*/ 50 h 82"/>
                <a:gd name="T28" fmla="*/ 32 w 40"/>
                <a:gd name="T29" fmla="*/ 0 h 82"/>
                <a:gd name="T30" fmla="*/ 40 w 40"/>
                <a:gd name="T31" fmla="*/ 0 h 82"/>
                <a:gd name="T32" fmla="*/ 24 w 40"/>
                <a:gd name="T33" fmla="*/ 82 h 82"/>
                <a:gd name="T34" fmla="*/ 15 w 40"/>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82">
                  <a:moveTo>
                    <a:pt x="15" y="82"/>
                  </a:moveTo>
                  <a:lnTo>
                    <a:pt x="0" y="0"/>
                  </a:lnTo>
                  <a:lnTo>
                    <a:pt x="7" y="0"/>
                  </a:lnTo>
                  <a:lnTo>
                    <a:pt x="16" y="50"/>
                  </a:lnTo>
                  <a:lnTo>
                    <a:pt x="16" y="50"/>
                  </a:lnTo>
                  <a:lnTo>
                    <a:pt x="17" y="54"/>
                  </a:lnTo>
                  <a:lnTo>
                    <a:pt x="18" y="58"/>
                  </a:lnTo>
                  <a:lnTo>
                    <a:pt x="18" y="62"/>
                  </a:lnTo>
                  <a:lnTo>
                    <a:pt x="19" y="66"/>
                  </a:lnTo>
                  <a:lnTo>
                    <a:pt x="19" y="66"/>
                  </a:lnTo>
                  <a:lnTo>
                    <a:pt x="19" y="62"/>
                  </a:lnTo>
                  <a:lnTo>
                    <a:pt x="20" y="58"/>
                  </a:lnTo>
                  <a:lnTo>
                    <a:pt x="21" y="54"/>
                  </a:lnTo>
                  <a:lnTo>
                    <a:pt x="22" y="50"/>
                  </a:lnTo>
                  <a:lnTo>
                    <a:pt x="32" y="0"/>
                  </a:lnTo>
                  <a:lnTo>
                    <a:pt x="40" y="0"/>
                  </a:lnTo>
                  <a:lnTo>
                    <a:pt x="24" y="82"/>
                  </a:lnTo>
                  <a:lnTo>
                    <a:pt x="15"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84"/>
            <p:cNvSpPr>
              <a:spLocks/>
            </p:cNvSpPr>
            <p:nvPr/>
          </p:nvSpPr>
          <p:spPr bwMode="auto">
            <a:xfrm>
              <a:off x="5469" y="342"/>
              <a:ext cx="20" cy="42"/>
            </a:xfrm>
            <a:custGeom>
              <a:avLst/>
              <a:gdLst>
                <a:gd name="T0" fmla="*/ 30 w 39"/>
                <a:gd name="T1" fmla="*/ 74 h 85"/>
                <a:gd name="T2" fmla="*/ 25 w 39"/>
                <a:gd name="T3" fmla="*/ 79 h 85"/>
                <a:gd name="T4" fmla="*/ 21 w 39"/>
                <a:gd name="T5" fmla="*/ 82 h 85"/>
                <a:gd name="T6" fmla="*/ 19 w 39"/>
                <a:gd name="T7" fmla="*/ 84 h 85"/>
                <a:gd name="T8" fmla="*/ 16 w 39"/>
                <a:gd name="T9" fmla="*/ 85 h 85"/>
                <a:gd name="T10" fmla="*/ 14 w 39"/>
                <a:gd name="T11" fmla="*/ 85 h 85"/>
                <a:gd name="T12" fmla="*/ 7 w 39"/>
                <a:gd name="T13" fmla="*/ 84 h 85"/>
                <a:gd name="T14" fmla="*/ 3 w 39"/>
                <a:gd name="T15" fmla="*/ 79 h 85"/>
                <a:gd name="T16" fmla="*/ 2 w 39"/>
                <a:gd name="T17" fmla="*/ 75 h 85"/>
                <a:gd name="T18" fmla="*/ 0 w 39"/>
                <a:gd name="T19" fmla="*/ 67 h 85"/>
                <a:gd name="T20" fmla="*/ 0 w 39"/>
                <a:gd name="T21" fmla="*/ 63 h 85"/>
                <a:gd name="T22" fmla="*/ 1 w 39"/>
                <a:gd name="T23" fmla="*/ 57 h 85"/>
                <a:gd name="T24" fmla="*/ 1 w 39"/>
                <a:gd name="T25" fmla="*/ 53 h 85"/>
                <a:gd name="T26" fmla="*/ 1 w 39"/>
                <a:gd name="T27" fmla="*/ 50 h 85"/>
                <a:gd name="T28" fmla="*/ 3 w 39"/>
                <a:gd name="T29" fmla="*/ 46 h 85"/>
                <a:gd name="T30" fmla="*/ 4 w 39"/>
                <a:gd name="T31" fmla="*/ 45 h 85"/>
                <a:gd name="T32" fmla="*/ 7 w 39"/>
                <a:gd name="T33" fmla="*/ 41 h 85"/>
                <a:gd name="T34" fmla="*/ 9 w 39"/>
                <a:gd name="T35" fmla="*/ 39 h 85"/>
                <a:gd name="T36" fmla="*/ 11 w 39"/>
                <a:gd name="T37" fmla="*/ 39 h 85"/>
                <a:gd name="T38" fmla="*/ 14 w 39"/>
                <a:gd name="T39" fmla="*/ 38 h 85"/>
                <a:gd name="T40" fmla="*/ 16 w 39"/>
                <a:gd name="T41" fmla="*/ 38 h 85"/>
                <a:gd name="T42" fmla="*/ 23 w 39"/>
                <a:gd name="T43" fmla="*/ 35 h 85"/>
                <a:gd name="T44" fmla="*/ 28 w 39"/>
                <a:gd name="T45" fmla="*/ 32 h 85"/>
                <a:gd name="T46" fmla="*/ 28 w 39"/>
                <a:gd name="T47" fmla="*/ 32 h 85"/>
                <a:gd name="T48" fmla="*/ 29 w 39"/>
                <a:gd name="T49" fmla="*/ 29 h 85"/>
                <a:gd name="T50" fmla="*/ 29 w 39"/>
                <a:gd name="T51" fmla="*/ 29 h 85"/>
                <a:gd name="T52" fmla="*/ 28 w 39"/>
                <a:gd name="T53" fmla="*/ 24 h 85"/>
                <a:gd name="T54" fmla="*/ 26 w 39"/>
                <a:gd name="T55" fmla="*/ 20 h 85"/>
                <a:gd name="T56" fmla="*/ 25 w 39"/>
                <a:gd name="T57" fmla="*/ 18 h 85"/>
                <a:gd name="T58" fmla="*/ 20 w 39"/>
                <a:gd name="T59" fmla="*/ 14 h 85"/>
                <a:gd name="T60" fmla="*/ 18 w 39"/>
                <a:gd name="T61" fmla="*/ 14 h 85"/>
                <a:gd name="T62" fmla="*/ 14 w 39"/>
                <a:gd name="T63" fmla="*/ 15 h 85"/>
                <a:gd name="T64" fmla="*/ 11 w 39"/>
                <a:gd name="T65" fmla="*/ 17 h 85"/>
                <a:gd name="T66" fmla="*/ 10 w 39"/>
                <a:gd name="T67" fmla="*/ 18 h 85"/>
                <a:gd name="T68" fmla="*/ 8 w 39"/>
                <a:gd name="T69" fmla="*/ 24 h 85"/>
                <a:gd name="T70" fmla="*/ 1 w 39"/>
                <a:gd name="T71" fmla="*/ 25 h 85"/>
                <a:gd name="T72" fmla="*/ 1 w 39"/>
                <a:gd name="T73" fmla="*/ 21 h 85"/>
                <a:gd name="T74" fmla="*/ 2 w 39"/>
                <a:gd name="T75" fmla="*/ 15 h 85"/>
                <a:gd name="T76" fmla="*/ 3 w 39"/>
                <a:gd name="T77" fmla="*/ 13 h 85"/>
                <a:gd name="T78" fmla="*/ 6 w 39"/>
                <a:gd name="T79" fmla="*/ 9 h 85"/>
                <a:gd name="T80" fmla="*/ 9 w 39"/>
                <a:gd name="T81" fmla="*/ 4 h 85"/>
                <a:gd name="T82" fmla="*/ 11 w 39"/>
                <a:gd name="T83" fmla="*/ 3 h 85"/>
                <a:gd name="T84" fmla="*/ 17 w 39"/>
                <a:gd name="T85" fmla="*/ 0 h 85"/>
                <a:gd name="T86" fmla="*/ 20 w 39"/>
                <a:gd name="T87" fmla="*/ 0 h 85"/>
                <a:gd name="T88" fmla="*/ 25 w 39"/>
                <a:gd name="T89" fmla="*/ 2 h 85"/>
                <a:gd name="T90" fmla="*/ 29 w 39"/>
                <a:gd name="T91" fmla="*/ 3 h 85"/>
                <a:gd name="T92" fmla="*/ 30 w 39"/>
                <a:gd name="T93" fmla="*/ 4 h 85"/>
                <a:gd name="T94" fmla="*/ 33 w 39"/>
                <a:gd name="T95" fmla="*/ 9 h 85"/>
                <a:gd name="T96" fmla="*/ 34 w 39"/>
                <a:gd name="T97" fmla="*/ 10 h 85"/>
                <a:gd name="T98" fmla="*/ 35 w 39"/>
                <a:gd name="T99" fmla="*/ 14 h 85"/>
                <a:gd name="T100" fmla="*/ 36 w 39"/>
                <a:gd name="T101" fmla="*/ 20 h 85"/>
                <a:gd name="T102" fmla="*/ 36 w 39"/>
                <a:gd name="T103" fmla="*/ 21 h 85"/>
                <a:gd name="T104" fmla="*/ 37 w 39"/>
                <a:gd name="T105" fmla="*/ 28 h 85"/>
                <a:gd name="T106" fmla="*/ 37 w 39"/>
                <a:gd name="T107" fmla="*/ 49 h 85"/>
                <a:gd name="T108" fmla="*/ 37 w 39"/>
                <a:gd name="T109" fmla="*/ 57 h 85"/>
                <a:gd name="T110" fmla="*/ 37 w 39"/>
                <a:gd name="T111" fmla="*/ 70 h 85"/>
                <a:gd name="T112" fmla="*/ 37 w 39"/>
                <a:gd name="T113" fmla="*/ 72 h 85"/>
                <a:gd name="T114" fmla="*/ 38 w 39"/>
                <a:gd name="T115" fmla="*/ 78 h 85"/>
                <a:gd name="T116" fmla="*/ 39 w 39"/>
                <a:gd name="T117" fmla="*/ 84 h 85"/>
                <a:gd name="T118" fmla="*/ 32 w 39"/>
                <a:gd name="T119" fmla="*/ 84 h 85"/>
                <a:gd name="T120" fmla="*/ 30 w 39"/>
                <a:gd name="T121" fmla="*/ 78 h 85"/>
                <a:gd name="T122" fmla="*/ 30 w 39"/>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 h="85">
                  <a:moveTo>
                    <a:pt x="30" y="74"/>
                  </a:moveTo>
                  <a:lnTo>
                    <a:pt x="30" y="74"/>
                  </a:lnTo>
                  <a:lnTo>
                    <a:pt x="27" y="77"/>
                  </a:lnTo>
                  <a:lnTo>
                    <a:pt x="25" y="79"/>
                  </a:lnTo>
                  <a:lnTo>
                    <a:pt x="23"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3" y="35"/>
                  </a:lnTo>
                  <a:lnTo>
                    <a:pt x="26" y="34"/>
                  </a:lnTo>
                  <a:lnTo>
                    <a:pt x="28" y="32"/>
                  </a:lnTo>
                  <a:lnTo>
                    <a:pt x="28" y="32"/>
                  </a:lnTo>
                  <a:lnTo>
                    <a:pt x="28" y="32"/>
                  </a:lnTo>
                  <a:lnTo>
                    <a:pt x="29" y="31"/>
                  </a:lnTo>
                  <a:lnTo>
                    <a:pt x="29" y="29"/>
                  </a:lnTo>
                  <a:lnTo>
                    <a:pt x="29" y="29"/>
                  </a:lnTo>
                  <a:lnTo>
                    <a:pt x="29" y="29"/>
                  </a:lnTo>
                  <a:lnTo>
                    <a:pt x="29" y="27"/>
                  </a:lnTo>
                  <a:lnTo>
                    <a:pt x="28" y="24"/>
                  </a:lnTo>
                  <a:lnTo>
                    <a:pt x="27" y="21"/>
                  </a:lnTo>
                  <a:lnTo>
                    <a:pt x="26" y="20"/>
                  </a:lnTo>
                  <a:lnTo>
                    <a:pt x="26" y="20"/>
                  </a:lnTo>
                  <a:lnTo>
                    <a:pt x="25" y="18"/>
                  </a:lnTo>
                  <a:lnTo>
                    <a:pt x="23"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2" y="0"/>
                  </a:lnTo>
                  <a:lnTo>
                    <a:pt x="25" y="2"/>
                  </a:lnTo>
                  <a:lnTo>
                    <a:pt x="27" y="2"/>
                  </a:lnTo>
                  <a:lnTo>
                    <a:pt x="29" y="3"/>
                  </a:lnTo>
                  <a:lnTo>
                    <a:pt x="29" y="3"/>
                  </a:lnTo>
                  <a:lnTo>
                    <a:pt x="30" y="4"/>
                  </a:lnTo>
                  <a:lnTo>
                    <a:pt x="32" y="6"/>
                  </a:lnTo>
                  <a:lnTo>
                    <a:pt x="33" y="9"/>
                  </a:lnTo>
                  <a:lnTo>
                    <a:pt x="34" y="10"/>
                  </a:lnTo>
                  <a:lnTo>
                    <a:pt x="34" y="10"/>
                  </a:lnTo>
                  <a:lnTo>
                    <a:pt x="34" y="13"/>
                  </a:lnTo>
                  <a:lnTo>
                    <a:pt x="35" y="14"/>
                  </a:lnTo>
                  <a:lnTo>
                    <a:pt x="36" y="17"/>
                  </a:lnTo>
                  <a:lnTo>
                    <a:pt x="36" y="20"/>
                  </a:lnTo>
                  <a:lnTo>
                    <a:pt x="36" y="20"/>
                  </a:lnTo>
                  <a:lnTo>
                    <a:pt x="36" y="21"/>
                  </a:lnTo>
                  <a:lnTo>
                    <a:pt x="37" y="24"/>
                  </a:lnTo>
                  <a:lnTo>
                    <a:pt x="37" y="28"/>
                  </a:lnTo>
                  <a:lnTo>
                    <a:pt x="37" y="32"/>
                  </a:lnTo>
                  <a:lnTo>
                    <a:pt x="37" y="49"/>
                  </a:lnTo>
                  <a:lnTo>
                    <a:pt x="37" y="49"/>
                  </a:lnTo>
                  <a:lnTo>
                    <a:pt x="37" y="57"/>
                  </a:lnTo>
                  <a:lnTo>
                    <a:pt x="37" y="64"/>
                  </a:lnTo>
                  <a:lnTo>
                    <a:pt x="37" y="70"/>
                  </a:lnTo>
                  <a:lnTo>
                    <a:pt x="37" y="72"/>
                  </a:lnTo>
                  <a:lnTo>
                    <a:pt x="37" y="72"/>
                  </a:lnTo>
                  <a:lnTo>
                    <a:pt x="37" y="75"/>
                  </a:lnTo>
                  <a:lnTo>
                    <a:pt x="38" y="78"/>
                  </a:lnTo>
                  <a:lnTo>
                    <a:pt x="38" y="81"/>
                  </a:lnTo>
                  <a:lnTo>
                    <a:pt x="39" y="84"/>
                  </a:lnTo>
                  <a:lnTo>
                    <a:pt x="32" y="84"/>
                  </a:lnTo>
                  <a:lnTo>
                    <a:pt x="32" y="84"/>
                  </a:lnTo>
                  <a:lnTo>
                    <a:pt x="31" y="81"/>
                  </a:lnTo>
                  <a:lnTo>
                    <a:pt x="30" y="78"/>
                  </a:lnTo>
                  <a:lnTo>
                    <a:pt x="30" y="77"/>
                  </a:lnTo>
                  <a:lnTo>
                    <a:pt x="30"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85"/>
            <p:cNvSpPr>
              <a:spLocks/>
            </p:cNvSpPr>
            <p:nvPr/>
          </p:nvSpPr>
          <p:spPr bwMode="auto">
            <a:xfrm>
              <a:off x="5473" y="365"/>
              <a:ext cx="11" cy="12"/>
            </a:xfrm>
            <a:custGeom>
              <a:avLst/>
              <a:gdLst>
                <a:gd name="T0" fmla="*/ 22 w 22"/>
                <a:gd name="T1" fmla="*/ 0 h 25"/>
                <a:gd name="T2" fmla="*/ 22 w 22"/>
                <a:gd name="T3" fmla="*/ 0 h 25"/>
                <a:gd name="T4" fmla="*/ 19 w 22"/>
                <a:gd name="T5" fmla="*/ 1 h 25"/>
                <a:gd name="T6" fmla="*/ 16 w 22"/>
                <a:gd name="T7" fmla="*/ 3 h 25"/>
                <a:gd name="T8" fmla="*/ 13 w 22"/>
                <a:gd name="T9" fmla="*/ 4 h 25"/>
                <a:gd name="T10" fmla="*/ 10 w 22"/>
                <a:gd name="T11" fmla="*/ 4 h 25"/>
                <a:gd name="T12" fmla="*/ 10 w 22"/>
                <a:gd name="T13" fmla="*/ 4 h 25"/>
                <a:gd name="T14" fmla="*/ 8 w 22"/>
                <a:gd name="T15" fmla="*/ 4 h 25"/>
                <a:gd name="T16" fmla="*/ 6 w 22"/>
                <a:gd name="T17" fmla="*/ 6 h 25"/>
                <a:gd name="T18" fmla="*/ 5 w 22"/>
                <a:gd name="T19" fmla="*/ 7 h 25"/>
                <a:gd name="T20" fmla="*/ 4 w 22"/>
                <a:gd name="T21" fmla="*/ 7 h 25"/>
                <a:gd name="T22" fmla="*/ 4 w 22"/>
                <a:gd name="T23" fmla="*/ 7 h 25"/>
                <a:gd name="T24" fmla="*/ 3 w 22"/>
                <a:gd name="T25" fmla="*/ 7 h 25"/>
                <a:gd name="T26" fmla="*/ 2 w 22"/>
                <a:gd name="T27" fmla="*/ 8 h 25"/>
                <a:gd name="T28" fmla="*/ 1 w 22"/>
                <a:gd name="T29" fmla="*/ 10 h 25"/>
                <a:gd name="T30" fmla="*/ 1 w 22"/>
                <a:gd name="T31" fmla="*/ 10 h 25"/>
                <a:gd name="T32" fmla="*/ 1 w 22"/>
                <a:gd name="T33" fmla="*/ 10 h 25"/>
                <a:gd name="T34" fmla="*/ 1 w 22"/>
                <a:gd name="T35" fmla="*/ 11 h 25"/>
                <a:gd name="T36" fmla="*/ 1 w 22"/>
                <a:gd name="T37" fmla="*/ 13 h 25"/>
                <a:gd name="T38" fmla="*/ 0 w 22"/>
                <a:gd name="T39" fmla="*/ 14 h 25"/>
                <a:gd name="T40" fmla="*/ 0 w 22"/>
                <a:gd name="T41" fmla="*/ 15 h 25"/>
                <a:gd name="T42" fmla="*/ 0 w 22"/>
                <a:gd name="T43" fmla="*/ 15 h 25"/>
                <a:gd name="T44" fmla="*/ 0 w 22"/>
                <a:gd name="T45" fmla="*/ 17 h 25"/>
                <a:gd name="T46" fmla="*/ 1 w 22"/>
                <a:gd name="T47" fmla="*/ 20 h 25"/>
                <a:gd name="T48" fmla="*/ 1 w 22"/>
                <a:gd name="T49" fmla="*/ 21 h 25"/>
                <a:gd name="T50" fmla="*/ 2 w 22"/>
                <a:gd name="T51" fmla="*/ 22 h 25"/>
                <a:gd name="T52" fmla="*/ 2 w 22"/>
                <a:gd name="T53" fmla="*/ 22 h 25"/>
                <a:gd name="T54" fmla="*/ 3 w 22"/>
                <a:gd name="T55" fmla="*/ 24 h 25"/>
                <a:gd name="T56" fmla="*/ 4 w 22"/>
                <a:gd name="T57" fmla="*/ 24 h 25"/>
                <a:gd name="T58" fmla="*/ 6 w 22"/>
                <a:gd name="T59" fmla="*/ 25 h 25"/>
                <a:gd name="T60" fmla="*/ 8 w 22"/>
                <a:gd name="T61" fmla="*/ 25 h 25"/>
                <a:gd name="T62" fmla="*/ 8 w 22"/>
                <a:gd name="T63" fmla="*/ 25 h 25"/>
                <a:gd name="T64" fmla="*/ 10 w 22"/>
                <a:gd name="T65" fmla="*/ 25 h 25"/>
                <a:gd name="T66" fmla="*/ 12 w 22"/>
                <a:gd name="T67" fmla="*/ 24 h 25"/>
                <a:gd name="T68" fmla="*/ 14 w 22"/>
                <a:gd name="T69" fmla="*/ 24 h 25"/>
                <a:gd name="T70" fmla="*/ 15 w 22"/>
                <a:gd name="T71" fmla="*/ 22 h 25"/>
                <a:gd name="T72" fmla="*/ 15 w 22"/>
                <a:gd name="T73" fmla="*/ 22 h 25"/>
                <a:gd name="T74" fmla="*/ 16 w 22"/>
                <a:gd name="T75" fmla="*/ 21 h 25"/>
                <a:gd name="T76" fmla="*/ 18 w 22"/>
                <a:gd name="T77" fmla="*/ 20 h 25"/>
                <a:gd name="T78" fmla="*/ 19 w 22"/>
                <a:gd name="T79" fmla="*/ 17 h 25"/>
                <a:gd name="T80" fmla="*/ 20 w 22"/>
                <a:gd name="T81" fmla="*/ 15 h 25"/>
                <a:gd name="T82" fmla="*/ 20 w 22"/>
                <a:gd name="T83" fmla="*/ 15 h 25"/>
                <a:gd name="T84" fmla="*/ 20 w 22"/>
                <a:gd name="T85" fmla="*/ 13 h 25"/>
                <a:gd name="T86" fmla="*/ 21 w 22"/>
                <a:gd name="T87" fmla="*/ 10 h 25"/>
                <a:gd name="T88" fmla="*/ 21 w 22"/>
                <a:gd name="T89" fmla="*/ 7 h 25"/>
                <a:gd name="T90" fmla="*/ 21 w 22"/>
                <a:gd name="T91" fmla="*/ 4 h 25"/>
                <a:gd name="T92" fmla="*/ 22 w 22"/>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5">
                  <a:moveTo>
                    <a:pt x="22" y="0"/>
                  </a:moveTo>
                  <a:lnTo>
                    <a:pt x="22" y="0"/>
                  </a:lnTo>
                  <a:lnTo>
                    <a:pt x="19" y="1"/>
                  </a:lnTo>
                  <a:lnTo>
                    <a:pt x="16"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5" y="22"/>
                  </a:lnTo>
                  <a:lnTo>
                    <a:pt x="15" y="22"/>
                  </a:lnTo>
                  <a:lnTo>
                    <a:pt x="16" y="21"/>
                  </a:lnTo>
                  <a:lnTo>
                    <a:pt x="18" y="20"/>
                  </a:lnTo>
                  <a:lnTo>
                    <a:pt x="19" y="17"/>
                  </a:lnTo>
                  <a:lnTo>
                    <a:pt x="20" y="15"/>
                  </a:lnTo>
                  <a:lnTo>
                    <a:pt x="20" y="15"/>
                  </a:lnTo>
                  <a:lnTo>
                    <a:pt x="20" y="13"/>
                  </a:lnTo>
                  <a:lnTo>
                    <a:pt x="21" y="10"/>
                  </a:lnTo>
                  <a:lnTo>
                    <a:pt x="21" y="7"/>
                  </a:lnTo>
                  <a:lnTo>
                    <a:pt x="21" y="4"/>
                  </a:lnTo>
                  <a:lnTo>
                    <a:pt x="22"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86"/>
            <p:cNvSpPr>
              <a:spLocks/>
            </p:cNvSpPr>
            <p:nvPr/>
          </p:nvSpPr>
          <p:spPr bwMode="auto">
            <a:xfrm>
              <a:off x="5492" y="328"/>
              <a:ext cx="10" cy="56"/>
            </a:xfrm>
            <a:custGeom>
              <a:avLst/>
              <a:gdLst>
                <a:gd name="T0" fmla="*/ 20 w 21"/>
                <a:gd name="T1" fmla="*/ 97 h 111"/>
                <a:gd name="T2" fmla="*/ 21 w 21"/>
                <a:gd name="T3" fmla="*/ 111 h 111"/>
                <a:gd name="T4" fmla="*/ 21 w 21"/>
                <a:gd name="T5" fmla="*/ 111 h 111"/>
                <a:gd name="T6" fmla="*/ 20 w 21"/>
                <a:gd name="T7" fmla="*/ 111 h 111"/>
                <a:gd name="T8" fmla="*/ 18 w 21"/>
                <a:gd name="T9" fmla="*/ 111 h 111"/>
                <a:gd name="T10" fmla="*/ 17 w 21"/>
                <a:gd name="T11" fmla="*/ 111 h 111"/>
                <a:gd name="T12" fmla="*/ 15 w 21"/>
                <a:gd name="T13" fmla="*/ 111 h 111"/>
                <a:gd name="T14" fmla="*/ 15 w 21"/>
                <a:gd name="T15" fmla="*/ 111 h 111"/>
                <a:gd name="T16" fmla="*/ 14 w 21"/>
                <a:gd name="T17" fmla="*/ 111 h 111"/>
                <a:gd name="T18" fmla="*/ 12 w 21"/>
                <a:gd name="T19" fmla="*/ 110 h 111"/>
                <a:gd name="T20" fmla="*/ 11 w 21"/>
                <a:gd name="T21" fmla="*/ 110 h 111"/>
                <a:gd name="T22" fmla="*/ 10 w 21"/>
                <a:gd name="T23" fmla="*/ 110 h 111"/>
                <a:gd name="T24" fmla="*/ 10 w 21"/>
                <a:gd name="T25" fmla="*/ 110 h 111"/>
                <a:gd name="T26" fmla="*/ 9 w 21"/>
                <a:gd name="T27" fmla="*/ 108 h 111"/>
                <a:gd name="T28" fmla="*/ 7 w 21"/>
                <a:gd name="T29" fmla="*/ 107 h 111"/>
                <a:gd name="T30" fmla="*/ 5 w 21"/>
                <a:gd name="T31" fmla="*/ 105 h 111"/>
                <a:gd name="T32" fmla="*/ 5 w 21"/>
                <a:gd name="T33" fmla="*/ 104 h 111"/>
                <a:gd name="T34" fmla="*/ 5 w 21"/>
                <a:gd name="T35" fmla="*/ 104 h 111"/>
                <a:gd name="T36" fmla="*/ 5 w 21"/>
                <a:gd name="T37" fmla="*/ 101 h 111"/>
                <a:gd name="T38" fmla="*/ 5 w 21"/>
                <a:gd name="T39" fmla="*/ 97 h 111"/>
                <a:gd name="T40" fmla="*/ 5 w 21"/>
                <a:gd name="T41" fmla="*/ 93 h 111"/>
                <a:gd name="T42" fmla="*/ 5 w 21"/>
                <a:gd name="T43" fmla="*/ 87 h 111"/>
                <a:gd name="T44" fmla="*/ 5 w 21"/>
                <a:gd name="T45" fmla="*/ 41 h 111"/>
                <a:gd name="T46" fmla="*/ 0 w 21"/>
                <a:gd name="T47" fmla="*/ 41 h 111"/>
                <a:gd name="T48" fmla="*/ 0 w 21"/>
                <a:gd name="T49" fmla="*/ 28 h 111"/>
                <a:gd name="T50" fmla="*/ 5 w 21"/>
                <a:gd name="T51" fmla="*/ 28 h 111"/>
                <a:gd name="T52" fmla="*/ 5 w 21"/>
                <a:gd name="T53" fmla="*/ 8 h 111"/>
                <a:gd name="T54" fmla="*/ 13 w 21"/>
                <a:gd name="T55" fmla="*/ 0 h 111"/>
                <a:gd name="T56" fmla="*/ 13 w 21"/>
                <a:gd name="T57" fmla="*/ 28 h 111"/>
                <a:gd name="T58" fmla="*/ 20 w 21"/>
                <a:gd name="T59" fmla="*/ 28 h 111"/>
                <a:gd name="T60" fmla="*/ 20 w 21"/>
                <a:gd name="T61" fmla="*/ 41 h 111"/>
                <a:gd name="T62" fmla="*/ 13 w 21"/>
                <a:gd name="T63" fmla="*/ 41 h 111"/>
                <a:gd name="T64" fmla="*/ 13 w 21"/>
                <a:gd name="T65" fmla="*/ 87 h 111"/>
                <a:gd name="T66" fmla="*/ 13 w 21"/>
                <a:gd name="T67" fmla="*/ 87 h 111"/>
                <a:gd name="T68" fmla="*/ 13 w 21"/>
                <a:gd name="T69" fmla="*/ 90 h 111"/>
                <a:gd name="T70" fmla="*/ 13 w 21"/>
                <a:gd name="T71" fmla="*/ 92 h 111"/>
                <a:gd name="T72" fmla="*/ 13 w 21"/>
                <a:gd name="T73" fmla="*/ 93 h 111"/>
                <a:gd name="T74" fmla="*/ 13 w 21"/>
                <a:gd name="T75" fmla="*/ 94 h 111"/>
                <a:gd name="T76" fmla="*/ 13 w 21"/>
                <a:gd name="T77" fmla="*/ 94 h 111"/>
                <a:gd name="T78" fmla="*/ 13 w 21"/>
                <a:gd name="T79" fmla="*/ 94 h 111"/>
                <a:gd name="T80" fmla="*/ 14 w 21"/>
                <a:gd name="T81" fmla="*/ 94 h 111"/>
                <a:gd name="T82" fmla="*/ 15 w 21"/>
                <a:gd name="T83" fmla="*/ 96 h 111"/>
                <a:gd name="T84" fmla="*/ 15 w 21"/>
                <a:gd name="T85" fmla="*/ 96 h 111"/>
                <a:gd name="T86" fmla="*/ 15 w 21"/>
                <a:gd name="T87" fmla="*/ 96 h 111"/>
                <a:gd name="T88" fmla="*/ 15 w 21"/>
                <a:gd name="T89" fmla="*/ 96 h 111"/>
                <a:gd name="T90" fmla="*/ 16 w 21"/>
                <a:gd name="T91" fmla="*/ 96 h 111"/>
                <a:gd name="T92" fmla="*/ 16 w 21"/>
                <a:gd name="T93" fmla="*/ 97 h 111"/>
                <a:gd name="T94" fmla="*/ 17 w 21"/>
                <a:gd name="T95" fmla="*/ 97 h 111"/>
                <a:gd name="T96" fmla="*/ 17 w 21"/>
                <a:gd name="T97" fmla="*/ 97 h 111"/>
                <a:gd name="T98" fmla="*/ 18 w 21"/>
                <a:gd name="T99" fmla="*/ 97 h 111"/>
                <a:gd name="T100" fmla="*/ 19 w 21"/>
                <a:gd name="T101" fmla="*/ 97 h 111"/>
                <a:gd name="T102" fmla="*/ 19 w 21"/>
                <a:gd name="T103" fmla="*/ 98 h 111"/>
                <a:gd name="T104" fmla="*/ 20 w 21"/>
                <a:gd name="T105" fmla="*/ 98 h 111"/>
                <a:gd name="T106" fmla="*/ 20 w 21"/>
                <a:gd name="T10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111">
                  <a:moveTo>
                    <a:pt x="20" y="97"/>
                  </a:moveTo>
                  <a:lnTo>
                    <a:pt x="21" y="111"/>
                  </a:lnTo>
                  <a:lnTo>
                    <a:pt x="21" y="111"/>
                  </a:lnTo>
                  <a:lnTo>
                    <a:pt x="20" y="111"/>
                  </a:lnTo>
                  <a:lnTo>
                    <a:pt x="18" y="111"/>
                  </a:lnTo>
                  <a:lnTo>
                    <a:pt x="17" y="111"/>
                  </a:lnTo>
                  <a:lnTo>
                    <a:pt x="15" y="111"/>
                  </a:lnTo>
                  <a:lnTo>
                    <a:pt x="15" y="111"/>
                  </a:lnTo>
                  <a:lnTo>
                    <a:pt x="14" y="111"/>
                  </a:lnTo>
                  <a:lnTo>
                    <a:pt x="12" y="110"/>
                  </a:lnTo>
                  <a:lnTo>
                    <a:pt x="11" y="110"/>
                  </a:lnTo>
                  <a:lnTo>
                    <a:pt x="10" y="110"/>
                  </a:lnTo>
                  <a:lnTo>
                    <a:pt x="10" y="110"/>
                  </a:lnTo>
                  <a:lnTo>
                    <a:pt x="9" y="108"/>
                  </a:lnTo>
                  <a:lnTo>
                    <a:pt x="7" y="107"/>
                  </a:lnTo>
                  <a:lnTo>
                    <a:pt x="5" y="105"/>
                  </a:lnTo>
                  <a:lnTo>
                    <a:pt x="5" y="104"/>
                  </a:lnTo>
                  <a:lnTo>
                    <a:pt x="5" y="104"/>
                  </a:lnTo>
                  <a:lnTo>
                    <a:pt x="5" y="101"/>
                  </a:lnTo>
                  <a:lnTo>
                    <a:pt x="5" y="97"/>
                  </a:lnTo>
                  <a:lnTo>
                    <a:pt x="5" y="93"/>
                  </a:lnTo>
                  <a:lnTo>
                    <a:pt x="5" y="87"/>
                  </a:lnTo>
                  <a:lnTo>
                    <a:pt x="5" y="41"/>
                  </a:lnTo>
                  <a:lnTo>
                    <a:pt x="0" y="41"/>
                  </a:lnTo>
                  <a:lnTo>
                    <a:pt x="0" y="28"/>
                  </a:lnTo>
                  <a:lnTo>
                    <a:pt x="5" y="28"/>
                  </a:lnTo>
                  <a:lnTo>
                    <a:pt x="5" y="8"/>
                  </a:lnTo>
                  <a:lnTo>
                    <a:pt x="13" y="0"/>
                  </a:lnTo>
                  <a:lnTo>
                    <a:pt x="13" y="28"/>
                  </a:lnTo>
                  <a:lnTo>
                    <a:pt x="20" y="28"/>
                  </a:lnTo>
                  <a:lnTo>
                    <a:pt x="20" y="41"/>
                  </a:lnTo>
                  <a:lnTo>
                    <a:pt x="13" y="41"/>
                  </a:lnTo>
                  <a:lnTo>
                    <a:pt x="13" y="87"/>
                  </a:lnTo>
                  <a:lnTo>
                    <a:pt x="13" y="87"/>
                  </a:lnTo>
                  <a:lnTo>
                    <a:pt x="13" y="90"/>
                  </a:lnTo>
                  <a:lnTo>
                    <a:pt x="13" y="92"/>
                  </a:lnTo>
                  <a:lnTo>
                    <a:pt x="13" y="93"/>
                  </a:lnTo>
                  <a:lnTo>
                    <a:pt x="13" y="94"/>
                  </a:lnTo>
                  <a:lnTo>
                    <a:pt x="13" y="94"/>
                  </a:lnTo>
                  <a:lnTo>
                    <a:pt x="13" y="94"/>
                  </a:lnTo>
                  <a:lnTo>
                    <a:pt x="14" y="94"/>
                  </a:lnTo>
                  <a:lnTo>
                    <a:pt x="15" y="96"/>
                  </a:lnTo>
                  <a:lnTo>
                    <a:pt x="15" y="96"/>
                  </a:lnTo>
                  <a:lnTo>
                    <a:pt x="15" y="96"/>
                  </a:lnTo>
                  <a:lnTo>
                    <a:pt x="15" y="96"/>
                  </a:lnTo>
                  <a:lnTo>
                    <a:pt x="16" y="96"/>
                  </a:lnTo>
                  <a:lnTo>
                    <a:pt x="16" y="97"/>
                  </a:lnTo>
                  <a:lnTo>
                    <a:pt x="17" y="97"/>
                  </a:lnTo>
                  <a:lnTo>
                    <a:pt x="17" y="97"/>
                  </a:lnTo>
                  <a:lnTo>
                    <a:pt x="18" y="97"/>
                  </a:lnTo>
                  <a:lnTo>
                    <a:pt x="19" y="97"/>
                  </a:lnTo>
                  <a:lnTo>
                    <a:pt x="19" y="98"/>
                  </a:lnTo>
                  <a:lnTo>
                    <a:pt x="20" y="98"/>
                  </a:lnTo>
                  <a:lnTo>
                    <a:pt x="20" y="97"/>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5506" y="327"/>
              <a:ext cx="3" cy="7"/>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5506" y="342"/>
              <a:ext cx="3" cy="41"/>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89"/>
            <p:cNvSpPr>
              <a:spLocks/>
            </p:cNvSpPr>
            <p:nvPr/>
          </p:nvSpPr>
          <p:spPr bwMode="auto">
            <a:xfrm>
              <a:off x="5515" y="342"/>
              <a:ext cx="19" cy="42"/>
            </a:xfrm>
            <a:custGeom>
              <a:avLst/>
              <a:gdLst>
                <a:gd name="T0" fmla="*/ 0 w 40"/>
                <a:gd name="T1" fmla="*/ 43 h 85"/>
                <a:gd name="T2" fmla="*/ 0 w 40"/>
                <a:gd name="T3" fmla="*/ 43 h 85"/>
                <a:gd name="T4" fmla="*/ 0 w 40"/>
                <a:gd name="T5" fmla="*/ 34 h 85"/>
                <a:gd name="T6" fmla="*/ 2 w 40"/>
                <a:gd name="T7" fmla="*/ 24 h 85"/>
                <a:gd name="T8" fmla="*/ 3 w 40"/>
                <a:gd name="T9" fmla="*/ 15 h 85"/>
                <a:gd name="T10" fmla="*/ 6 w 40"/>
                <a:gd name="T11" fmla="*/ 10 h 85"/>
                <a:gd name="T12" fmla="*/ 6 w 40"/>
                <a:gd name="T13" fmla="*/ 10 h 85"/>
                <a:gd name="T14" fmla="*/ 9 w 40"/>
                <a:gd name="T15" fmla="*/ 6 h 85"/>
                <a:gd name="T16" fmla="*/ 12 w 40"/>
                <a:gd name="T17" fmla="*/ 3 h 85"/>
                <a:gd name="T18" fmla="*/ 16 w 40"/>
                <a:gd name="T19" fmla="*/ 2 h 85"/>
                <a:gd name="T20" fmla="*/ 19 w 40"/>
                <a:gd name="T21" fmla="*/ 0 h 85"/>
                <a:gd name="T22" fmla="*/ 19 w 40"/>
                <a:gd name="T23" fmla="*/ 0 h 85"/>
                <a:gd name="T24" fmla="*/ 23 w 40"/>
                <a:gd name="T25" fmla="*/ 2 h 85"/>
                <a:gd name="T26" fmla="*/ 27 w 40"/>
                <a:gd name="T27" fmla="*/ 3 h 85"/>
                <a:gd name="T28" fmla="*/ 31 w 40"/>
                <a:gd name="T29" fmla="*/ 7 h 85"/>
                <a:gd name="T30" fmla="*/ 34 w 40"/>
                <a:gd name="T31" fmla="*/ 11 h 85"/>
                <a:gd name="T32" fmla="*/ 34 w 40"/>
                <a:gd name="T33" fmla="*/ 11 h 85"/>
                <a:gd name="T34" fmla="*/ 37 w 40"/>
                <a:gd name="T35" fmla="*/ 17 h 85"/>
                <a:gd name="T36" fmla="*/ 39 w 40"/>
                <a:gd name="T37" fmla="*/ 24 h 85"/>
                <a:gd name="T38" fmla="*/ 40 w 40"/>
                <a:gd name="T39" fmla="*/ 32 h 85"/>
                <a:gd name="T40" fmla="*/ 40 w 40"/>
                <a:gd name="T41" fmla="*/ 42 h 85"/>
                <a:gd name="T42" fmla="*/ 40 w 40"/>
                <a:gd name="T43" fmla="*/ 42 h 85"/>
                <a:gd name="T44" fmla="*/ 40 w 40"/>
                <a:gd name="T45" fmla="*/ 49 h 85"/>
                <a:gd name="T46" fmla="*/ 39 w 40"/>
                <a:gd name="T47" fmla="*/ 56 h 85"/>
                <a:gd name="T48" fmla="*/ 39 w 40"/>
                <a:gd name="T49" fmla="*/ 61 h 85"/>
                <a:gd name="T50" fmla="*/ 38 w 40"/>
                <a:gd name="T51" fmla="*/ 66 h 85"/>
                <a:gd name="T52" fmla="*/ 38 w 40"/>
                <a:gd name="T53" fmla="*/ 66 h 85"/>
                <a:gd name="T54" fmla="*/ 36 w 40"/>
                <a:gd name="T55" fmla="*/ 70 h 85"/>
                <a:gd name="T56" fmla="*/ 35 w 40"/>
                <a:gd name="T57" fmla="*/ 74 h 85"/>
                <a:gd name="T58" fmla="*/ 33 w 40"/>
                <a:gd name="T59" fmla="*/ 77 h 85"/>
                <a:gd name="T60" fmla="*/ 31 w 40"/>
                <a:gd name="T61" fmla="*/ 79 h 85"/>
                <a:gd name="T62" fmla="*/ 31 w 40"/>
                <a:gd name="T63" fmla="*/ 79 h 85"/>
                <a:gd name="T64" fmla="*/ 27 w 40"/>
                <a:gd name="T65" fmla="*/ 81 h 85"/>
                <a:gd name="T66" fmla="*/ 24 w 40"/>
                <a:gd name="T67" fmla="*/ 84 h 85"/>
                <a:gd name="T68" fmla="*/ 21 w 40"/>
                <a:gd name="T69" fmla="*/ 85 h 85"/>
                <a:gd name="T70" fmla="*/ 19 w 40"/>
                <a:gd name="T71" fmla="*/ 85 h 85"/>
                <a:gd name="T72" fmla="*/ 19 w 40"/>
                <a:gd name="T73" fmla="*/ 85 h 85"/>
                <a:gd name="T74" fmla="*/ 15 w 40"/>
                <a:gd name="T75" fmla="*/ 84 h 85"/>
                <a:gd name="T76" fmla="*/ 11 w 40"/>
                <a:gd name="T77" fmla="*/ 82 h 85"/>
                <a:gd name="T78" fmla="*/ 8 w 40"/>
                <a:gd name="T79" fmla="*/ 79 h 85"/>
                <a:gd name="T80" fmla="*/ 5 w 40"/>
                <a:gd name="T81" fmla="*/ 75 h 85"/>
                <a:gd name="T82" fmla="*/ 5 w 40"/>
                <a:gd name="T83" fmla="*/ 75 h 85"/>
                <a:gd name="T84" fmla="*/ 3 w 40"/>
                <a:gd name="T85" fmla="*/ 70 h 85"/>
                <a:gd name="T86" fmla="*/ 1 w 40"/>
                <a:gd name="T87" fmla="*/ 61 h 85"/>
                <a:gd name="T88" fmla="*/ 0 w 40"/>
                <a:gd name="T89" fmla="*/ 53 h 85"/>
                <a:gd name="T90" fmla="*/ 0 w 40"/>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1" y="7"/>
                  </a:lnTo>
                  <a:lnTo>
                    <a:pt x="34" y="11"/>
                  </a:lnTo>
                  <a:lnTo>
                    <a:pt x="34" y="11"/>
                  </a:lnTo>
                  <a:lnTo>
                    <a:pt x="37" y="17"/>
                  </a:lnTo>
                  <a:lnTo>
                    <a:pt x="39" y="24"/>
                  </a:lnTo>
                  <a:lnTo>
                    <a:pt x="40" y="32"/>
                  </a:lnTo>
                  <a:lnTo>
                    <a:pt x="40" y="42"/>
                  </a:lnTo>
                  <a:lnTo>
                    <a:pt x="40" y="42"/>
                  </a:lnTo>
                  <a:lnTo>
                    <a:pt x="40" y="49"/>
                  </a:lnTo>
                  <a:lnTo>
                    <a:pt x="39" y="56"/>
                  </a:lnTo>
                  <a:lnTo>
                    <a:pt x="39" y="61"/>
                  </a:lnTo>
                  <a:lnTo>
                    <a:pt x="38" y="66"/>
                  </a:lnTo>
                  <a:lnTo>
                    <a:pt x="38" y="66"/>
                  </a:lnTo>
                  <a:lnTo>
                    <a:pt x="36" y="70"/>
                  </a:lnTo>
                  <a:lnTo>
                    <a:pt x="35" y="74"/>
                  </a:lnTo>
                  <a:lnTo>
                    <a:pt x="33" y="77"/>
                  </a:lnTo>
                  <a:lnTo>
                    <a:pt x="31" y="79"/>
                  </a:lnTo>
                  <a:lnTo>
                    <a:pt x="31"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90"/>
            <p:cNvSpPr>
              <a:spLocks/>
            </p:cNvSpPr>
            <p:nvPr/>
          </p:nvSpPr>
          <p:spPr bwMode="auto">
            <a:xfrm>
              <a:off x="5518" y="349"/>
              <a:ext cx="13" cy="28"/>
            </a:xfrm>
            <a:custGeom>
              <a:avLst/>
              <a:gdLst>
                <a:gd name="T0" fmla="*/ 0 w 26"/>
                <a:gd name="T1" fmla="*/ 28 h 57"/>
                <a:gd name="T2" fmla="*/ 0 w 26"/>
                <a:gd name="T3" fmla="*/ 28 h 57"/>
                <a:gd name="T4" fmla="*/ 0 w 26"/>
                <a:gd name="T5" fmla="*/ 35 h 57"/>
                <a:gd name="T6" fmla="*/ 1 w 26"/>
                <a:gd name="T7" fmla="*/ 40 h 57"/>
                <a:gd name="T8" fmla="*/ 2 w 26"/>
                <a:gd name="T9" fmla="*/ 46 h 57"/>
                <a:gd name="T10" fmla="*/ 3 w 26"/>
                <a:gd name="T11" fmla="*/ 50 h 57"/>
                <a:gd name="T12" fmla="*/ 3 w 26"/>
                <a:gd name="T13" fmla="*/ 50 h 57"/>
                <a:gd name="T14" fmla="*/ 5 w 26"/>
                <a:gd name="T15" fmla="*/ 53 h 57"/>
                <a:gd name="T16" fmla="*/ 7 w 26"/>
                <a:gd name="T17" fmla="*/ 56 h 57"/>
                <a:gd name="T18" fmla="*/ 10 w 26"/>
                <a:gd name="T19" fmla="*/ 57 h 57"/>
                <a:gd name="T20" fmla="*/ 12 w 26"/>
                <a:gd name="T21" fmla="*/ 57 h 57"/>
                <a:gd name="T22" fmla="*/ 12 w 26"/>
                <a:gd name="T23" fmla="*/ 57 h 57"/>
                <a:gd name="T24" fmla="*/ 14 w 26"/>
                <a:gd name="T25" fmla="*/ 57 h 57"/>
                <a:gd name="T26" fmla="*/ 17 w 26"/>
                <a:gd name="T27" fmla="*/ 56 h 57"/>
                <a:gd name="T28" fmla="*/ 19 w 26"/>
                <a:gd name="T29" fmla="*/ 53 h 57"/>
                <a:gd name="T30" fmla="*/ 22 w 26"/>
                <a:gd name="T31" fmla="*/ 50 h 57"/>
                <a:gd name="T32" fmla="*/ 22 w 26"/>
                <a:gd name="T33" fmla="*/ 50 h 57"/>
                <a:gd name="T34" fmla="*/ 23 w 26"/>
                <a:gd name="T35" fmla="*/ 46 h 57"/>
                <a:gd name="T36" fmla="*/ 25 w 26"/>
                <a:gd name="T37" fmla="*/ 42 h 57"/>
                <a:gd name="T38" fmla="*/ 26 w 26"/>
                <a:gd name="T39" fmla="*/ 35 h 57"/>
                <a:gd name="T40" fmla="*/ 26 w 26"/>
                <a:gd name="T41" fmla="*/ 29 h 57"/>
                <a:gd name="T42" fmla="*/ 26 w 26"/>
                <a:gd name="T43" fmla="*/ 29 h 57"/>
                <a:gd name="T44" fmla="*/ 26 w 26"/>
                <a:gd name="T45" fmla="*/ 24 h 57"/>
                <a:gd name="T46" fmla="*/ 25 w 26"/>
                <a:gd name="T47" fmla="*/ 17 h 57"/>
                <a:gd name="T48" fmla="*/ 23 w 26"/>
                <a:gd name="T49" fmla="*/ 13 h 57"/>
                <a:gd name="T50" fmla="*/ 22 w 26"/>
                <a:gd name="T51" fmla="*/ 8 h 57"/>
                <a:gd name="T52" fmla="*/ 22 w 26"/>
                <a:gd name="T53" fmla="*/ 8 h 57"/>
                <a:gd name="T54" fmla="*/ 19 w 26"/>
                <a:gd name="T55" fmla="*/ 4 h 57"/>
                <a:gd name="T56" fmla="*/ 17 w 26"/>
                <a:gd name="T57" fmla="*/ 1 h 57"/>
                <a:gd name="T58" fmla="*/ 14 w 26"/>
                <a:gd name="T59" fmla="*/ 0 h 57"/>
                <a:gd name="T60" fmla="*/ 12 w 26"/>
                <a:gd name="T61" fmla="*/ 0 h 57"/>
                <a:gd name="T62" fmla="*/ 12 w 26"/>
                <a:gd name="T63" fmla="*/ 0 h 57"/>
                <a:gd name="T64" fmla="*/ 10 w 26"/>
                <a:gd name="T65" fmla="*/ 0 h 57"/>
                <a:gd name="T66" fmla="*/ 7 w 26"/>
                <a:gd name="T67" fmla="*/ 1 h 57"/>
                <a:gd name="T68" fmla="*/ 5 w 26"/>
                <a:gd name="T69" fmla="*/ 4 h 57"/>
                <a:gd name="T70" fmla="*/ 4 w 26"/>
                <a:gd name="T71" fmla="*/ 7 h 57"/>
                <a:gd name="T72" fmla="*/ 4 w 26"/>
                <a:gd name="T73" fmla="*/ 7 h 57"/>
                <a:gd name="T74" fmla="*/ 3 w 26"/>
                <a:gd name="T75" fmla="*/ 11 h 57"/>
                <a:gd name="T76" fmla="*/ 1 w 26"/>
                <a:gd name="T77" fmla="*/ 17 h 57"/>
                <a:gd name="T78" fmla="*/ 0 w 26"/>
                <a:gd name="T79" fmla="*/ 24 h 57"/>
                <a:gd name="T80" fmla="*/ 0 w 26"/>
                <a:gd name="T81" fmla="*/ 29 h 57"/>
                <a:gd name="T82" fmla="*/ 0 w 26"/>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2" y="50"/>
                  </a:lnTo>
                  <a:lnTo>
                    <a:pt x="22" y="50"/>
                  </a:lnTo>
                  <a:lnTo>
                    <a:pt x="23" y="46"/>
                  </a:lnTo>
                  <a:lnTo>
                    <a:pt x="25" y="42"/>
                  </a:lnTo>
                  <a:lnTo>
                    <a:pt x="26" y="35"/>
                  </a:lnTo>
                  <a:lnTo>
                    <a:pt x="26" y="29"/>
                  </a:lnTo>
                  <a:lnTo>
                    <a:pt x="26" y="29"/>
                  </a:lnTo>
                  <a:lnTo>
                    <a:pt x="26" y="24"/>
                  </a:lnTo>
                  <a:lnTo>
                    <a:pt x="25" y="17"/>
                  </a:lnTo>
                  <a:lnTo>
                    <a:pt x="23" y="13"/>
                  </a:lnTo>
                  <a:lnTo>
                    <a:pt x="22" y="8"/>
                  </a:lnTo>
                  <a:lnTo>
                    <a:pt x="22"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91"/>
            <p:cNvSpPr>
              <a:spLocks/>
            </p:cNvSpPr>
            <p:nvPr/>
          </p:nvSpPr>
          <p:spPr bwMode="auto">
            <a:xfrm>
              <a:off x="5539" y="342"/>
              <a:ext cx="18" cy="41"/>
            </a:xfrm>
            <a:custGeom>
              <a:avLst/>
              <a:gdLst>
                <a:gd name="T0" fmla="*/ 0 w 35"/>
                <a:gd name="T1" fmla="*/ 84 h 84"/>
                <a:gd name="T2" fmla="*/ 0 w 35"/>
                <a:gd name="T3" fmla="*/ 2 h 84"/>
                <a:gd name="T4" fmla="*/ 7 w 35"/>
                <a:gd name="T5" fmla="*/ 2 h 84"/>
                <a:gd name="T6" fmla="*/ 7 w 35"/>
                <a:gd name="T7" fmla="*/ 14 h 84"/>
                <a:gd name="T8" fmla="*/ 7 w 35"/>
                <a:gd name="T9" fmla="*/ 14 h 84"/>
                <a:gd name="T10" fmla="*/ 10 w 35"/>
                <a:gd name="T11" fmla="*/ 9 h 84"/>
                <a:gd name="T12" fmla="*/ 13 w 35"/>
                <a:gd name="T13" fmla="*/ 4 h 84"/>
                <a:gd name="T14" fmla="*/ 16 w 35"/>
                <a:gd name="T15" fmla="*/ 2 h 84"/>
                <a:gd name="T16" fmla="*/ 20 w 35"/>
                <a:gd name="T17" fmla="*/ 0 h 84"/>
                <a:gd name="T18" fmla="*/ 20 w 35"/>
                <a:gd name="T19" fmla="*/ 0 h 84"/>
                <a:gd name="T20" fmla="*/ 22 w 35"/>
                <a:gd name="T21" fmla="*/ 0 h 84"/>
                <a:gd name="T22" fmla="*/ 24 w 35"/>
                <a:gd name="T23" fmla="*/ 2 h 84"/>
                <a:gd name="T24" fmla="*/ 25 w 35"/>
                <a:gd name="T25" fmla="*/ 2 h 84"/>
                <a:gd name="T26" fmla="*/ 27 w 35"/>
                <a:gd name="T27" fmla="*/ 3 h 84"/>
                <a:gd name="T28" fmla="*/ 27 w 35"/>
                <a:gd name="T29" fmla="*/ 3 h 84"/>
                <a:gd name="T30" fmla="*/ 28 w 35"/>
                <a:gd name="T31" fmla="*/ 4 h 84"/>
                <a:gd name="T32" fmla="*/ 30 w 35"/>
                <a:gd name="T33" fmla="*/ 6 h 84"/>
                <a:gd name="T34" fmla="*/ 31 w 35"/>
                <a:gd name="T35" fmla="*/ 9 h 84"/>
                <a:gd name="T36" fmla="*/ 32 w 35"/>
                <a:gd name="T37" fmla="*/ 10 h 84"/>
                <a:gd name="T38" fmla="*/ 32 w 35"/>
                <a:gd name="T39" fmla="*/ 10 h 84"/>
                <a:gd name="T40" fmla="*/ 32 w 35"/>
                <a:gd name="T41" fmla="*/ 13 h 84"/>
                <a:gd name="T42" fmla="*/ 33 w 35"/>
                <a:gd name="T43" fmla="*/ 15 h 84"/>
                <a:gd name="T44" fmla="*/ 34 w 35"/>
                <a:gd name="T45" fmla="*/ 18 h 84"/>
                <a:gd name="T46" fmla="*/ 34 w 35"/>
                <a:gd name="T47" fmla="*/ 21 h 84"/>
                <a:gd name="T48" fmla="*/ 34 w 35"/>
                <a:gd name="T49" fmla="*/ 21 h 84"/>
                <a:gd name="T50" fmla="*/ 34 w 35"/>
                <a:gd name="T51" fmla="*/ 24 h 84"/>
                <a:gd name="T52" fmla="*/ 35 w 35"/>
                <a:gd name="T53" fmla="*/ 27 h 84"/>
                <a:gd name="T54" fmla="*/ 35 w 35"/>
                <a:gd name="T55" fmla="*/ 29 h 84"/>
                <a:gd name="T56" fmla="*/ 35 w 35"/>
                <a:gd name="T57" fmla="*/ 34 h 84"/>
                <a:gd name="T58" fmla="*/ 35 w 35"/>
                <a:gd name="T59" fmla="*/ 84 h 84"/>
                <a:gd name="T60" fmla="*/ 28 w 35"/>
                <a:gd name="T61" fmla="*/ 84 h 84"/>
                <a:gd name="T62" fmla="*/ 28 w 35"/>
                <a:gd name="T63" fmla="*/ 36 h 84"/>
                <a:gd name="T64" fmla="*/ 28 w 35"/>
                <a:gd name="T65" fmla="*/ 36 h 84"/>
                <a:gd name="T66" fmla="*/ 28 w 35"/>
                <a:gd name="T67" fmla="*/ 32 h 84"/>
                <a:gd name="T68" fmla="*/ 28 w 35"/>
                <a:gd name="T69" fmla="*/ 29 h 84"/>
                <a:gd name="T70" fmla="*/ 27 w 35"/>
                <a:gd name="T71" fmla="*/ 27 h 84"/>
                <a:gd name="T72" fmla="*/ 27 w 35"/>
                <a:gd name="T73" fmla="*/ 24 h 84"/>
                <a:gd name="T74" fmla="*/ 27 w 35"/>
                <a:gd name="T75" fmla="*/ 24 h 84"/>
                <a:gd name="T76" fmla="*/ 26 w 35"/>
                <a:gd name="T77" fmla="*/ 22 h 84"/>
                <a:gd name="T78" fmla="*/ 25 w 35"/>
                <a:gd name="T79" fmla="*/ 20 h 84"/>
                <a:gd name="T80" fmla="*/ 24 w 35"/>
                <a:gd name="T81" fmla="*/ 18 h 84"/>
                <a:gd name="T82" fmla="*/ 24 w 35"/>
                <a:gd name="T83" fmla="*/ 17 h 84"/>
                <a:gd name="T84" fmla="*/ 24 w 35"/>
                <a:gd name="T85" fmla="*/ 17 h 84"/>
                <a:gd name="T86" fmla="*/ 23 w 35"/>
                <a:gd name="T87" fmla="*/ 15 h 84"/>
                <a:gd name="T88" fmla="*/ 21 w 35"/>
                <a:gd name="T89" fmla="*/ 15 h 84"/>
                <a:gd name="T90" fmla="*/ 20 w 35"/>
                <a:gd name="T91" fmla="*/ 14 h 84"/>
                <a:gd name="T92" fmla="*/ 19 w 35"/>
                <a:gd name="T93" fmla="*/ 14 h 84"/>
                <a:gd name="T94" fmla="*/ 19 w 35"/>
                <a:gd name="T95" fmla="*/ 14 h 84"/>
                <a:gd name="T96" fmla="*/ 16 w 35"/>
                <a:gd name="T97" fmla="*/ 14 h 84"/>
                <a:gd name="T98" fmla="*/ 14 w 35"/>
                <a:gd name="T99" fmla="*/ 15 h 84"/>
                <a:gd name="T100" fmla="*/ 12 w 35"/>
                <a:gd name="T101" fmla="*/ 18 h 84"/>
                <a:gd name="T102" fmla="*/ 10 w 35"/>
                <a:gd name="T103" fmla="*/ 20 h 84"/>
                <a:gd name="T104" fmla="*/ 10 w 35"/>
                <a:gd name="T105" fmla="*/ 20 h 84"/>
                <a:gd name="T106" fmla="*/ 9 w 35"/>
                <a:gd name="T107" fmla="*/ 22 h 84"/>
                <a:gd name="T108" fmla="*/ 8 w 35"/>
                <a:gd name="T109" fmla="*/ 28 h 84"/>
                <a:gd name="T110" fmla="*/ 7 w 35"/>
                <a:gd name="T111" fmla="*/ 34 h 84"/>
                <a:gd name="T112" fmla="*/ 7 w 35"/>
                <a:gd name="T113" fmla="*/ 41 h 84"/>
                <a:gd name="T114" fmla="*/ 7 w 35"/>
                <a:gd name="T115" fmla="*/ 84 h 84"/>
                <a:gd name="T116" fmla="*/ 0 w 35"/>
                <a:gd name="T1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84">
                  <a:moveTo>
                    <a:pt x="0" y="84"/>
                  </a:moveTo>
                  <a:lnTo>
                    <a:pt x="0" y="2"/>
                  </a:lnTo>
                  <a:lnTo>
                    <a:pt x="7" y="2"/>
                  </a:lnTo>
                  <a:lnTo>
                    <a:pt x="7" y="14"/>
                  </a:lnTo>
                  <a:lnTo>
                    <a:pt x="7" y="14"/>
                  </a:lnTo>
                  <a:lnTo>
                    <a:pt x="10" y="9"/>
                  </a:lnTo>
                  <a:lnTo>
                    <a:pt x="13" y="4"/>
                  </a:lnTo>
                  <a:lnTo>
                    <a:pt x="16" y="2"/>
                  </a:lnTo>
                  <a:lnTo>
                    <a:pt x="20" y="0"/>
                  </a:lnTo>
                  <a:lnTo>
                    <a:pt x="20" y="0"/>
                  </a:lnTo>
                  <a:lnTo>
                    <a:pt x="22" y="0"/>
                  </a:lnTo>
                  <a:lnTo>
                    <a:pt x="24" y="2"/>
                  </a:lnTo>
                  <a:lnTo>
                    <a:pt x="25" y="2"/>
                  </a:lnTo>
                  <a:lnTo>
                    <a:pt x="27" y="3"/>
                  </a:lnTo>
                  <a:lnTo>
                    <a:pt x="27" y="3"/>
                  </a:lnTo>
                  <a:lnTo>
                    <a:pt x="28" y="4"/>
                  </a:lnTo>
                  <a:lnTo>
                    <a:pt x="30" y="6"/>
                  </a:lnTo>
                  <a:lnTo>
                    <a:pt x="31" y="9"/>
                  </a:lnTo>
                  <a:lnTo>
                    <a:pt x="32" y="10"/>
                  </a:lnTo>
                  <a:lnTo>
                    <a:pt x="32" y="10"/>
                  </a:lnTo>
                  <a:lnTo>
                    <a:pt x="32" y="13"/>
                  </a:lnTo>
                  <a:lnTo>
                    <a:pt x="33" y="15"/>
                  </a:lnTo>
                  <a:lnTo>
                    <a:pt x="34" y="18"/>
                  </a:lnTo>
                  <a:lnTo>
                    <a:pt x="34" y="21"/>
                  </a:lnTo>
                  <a:lnTo>
                    <a:pt x="34" y="21"/>
                  </a:lnTo>
                  <a:lnTo>
                    <a:pt x="34" y="24"/>
                  </a:lnTo>
                  <a:lnTo>
                    <a:pt x="35" y="27"/>
                  </a:lnTo>
                  <a:lnTo>
                    <a:pt x="35" y="29"/>
                  </a:lnTo>
                  <a:lnTo>
                    <a:pt x="35" y="34"/>
                  </a:lnTo>
                  <a:lnTo>
                    <a:pt x="35" y="84"/>
                  </a:lnTo>
                  <a:lnTo>
                    <a:pt x="28" y="84"/>
                  </a:lnTo>
                  <a:lnTo>
                    <a:pt x="28" y="36"/>
                  </a:lnTo>
                  <a:lnTo>
                    <a:pt x="28" y="36"/>
                  </a:lnTo>
                  <a:lnTo>
                    <a:pt x="28" y="32"/>
                  </a:lnTo>
                  <a:lnTo>
                    <a:pt x="28" y="29"/>
                  </a:lnTo>
                  <a:lnTo>
                    <a:pt x="27" y="27"/>
                  </a:lnTo>
                  <a:lnTo>
                    <a:pt x="27" y="24"/>
                  </a:lnTo>
                  <a:lnTo>
                    <a:pt x="27" y="24"/>
                  </a:lnTo>
                  <a:lnTo>
                    <a:pt x="26" y="22"/>
                  </a:lnTo>
                  <a:lnTo>
                    <a:pt x="25" y="20"/>
                  </a:lnTo>
                  <a:lnTo>
                    <a:pt x="24" y="18"/>
                  </a:lnTo>
                  <a:lnTo>
                    <a:pt x="24" y="17"/>
                  </a:lnTo>
                  <a:lnTo>
                    <a:pt x="24" y="17"/>
                  </a:lnTo>
                  <a:lnTo>
                    <a:pt x="23" y="15"/>
                  </a:lnTo>
                  <a:lnTo>
                    <a:pt x="21" y="15"/>
                  </a:lnTo>
                  <a:lnTo>
                    <a:pt x="20" y="14"/>
                  </a:lnTo>
                  <a:lnTo>
                    <a:pt x="19" y="14"/>
                  </a:lnTo>
                  <a:lnTo>
                    <a:pt x="19" y="14"/>
                  </a:lnTo>
                  <a:lnTo>
                    <a:pt x="16" y="14"/>
                  </a:lnTo>
                  <a:lnTo>
                    <a:pt x="14" y="15"/>
                  </a:lnTo>
                  <a:lnTo>
                    <a:pt x="12" y="18"/>
                  </a:lnTo>
                  <a:lnTo>
                    <a:pt x="10" y="20"/>
                  </a:lnTo>
                  <a:lnTo>
                    <a:pt x="10" y="20"/>
                  </a:lnTo>
                  <a:lnTo>
                    <a:pt x="9" y="22"/>
                  </a:lnTo>
                  <a:lnTo>
                    <a:pt x="8" y="28"/>
                  </a:lnTo>
                  <a:lnTo>
                    <a:pt x="7" y="34"/>
                  </a:lnTo>
                  <a:lnTo>
                    <a:pt x="7" y="41"/>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92"/>
            <p:cNvSpPr>
              <a:spLocks/>
            </p:cNvSpPr>
            <p:nvPr/>
          </p:nvSpPr>
          <p:spPr bwMode="auto">
            <a:xfrm>
              <a:off x="5574" y="326"/>
              <a:ext cx="24" cy="58"/>
            </a:xfrm>
            <a:custGeom>
              <a:avLst/>
              <a:gdLst>
                <a:gd name="T0" fmla="*/ 8 w 48"/>
                <a:gd name="T1" fmla="*/ 75 h 115"/>
                <a:gd name="T2" fmla="*/ 9 w 48"/>
                <a:gd name="T3" fmla="*/ 87 h 115"/>
                <a:gd name="T4" fmla="*/ 11 w 48"/>
                <a:gd name="T5" fmla="*/ 93 h 115"/>
                <a:gd name="T6" fmla="*/ 15 w 48"/>
                <a:gd name="T7" fmla="*/ 98 h 115"/>
                <a:gd name="T8" fmla="*/ 20 w 48"/>
                <a:gd name="T9" fmla="*/ 100 h 115"/>
                <a:gd name="T10" fmla="*/ 24 w 48"/>
                <a:gd name="T11" fmla="*/ 101 h 115"/>
                <a:gd name="T12" fmla="*/ 30 w 48"/>
                <a:gd name="T13" fmla="*/ 100 h 115"/>
                <a:gd name="T14" fmla="*/ 33 w 48"/>
                <a:gd name="T15" fmla="*/ 98 h 115"/>
                <a:gd name="T16" fmla="*/ 37 w 48"/>
                <a:gd name="T17" fmla="*/ 93 h 115"/>
                <a:gd name="T18" fmla="*/ 38 w 48"/>
                <a:gd name="T19" fmla="*/ 87 h 115"/>
                <a:gd name="T20" fmla="*/ 39 w 48"/>
                <a:gd name="T21" fmla="*/ 83 h 115"/>
                <a:gd name="T22" fmla="*/ 38 w 48"/>
                <a:gd name="T23" fmla="*/ 76 h 115"/>
                <a:gd name="T24" fmla="*/ 37 w 48"/>
                <a:gd name="T25" fmla="*/ 73 h 115"/>
                <a:gd name="T26" fmla="*/ 32 w 48"/>
                <a:gd name="T27" fmla="*/ 68 h 115"/>
                <a:gd name="T28" fmla="*/ 28 w 48"/>
                <a:gd name="T29" fmla="*/ 66 h 115"/>
                <a:gd name="T30" fmla="*/ 22 w 48"/>
                <a:gd name="T31" fmla="*/ 64 h 115"/>
                <a:gd name="T32" fmla="*/ 12 w 48"/>
                <a:gd name="T33" fmla="*/ 57 h 115"/>
                <a:gd name="T34" fmla="*/ 8 w 48"/>
                <a:gd name="T35" fmla="*/ 52 h 115"/>
                <a:gd name="T36" fmla="*/ 4 w 48"/>
                <a:gd name="T37" fmla="*/ 45 h 115"/>
                <a:gd name="T38" fmla="*/ 3 w 48"/>
                <a:gd name="T39" fmla="*/ 39 h 115"/>
                <a:gd name="T40" fmla="*/ 2 w 48"/>
                <a:gd name="T41" fmla="*/ 32 h 115"/>
                <a:gd name="T42" fmla="*/ 3 w 48"/>
                <a:gd name="T43" fmla="*/ 19 h 115"/>
                <a:gd name="T44" fmla="*/ 6 w 48"/>
                <a:gd name="T45" fmla="*/ 12 h 115"/>
                <a:gd name="T46" fmla="*/ 12 w 48"/>
                <a:gd name="T47" fmla="*/ 4 h 115"/>
                <a:gd name="T48" fmla="*/ 17 w 48"/>
                <a:gd name="T49" fmla="*/ 1 h 115"/>
                <a:gd name="T50" fmla="*/ 23 w 48"/>
                <a:gd name="T51" fmla="*/ 0 h 115"/>
                <a:gd name="T52" fmla="*/ 32 w 48"/>
                <a:gd name="T53" fmla="*/ 2 h 115"/>
                <a:gd name="T54" fmla="*/ 37 w 48"/>
                <a:gd name="T55" fmla="*/ 7 h 115"/>
                <a:gd name="T56" fmla="*/ 43 w 48"/>
                <a:gd name="T57" fmla="*/ 15 h 115"/>
                <a:gd name="T58" fmla="*/ 45 w 48"/>
                <a:gd name="T59" fmla="*/ 23 h 115"/>
                <a:gd name="T60" fmla="*/ 38 w 48"/>
                <a:gd name="T61" fmla="*/ 33 h 115"/>
                <a:gd name="T62" fmla="*/ 36 w 48"/>
                <a:gd name="T63" fmla="*/ 25 h 115"/>
                <a:gd name="T64" fmla="*/ 33 w 48"/>
                <a:gd name="T65" fmla="*/ 19 h 115"/>
                <a:gd name="T66" fmla="*/ 26 w 48"/>
                <a:gd name="T67" fmla="*/ 13 h 115"/>
                <a:gd name="T68" fmla="*/ 20 w 48"/>
                <a:gd name="T69" fmla="*/ 13 h 115"/>
                <a:gd name="T70" fmla="*/ 13 w 48"/>
                <a:gd name="T71" fmla="*/ 18 h 115"/>
                <a:gd name="T72" fmla="*/ 11 w 48"/>
                <a:gd name="T73" fmla="*/ 23 h 115"/>
                <a:gd name="T74" fmla="*/ 10 w 48"/>
                <a:gd name="T75" fmla="*/ 30 h 115"/>
                <a:gd name="T76" fmla="*/ 11 w 48"/>
                <a:gd name="T77" fmla="*/ 39 h 115"/>
                <a:gd name="T78" fmla="*/ 14 w 48"/>
                <a:gd name="T79" fmla="*/ 41 h 115"/>
                <a:gd name="T80" fmla="*/ 24 w 48"/>
                <a:gd name="T81" fmla="*/ 48 h 115"/>
                <a:gd name="T82" fmla="*/ 32 w 48"/>
                <a:gd name="T83" fmla="*/ 52 h 115"/>
                <a:gd name="T84" fmla="*/ 37 w 48"/>
                <a:gd name="T85" fmla="*/ 55 h 115"/>
                <a:gd name="T86" fmla="*/ 44 w 48"/>
                <a:gd name="T87" fmla="*/ 64 h 115"/>
                <a:gd name="T88" fmla="*/ 46 w 48"/>
                <a:gd name="T89" fmla="*/ 71 h 115"/>
                <a:gd name="T90" fmla="*/ 48 w 48"/>
                <a:gd name="T91" fmla="*/ 83 h 115"/>
                <a:gd name="T92" fmla="*/ 47 w 48"/>
                <a:gd name="T93" fmla="*/ 91 h 115"/>
                <a:gd name="T94" fmla="*/ 45 w 48"/>
                <a:gd name="T95" fmla="*/ 98 h 115"/>
                <a:gd name="T96" fmla="*/ 38 w 48"/>
                <a:gd name="T97" fmla="*/ 108 h 115"/>
                <a:gd name="T98" fmla="*/ 34 w 48"/>
                <a:gd name="T99" fmla="*/ 112 h 115"/>
                <a:gd name="T100" fmla="*/ 25 w 48"/>
                <a:gd name="T101" fmla="*/ 115 h 115"/>
                <a:gd name="T102" fmla="*/ 18 w 48"/>
                <a:gd name="T103" fmla="*/ 114 h 115"/>
                <a:gd name="T104" fmla="*/ 12 w 48"/>
                <a:gd name="T105" fmla="*/ 111 h 115"/>
                <a:gd name="T106" fmla="*/ 4 w 48"/>
                <a:gd name="T107" fmla="*/ 101 h 115"/>
                <a:gd name="T108" fmla="*/ 2 w 48"/>
                <a:gd name="T109" fmla="*/ 93 h 115"/>
                <a:gd name="T110" fmla="*/ 0 w 48"/>
                <a:gd name="T111" fmla="*/ 7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 h="115">
                  <a:moveTo>
                    <a:pt x="0" y="75"/>
                  </a:moveTo>
                  <a:lnTo>
                    <a:pt x="8" y="75"/>
                  </a:lnTo>
                  <a:lnTo>
                    <a:pt x="8" y="75"/>
                  </a:lnTo>
                  <a:lnTo>
                    <a:pt x="8" y="79"/>
                  </a:lnTo>
                  <a:lnTo>
                    <a:pt x="9" y="83"/>
                  </a:lnTo>
                  <a:lnTo>
                    <a:pt x="9" y="87"/>
                  </a:lnTo>
                  <a:lnTo>
                    <a:pt x="9" y="90"/>
                  </a:lnTo>
                  <a:lnTo>
                    <a:pt x="9" y="90"/>
                  </a:lnTo>
                  <a:lnTo>
                    <a:pt x="11" y="93"/>
                  </a:lnTo>
                  <a:lnTo>
                    <a:pt x="12" y="94"/>
                  </a:lnTo>
                  <a:lnTo>
                    <a:pt x="14" y="97"/>
                  </a:lnTo>
                  <a:lnTo>
                    <a:pt x="15" y="98"/>
                  </a:lnTo>
                  <a:lnTo>
                    <a:pt x="15" y="98"/>
                  </a:lnTo>
                  <a:lnTo>
                    <a:pt x="17" y="100"/>
                  </a:lnTo>
                  <a:lnTo>
                    <a:pt x="20" y="100"/>
                  </a:lnTo>
                  <a:lnTo>
                    <a:pt x="22" y="101"/>
                  </a:lnTo>
                  <a:lnTo>
                    <a:pt x="24" y="101"/>
                  </a:lnTo>
                  <a:lnTo>
                    <a:pt x="24" y="101"/>
                  </a:lnTo>
                  <a:lnTo>
                    <a:pt x="26" y="101"/>
                  </a:lnTo>
                  <a:lnTo>
                    <a:pt x="28" y="100"/>
                  </a:lnTo>
                  <a:lnTo>
                    <a:pt x="30" y="100"/>
                  </a:lnTo>
                  <a:lnTo>
                    <a:pt x="32" y="100"/>
                  </a:lnTo>
                  <a:lnTo>
                    <a:pt x="32" y="100"/>
                  </a:lnTo>
                  <a:lnTo>
                    <a:pt x="33" y="98"/>
                  </a:lnTo>
                  <a:lnTo>
                    <a:pt x="35" y="97"/>
                  </a:lnTo>
                  <a:lnTo>
                    <a:pt x="36" y="94"/>
                  </a:lnTo>
                  <a:lnTo>
                    <a:pt x="37" y="93"/>
                  </a:lnTo>
                  <a:lnTo>
                    <a:pt x="37" y="93"/>
                  </a:lnTo>
                  <a:lnTo>
                    <a:pt x="38" y="90"/>
                  </a:lnTo>
                  <a:lnTo>
                    <a:pt x="38" y="87"/>
                  </a:lnTo>
                  <a:lnTo>
                    <a:pt x="39" y="86"/>
                  </a:lnTo>
                  <a:lnTo>
                    <a:pt x="39" y="83"/>
                  </a:lnTo>
                  <a:lnTo>
                    <a:pt x="39" y="83"/>
                  </a:lnTo>
                  <a:lnTo>
                    <a:pt x="39" y="80"/>
                  </a:lnTo>
                  <a:lnTo>
                    <a:pt x="39" y="79"/>
                  </a:lnTo>
                  <a:lnTo>
                    <a:pt x="38" y="76"/>
                  </a:lnTo>
                  <a:lnTo>
                    <a:pt x="38" y="75"/>
                  </a:lnTo>
                  <a:lnTo>
                    <a:pt x="38" y="75"/>
                  </a:lnTo>
                  <a:lnTo>
                    <a:pt x="37" y="73"/>
                  </a:lnTo>
                  <a:lnTo>
                    <a:pt x="35" y="71"/>
                  </a:lnTo>
                  <a:lnTo>
                    <a:pt x="34" y="69"/>
                  </a:lnTo>
                  <a:lnTo>
                    <a:pt x="32" y="68"/>
                  </a:lnTo>
                  <a:lnTo>
                    <a:pt x="32" y="68"/>
                  </a:lnTo>
                  <a:lnTo>
                    <a:pt x="31" y="68"/>
                  </a:lnTo>
                  <a:lnTo>
                    <a:pt x="28" y="66"/>
                  </a:lnTo>
                  <a:lnTo>
                    <a:pt x="25" y="65"/>
                  </a:lnTo>
                  <a:lnTo>
                    <a:pt x="22" y="64"/>
                  </a:lnTo>
                  <a:lnTo>
                    <a:pt x="22" y="64"/>
                  </a:lnTo>
                  <a:lnTo>
                    <a:pt x="18" y="61"/>
                  </a:lnTo>
                  <a:lnTo>
                    <a:pt x="15" y="59"/>
                  </a:lnTo>
                  <a:lnTo>
                    <a:pt x="12" y="57"/>
                  </a:lnTo>
                  <a:lnTo>
                    <a:pt x="10" y="55"/>
                  </a:lnTo>
                  <a:lnTo>
                    <a:pt x="10" y="55"/>
                  </a:lnTo>
                  <a:lnTo>
                    <a:pt x="8" y="52"/>
                  </a:lnTo>
                  <a:lnTo>
                    <a:pt x="6" y="50"/>
                  </a:lnTo>
                  <a:lnTo>
                    <a:pt x="5" y="48"/>
                  </a:lnTo>
                  <a:lnTo>
                    <a:pt x="4" y="45"/>
                  </a:lnTo>
                  <a:lnTo>
                    <a:pt x="4" y="45"/>
                  </a:lnTo>
                  <a:lnTo>
                    <a:pt x="3" y="43"/>
                  </a:lnTo>
                  <a:lnTo>
                    <a:pt x="3" y="39"/>
                  </a:lnTo>
                  <a:lnTo>
                    <a:pt x="2" y="34"/>
                  </a:lnTo>
                  <a:lnTo>
                    <a:pt x="2" y="32"/>
                  </a:lnTo>
                  <a:lnTo>
                    <a:pt x="2" y="32"/>
                  </a:lnTo>
                  <a:lnTo>
                    <a:pt x="2" y="27"/>
                  </a:lnTo>
                  <a:lnTo>
                    <a:pt x="3" y="23"/>
                  </a:lnTo>
                  <a:lnTo>
                    <a:pt x="3" y="19"/>
                  </a:lnTo>
                  <a:lnTo>
                    <a:pt x="4" y="16"/>
                  </a:lnTo>
                  <a:lnTo>
                    <a:pt x="4" y="16"/>
                  </a:lnTo>
                  <a:lnTo>
                    <a:pt x="6" y="12"/>
                  </a:lnTo>
                  <a:lnTo>
                    <a:pt x="8" y="9"/>
                  </a:lnTo>
                  <a:lnTo>
                    <a:pt x="10" y="7"/>
                  </a:lnTo>
                  <a:lnTo>
                    <a:pt x="12" y="4"/>
                  </a:lnTo>
                  <a:lnTo>
                    <a:pt x="12" y="4"/>
                  </a:lnTo>
                  <a:lnTo>
                    <a:pt x="14" y="2"/>
                  </a:lnTo>
                  <a:lnTo>
                    <a:pt x="17" y="1"/>
                  </a:lnTo>
                  <a:lnTo>
                    <a:pt x="20" y="0"/>
                  </a:lnTo>
                  <a:lnTo>
                    <a:pt x="23" y="0"/>
                  </a:lnTo>
                  <a:lnTo>
                    <a:pt x="23" y="0"/>
                  </a:lnTo>
                  <a:lnTo>
                    <a:pt x="26" y="0"/>
                  </a:lnTo>
                  <a:lnTo>
                    <a:pt x="29" y="1"/>
                  </a:lnTo>
                  <a:lnTo>
                    <a:pt x="32" y="2"/>
                  </a:lnTo>
                  <a:lnTo>
                    <a:pt x="34" y="4"/>
                  </a:lnTo>
                  <a:lnTo>
                    <a:pt x="34" y="4"/>
                  </a:lnTo>
                  <a:lnTo>
                    <a:pt x="37" y="7"/>
                  </a:lnTo>
                  <a:lnTo>
                    <a:pt x="39" y="9"/>
                  </a:lnTo>
                  <a:lnTo>
                    <a:pt x="40" y="12"/>
                  </a:lnTo>
                  <a:lnTo>
                    <a:pt x="43" y="15"/>
                  </a:lnTo>
                  <a:lnTo>
                    <a:pt x="43" y="15"/>
                  </a:lnTo>
                  <a:lnTo>
                    <a:pt x="44" y="19"/>
                  </a:lnTo>
                  <a:lnTo>
                    <a:pt x="45" y="23"/>
                  </a:lnTo>
                  <a:lnTo>
                    <a:pt x="47" y="29"/>
                  </a:lnTo>
                  <a:lnTo>
                    <a:pt x="47" y="33"/>
                  </a:lnTo>
                  <a:lnTo>
                    <a:pt x="38" y="33"/>
                  </a:lnTo>
                  <a:lnTo>
                    <a:pt x="38" y="33"/>
                  </a:lnTo>
                  <a:lnTo>
                    <a:pt x="38" y="29"/>
                  </a:lnTo>
                  <a:lnTo>
                    <a:pt x="36" y="25"/>
                  </a:lnTo>
                  <a:lnTo>
                    <a:pt x="35" y="22"/>
                  </a:lnTo>
                  <a:lnTo>
                    <a:pt x="33" y="19"/>
                  </a:lnTo>
                  <a:lnTo>
                    <a:pt x="33" y="19"/>
                  </a:lnTo>
                  <a:lnTo>
                    <a:pt x="31" y="18"/>
                  </a:lnTo>
                  <a:lnTo>
                    <a:pt x="29" y="15"/>
                  </a:lnTo>
                  <a:lnTo>
                    <a:pt x="26" y="13"/>
                  </a:lnTo>
                  <a:lnTo>
                    <a:pt x="23" y="13"/>
                  </a:lnTo>
                  <a:lnTo>
                    <a:pt x="23" y="13"/>
                  </a:lnTo>
                  <a:lnTo>
                    <a:pt x="20" y="13"/>
                  </a:lnTo>
                  <a:lnTo>
                    <a:pt x="17" y="15"/>
                  </a:lnTo>
                  <a:lnTo>
                    <a:pt x="15" y="16"/>
                  </a:lnTo>
                  <a:lnTo>
                    <a:pt x="13" y="18"/>
                  </a:lnTo>
                  <a:lnTo>
                    <a:pt x="13" y="18"/>
                  </a:lnTo>
                  <a:lnTo>
                    <a:pt x="12" y="20"/>
                  </a:lnTo>
                  <a:lnTo>
                    <a:pt x="11" y="23"/>
                  </a:lnTo>
                  <a:lnTo>
                    <a:pt x="10" y="27"/>
                  </a:lnTo>
                  <a:lnTo>
                    <a:pt x="10" y="30"/>
                  </a:lnTo>
                  <a:lnTo>
                    <a:pt x="10" y="30"/>
                  </a:lnTo>
                  <a:lnTo>
                    <a:pt x="10" y="33"/>
                  </a:lnTo>
                  <a:lnTo>
                    <a:pt x="11" y="36"/>
                  </a:lnTo>
                  <a:lnTo>
                    <a:pt x="11" y="39"/>
                  </a:lnTo>
                  <a:lnTo>
                    <a:pt x="12" y="40"/>
                  </a:lnTo>
                  <a:lnTo>
                    <a:pt x="12" y="40"/>
                  </a:lnTo>
                  <a:lnTo>
                    <a:pt x="14" y="41"/>
                  </a:lnTo>
                  <a:lnTo>
                    <a:pt x="16" y="44"/>
                  </a:lnTo>
                  <a:lnTo>
                    <a:pt x="19" y="45"/>
                  </a:lnTo>
                  <a:lnTo>
                    <a:pt x="24" y="48"/>
                  </a:lnTo>
                  <a:lnTo>
                    <a:pt x="24" y="48"/>
                  </a:lnTo>
                  <a:lnTo>
                    <a:pt x="28" y="50"/>
                  </a:lnTo>
                  <a:lnTo>
                    <a:pt x="32" y="52"/>
                  </a:lnTo>
                  <a:lnTo>
                    <a:pt x="35" y="54"/>
                  </a:lnTo>
                  <a:lnTo>
                    <a:pt x="37" y="55"/>
                  </a:lnTo>
                  <a:lnTo>
                    <a:pt x="37" y="55"/>
                  </a:lnTo>
                  <a:lnTo>
                    <a:pt x="39" y="58"/>
                  </a:lnTo>
                  <a:lnTo>
                    <a:pt x="41" y="61"/>
                  </a:lnTo>
                  <a:lnTo>
                    <a:pt x="44" y="64"/>
                  </a:lnTo>
                  <a:lnTo>
                    <a:pt x="45" y="66"/>
                  </a:lnTo>
                  <a:lnTo>
                    <a:pt x="45" y="66"/>
                  </a:lnTo>
                  <a:lnTo>
                    <a:pt x="46" y="71"/>
                  </a:lnTo>
                  <a:lnTo>
                    <a:pt x="47" y="75"/>
                  </a:lnTo>
                  <a:lnTo>
                    <a:pt x="48" y="79"/>
                  </a:lnTo>
                  <a:lnTo>
                    <a:pt x="48" y="83"/>
                  </a:lnTo>
                  <a:lnTo>
                    <a:pt x="48" y="83"/>
                  </a:lnTo>
                  <a:lnTo>
                    <a:pt x="48" y="87"/>
                  </a:lnTo>
                  <a:lnTo>
                    <a:pt x="47" y="91"/>
                  </a:lnTo>
                  <a:lnTo>
                    <a:pt x="46" y="96"/>
                  </a:lnTo>
                  <a:lnTo>
                    <a:pt x="45" y="98"/>
                  </a:lnTo>
                  <a:lnTo>
                    <a:pt x="45" y="98"/>
                  </a:lnTo>
                  <a:lnTo>
                    <a:pt x="44" y="102"/>
                  </a:lnTo>
                  <a:lnTo>
                    <a:pt x="41" y="105"/>
                  </a:lnTo>
                  <a:lnTo>
                    <a:pt x="38" y="108"/>
                  </a:lnTo>
                  <a:lnTo>
                    <a:pt x="36" y="111"/>
                  </a:lnTo>
                  <a:lnTo>
                    <a:pt x="36" y="111"/>
                  </a:lnTo>
                  <a:lnTo>
                    <a:pt x="34" y="112"/>
                  </a:lnTo>
                  <a:lnTo>
                    <a:pt x="31" y="114"/>
                  </a:lnTo>
                  <a:lnTo>
                    <a:pt x="28" y="115"/>
                  </a:lnTo>
                  <a:lnTo>
                    <a:pt x="25" y="115"/>
                  </a:lnTo>
                  <a:lnTo>
                    <a:pt x="25" y="115"/>
                  </a:lnTo>
                  <a:lnTo>
                    <a:pt x="21" y="115"/>
                  </a:lnTo>
                  <a:lnTo>
                    <a:pt x="18" y="114"/>
                  </a:lnTo>
                  <a:lnTo>
                    <a:pt x="15" y="112"/>
                  </a:lnTo>
                  <a:lnTo>
                    <a:pt x="12" y="111"/>
                  </a:lnTo>
                  <a:lnTo>
                    <a:pt x="12" y="111"/>
                  </a:lnTo>
                  <a:lnTo>
                    <a:pt x="9" y="108"/>
                  </a:lnTo>
                  <a:lnTo>
                    <a:pt x="6" y="105"/>
                  </a:lnTo>
                  <a:lnTo>
                    <a:pt x="4" y="101"/>
                  </a:lnTo>
                  <a:lnTo>
                    <a:pt x="3" y="97"/>
                  </a:lnTo>
                  <a:lnTo>
                    <a:pt x="3" y="97"/>
                  </a:lnTo>
                  <a:lnTo>
                    <a:pt x="2" y="93"/>
                  </a:lnTo>
                  <a:lnTo>
                    <a:pt x="1" y="87"/>
                  </a:lnTo>
                  <a:lnTo>
                    <a:pt x="0" y="80"/>
                  </a:lnTo>
                  <a:lnTo>
                    <a:pt x="0" y="75"/>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93"/>
            <p:cNvSpPr>
              <a:spLocks/>
            </p:cNvSpPr>
            <p:nvPr/>
          </p:nvSpPr>
          <p:spPr bwMode="auto">
            <a:xfrm>
              <a:off x="5602" y="342"/>
              <a:ext cx="21" cy="42"/>
            </a:xfrm>
            <a:custGeom>
              <a:avLst/>
              <a:gdLst>
                <a:gd name="T0" fmla="*/ 40 w 41"/>
                <a:gd name="T1" fmla="*/ 60 h 85"/>
                <a:gd name="T2" fmla="*/ 39 w 41"/>
                <a:gd name="T3" fmla="*/ 66 h 85"/>
                <a:gd name="T4" fmla="*/ 35 w 41"/>
                <a:gd name="T5" fmla="*/ 75 h 85"/>
                <a:gd name="T6" fmla="*/ 33 w 41"/>
                <a:gd name="T7" fmla="*/ 78 h 85"/>
                <a:gd name="T8" fmla="*/ 28 w 41"/>
                <a:gd name="T9" fmla="*/ 84 h 85"/>
                <a:gd name="T10" fmla="*/ 21 w 41"/>
                <a:gd name="T11" fmla="*/ 85 h 85"/>
                <a:gd name="T12" fmla="*/ 17 w 41"/>
                <a:gd name="T13" fmla="*/ 84 h 85"/>
                <a:gd name="T14" fmla="*/ 9 w 41"/>
                <a:gd name="T15" fmla="*/ 79 h 85"/>
                <a:gd name="T16" fmla="*/ 6 w 41"/>
                <a:gd name="T17" fmla="*/ 75 h 85"/>
                <a:gd name="T18" fmla="*/ 2 w 41"/>
                <a:gd name="T19" fmla="*/ 61 h 85"/>
                <a:gd name="T20" fmla="*/ 0 w 41"/>
                <a:gd name="T21" fmla="*/ 43 h 85"/>
                <a:gd name="T22" fmla="*/ 0 w 41"/>
                <a:gd name="T23" fmla="*/ 34 h 85"/>
                <a:gd name="T24" fmla="*/ 3 w 41"/>
                <a:gd name="T25" fmla="*/ 18 h 85"/>
                <a:gd name="T26" fmla="*/ 5 w 41"/>
                <a:gd name="T27" fmla="*/ 13 h 85"/>
                <a:gd name="T28" fmla="*/ 12 w 41"/>
                <a:gd name="T29" fmla="*/ 3 h 85"/>
                <a:gd name="T30" fmla="*/ 20 w 41"/>
                <a:gd name="T31" fmla="*/ 0 h 85"/>
                <a:gd name="T32" fmla="*/ 24 w 41"/>
                <a:gd name="T33" fmla="*/ 2 h 85"/>
                <a:gd name="T34" fmla="*/ 32 w 41"/>
                <a:gd name="T35" fmla="*/ 7 h 85"/>
                <a:gd name="T36" fmla="*/ 35 w 41"/>
                <a:gd name="T37" fmla="*/ 11 h 85"/>
                <a:gd name="T38" fmla="*/ 40 w 41"/>
                <a:gd name="T39" fmla="*/ 25 h 85"/>
                <a:gd name="T40" fmla="*/ 41 w 41"/>
                <a:gd name="T41" fmla="*/ 43 h 85"/>
                <a:gd name="T42" fmla="*/ 41 w 41"/>
                <a:gd name="T43" fmla="*/ 43 h 85"/>
                <a:gd name="T44" fmla="*/ 40 w 41"/>
                <a:gd name="T45" fmla="*/ 46 h 85"/>
                <a:gd name="T46" fmla="*/ 8 w 41"/>
                <a:gd name="T47" fmla="*/ 46 h 85"/>
                <a:gd name="T48" fmla="*/ 8 w 41"/>
                <a:gd name="T49" fmla="*/ 52 h 85"/>
                <a:gd name="T50" fmla="*/ 10 w 41"/>
                <a:gd name="T51" fmla="*/ 61 h 85"/>
                <a:gd name="T52" fmla="*/ 11 w 41"/>
                <a:gd name="T53" fmla="*/ 64 h 85"/>
                <a:gd name="T54" fmla="*/ 15 w 41"/>
                <a:gd name="T55" fmla="*/ 70 h 85"/>
                <a:gd name="T56" fmla="*/ 21 w 41"/>
                <a:gd name="T57" fmla="*/ 71 h 85"/>
                <a:gd name="T58" fmla="*/ 23 w 41"/>
                <a:gd name="T59" fmla="*/ 71 h 85"/>
                <a:gd name="T60" fmla="*/ 27 w 41"/>
                <a:gd name="T61" fmla="*/ 70 h 85"/>
                <a:gd name="T62" fmla="*/ 28 w 41"/>
                <a:gd name="T63" fmla="*/ 68 h 85"/>
                <a:gd name="T64" fmla="*/ 31 w 41"/>
                <a:gd name="T65" fmla="*/ 64 h 85"/>
                <a:gd name="T66" fmla="*/ 33 w 41"/>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85">
                  <a:moveTo>
                    <a:pt x="33" y="59"/>
                  </a:moveTo>
                  <a:lnTo>
                    <a:pt x="40" y="60"/>
                  </a:lnTo>
                  <a:lnTo>
                    <a:pt x="40" y="60"/>
                  </a:lnTo>
                  <a:lnTo>
                    <a:pt x="39" y="66"/>
                  </a:lnTo>
                  <a:lnTo>
                    <a:pt x="37" y="71"/>
                  </a:lnTo>
                  <a:lnTo>
                    <a:pt x="35" y="75"/>
                  </a:lnTo>
                  <a:lnTo>
                    <a:pt x="33" y="78"/>
                  </a:lnTo>
                  <a:lnTo>
                    <a:pt x="33" y="78"/>
                  </a:lnTo>
                  <a:lnTo>
                    <a:pt x="31" y="81"/>
                  </a:lnTo>
                  <a:lnTo>
                    <a:pt x="28" y="84"/>
                  </a:lnTo>
                  <a:lnTo>
                    <a:pt x="24" y="85"/>
                  </a:lnTo>
                  <a:lnTo>
                    <a:pt x="21" y="85"/>
                  </a:lnTo>
                  <a:lnTo>
                    <a:pt x="21" y="85"/>
                  </a:lnTo>
                  <a:lnTo>
                    <a:pt x="17"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6" y="2"/>
                  </a:lnTo>
                  <a:lnTo>
                    <a:pt x="20" y="0"/>
                  </a:lnTo>
                  <a:lnTo>
                    <a:pt x="20" y="0"/>
                  </a:lnTo>
                  <a:lnTo>
                    <a:pt x="24" y="2"/>
                  </a:lnTo>
                  <a:lnTo>
                    <a:pt x="28" y="3"/>
                  </a:lnTo>
                  <a:lnTo>
                    <a:pt x="32" y="7"/>
                  </a:lnTo>
                  <a:lnTo>
                    <a:pt x="35" y="11"/>
                  </a:lnTo>
                  <a:lnTo>
                    <a:pt x="35" y="11"/>
                  </a:lnTo>
                  <a:lnTo>
                    <a:pt x="38" y="17"/>
                  </a:lnTo>
                  <a:lnTo>
                    <a:pt x="40" y="25"/>
                  </a:lnTo>
                  <a:lnTo>
                    <a:pt x="41" y="34"/>
                  </a:lnTo>
                  <a:lnTo>
                    <a:pt x="41" y="43"/>
                  </a:lnTo>
                  <a:lnTo>
                    <a:pt x="41" y="43"/>
                  </a:lnTo>
                  <a:lnTo>
                    <a:pt x="41" y="43"/>
                  </a:lnTo>
                  <a:lnTo>
                    <a:pt x="41" y="45"/>
                  </a:lnTo>
                  <a:lnTo>
                    <a:pt x="40" y="46"/>
                  </a:lnTo>
                  <a:lnTo>
                    <a:pt x="40" y="46"/>
                  </a:lnTo>
                  <a:lnTo>
                    <a:pt x="8" y="46"/>
                  </a:lnTo>
                  <a:lnTo>
                    <a:pt x="8" y="46"/>
                  </a:lnTo>
                  <a:lnTo>
                    <a:pt x="8" y="52"/>
                  </a:lnTo>
                  <a:lnTo>
                    <a:pt x="9" y="57"/>
                  </a:lnTo>
                  <a:lnTo>
                    <a:pt x="10" y="61"/>
                  </a:lnTo>
                  <a:lnTo>
                    <a:pt x="11" y="64"/>
                  </a:lnTo>
                  <a:lnTo>
                    <a:pt x="11" y="64"/>
                  </a:lnTo>
                  <a:lnTo>
                    <a:pt x="13" y="67"/>
                  </a:lnTo>
                  <a:lnTo>
                    <a:pt x="15" y="70"/>
                  </a:lnTo>
                  <a:lnTo>
                    <a:pt x="18" y="71"/>
                  </a:lnTo>
                  <a:lnTo>
                    <a:pt x="21" y="71"/>
                  </a:lnTo>
                  <a:lnTo>
                    <a:pt x="21" y="71"/>
                  </a:lnTo>
                  <a:lnTo>
                    <a:pt x="23" y="71"/>
                  </a:lnTo>
                  <a:lnTo>
                    <a:pt x="25" y="70"/>
                  </a:lnTo>
                  <a:lnTo>
                    <a:pt x="27" y="70"/>
                  </a:lnTo>
                  <a:lnTo>
                    <a:pt x="28" y="68"/>
                  </a:lnTo>
                  <a:lnTo>
                    <a:pt x="28" y="68"/>
                  </a:lnTo>
                  <a:lnTo>
                    <a:pt x="29" y="67"/>
                  </a:lnTo>
                  <a:lnTo>
                    <a:pt x="31" y="64"/>
                  </a:lnTo>
                  <a:lnTo>
                    <a:pt x="32" y="61"/>
                  </a:lnTo>
                  <a:lnTo>
                    <a:pt x="33" y="59"/>
                  </a:lnTo>
                  <a:lnTo>
                    <a:pt x="33"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p:cNvSpPr>
            <p:nvPr/>
          </p:nvSpPr>
          <p:spPr bwMode="auto">
            <a:xfrm>
              <a:off x="5606" y="349"/>
              <a:ext cx="13"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p:cNvSpPr>
            <p:nvPr/>
          </p:nvSpPr>
          <p:spPr bwMode="auto">
            <a:xfrm>
              <a:off x="5627" y="342"/>
              <a:ext cx="11" cy="41"/>
            </a:xfrm>
            <a:custGeom>
              <a:avLst/>
              <a:gdLst>
                <a:gd name="T0" fmla="*/ 0 w 24"/>
                <a:gd name="T1" fmla="*/ 84 h 84"/>
                <a:gd name="T2" fmla="*/ 0 w 24"/>
                <a:gd name="T3" fmla="*/ 2 h 84"/>
                <a:gd name="T4" fmla="*/ 8 w 24"/>
                <a:gd name="T5" fmla="*/ 2 h 84"/>
                <a:gd name="T6" fmla="*/ 8 w 24"/>
                <a:gd name="T7" fmla="*/ 14 h 84"/>
                <a:gd name="T8" fmla="*/ 8 w 24"/>
                <a:gd name="T9" fmla="*/ 14 h 84"/>
                <a:gd name="T10" fmla="*/ 9 w 24"/>
                <a:gd name="T11" fmla="*/ 10 h 84"/>
                <a:gd name="T12" fmla="*/ 10 w 24"/>
                <a:gd name="T13" fmla="*/ 7 h 84"/>
                <a:gd name="T14" fmla="*/ 11 w 24"/>
                <a:gd name="T15" fmla="*/ 4 h 84"/>
                <a:gd name="T16" fmla="*/ 11 w 24"/>
                <a:gd name="T17" fmla="*/ 3 h 84"/>
                <a:gd name="T18" fmla="*/ 11 w 24"/>
                <a:gd name="T19" fmla="*/ 3 h 84"/>
                <a:gd name="T20" fmla="*/ 12 w 24"/>
                <a:gd name="T21" fmla="*/ 2 h 84"/>
                <a:gd name="T22" fmla="*/ 14 w 24"/>
                <a:gd name="T23" fmla="*/ 2 h 84"/>
                <a:gd name="T24" fmla="*/ 15 w 24"/>
                <a:gd name="T25" fmla="*/ 0 h 84"/>
                <a:gd name="T26" fmla="*/ 16 w 24"/>
                <a:gd name="T27" fmla="*/ 0 h 84"/>
                <a:gd name="T28" fmla="*/ 16 w 24"/>
                <a:gd name="T29" fmla="*/ 0 h 84"/>
                <a:gd name="T30" fmla="*/ 18 w 24"/>
                <a:gd name="T31" fmla="*/ 0 h 84"/>
                <a:gd name="T32" fmla="*/ 20 w 24"/>
                <a:gd name="T33" fmla="*/ 2 h 84"/>
                <a:gd name="T34" fmla="*/ 22 w 24"/>
                <a:gd name="T35" fmla="*/ 3 h 84"/>
                <a:gd name="T36" fmla="*/ 24 w 24"/>
                <a:gd name="T37" fmla="*/ 4 h 84"/>
                <a:gd name="T38" fmla="*/ 21 w 24"/>
                <a:gd name="T39" fmla="*/ 17 h 84"/>
                <a:gd name="T40" fmla="*/ 21 w 24"/>
                <a:gd name="T41" fmla="*/ 17 h 84"/>
                <a:gd name="T42" fmla="*/ 20 w 24"/>
                <a:gd name="T43" fmla="*/ 15 h 84"/>
                <a:gd name="T44" fmla="*/ 19 w 24"/>
                <a:gd name="T45" fmla="*/ 15 h 84"/>
                <a:gd name="T46" fmla="*/ 17 w 24"/>
                <a:gd name="T47" fmla="*/ 14 h 84"/>
                <a:gd name="T48" fmla="*/ 16 w 24"/>
                <a:gd name="T49" fmla="*/ 14 h 84"/>
                <a:gd name="T50" fmla="*/ 16 w 24"/>
                <a:gd name="T51" fmla="*/ 14 h 84"/>
                <a:gd name="T52" fmla="*/ 15 w 24"/>
                <a:gd name="T53" fmla="*/ 14 h 84"/>
                <a:gd name="T54" fmla="*/ 14 w 24"/>
                <a:gd name="T55" fmla="*/ 15 h 84"/>
                <a:gd name="T56" fmla="*/ 13 w 24"/>
                <a:gd name="T57" fmla="*/ 15 h 84"/>
                <a:gd name="T58" fmla="*/ 12 w 24"/>
                <a:gd name="T59" fmla="*/ 17 h 84"/>
                <a:gd name="T60" fmla="*/ 12 w 24"/>
                <a:gd name="T61" fmla="*/ 17 h 84"/>
                <a:gd name="T62" fmla="*/ 11 w 24"/>
                <a:gd name="T63" fmla="*/ 18 h 84"/>
                <a:gd name="T64" fmla="*/ 10 w 24"/>
                <a:gd name="T65" fmla="*/ 21 h 84"/>
                <a:gd name="T66" fmla="*/ 9 w 24"/>
                <a:gd name="T67" fmla="*/ 22 h 84"/>
                <a:gd name="T68" fmla="*/ 9 w 24"/>
                <a:gd name="T69" fmla="*/ 25 h 84"/>
                <a:gd name="T70" fmla="*/ 9 w 24"/>
                <a:gd name="T71" fmla="*/ 25 h 84"/>
                <a:gd name="T72" fmla="*/ 9 w 24"/>
                <a:gd name="T73" fmla="*/ 29 h 84"/>
                <a:gd name="T74" fmla="*/ 9 w 24"/>
                <a:gd name="T75" fmla="*/ 34 h 84"/>
                <a:gd name="T76" fmla="*/ 8 w 24"/>
                <a:gd name="T77" fmla="*/ 38 h 84"/>
                <a:gd name="T78" fmla="*/ 8 w 24"/>
                <a:gd name="T79" fmla="*/ 42 h 84"/>
                <a:gd name="T80" fmla="*/ 8 w 24"/>
                <a:gd name="T81" fmla="*/ 84 h 84"/>
                <a:gd name="T82" fmla="*/ 0 w 24"/>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84">
                  <a:moveTo>
                    <a:pt x="0" y="84"/>
                  </a:moveTo>
                  <a:lnTo>
                    <a:pt x="0" y="2"/>
                  </a:lnTo>
                  <a:lnTo>
                    <a:pt x="8" y="2"/>
                  </a:lnTo>
                  <a:lnTo>
                    <a:pt x="8" y="14"/>
                  </a:lnTo>
                  <a:lnTo>
                    <a:pt x="8" y="14"/>
                  </a:lnTo>
                  <a:lnTo>
                    <a:pt x="9" y="10"/>
                  </a:lnTo>
                  <a:lnTo>
                    <a:pt x="10" y="7"/>
                  </a:lnTo>
                  <a:lnTo>
                    <a:pt x="11" y="4"/>
                  </a:lnTo>
                  <a:lnTo>
                    <a:pt x="11" y="3"/>
                  </a:lnTo>
                  <a:lnTo>
                    <a:pt x="11" y="3"/>
                  </a:lnTo>
                  <a:lnTo>
                    <a:pt x="12" y="2"/>
                  </a:lnTo>
                  <a:lnTo>
                    <a:pt x="14" y="2"/>
                  </a:lnTo>
                  <a:lnTo>
                    <a:pt x="15" y="0"/>
                  </a:lnTo>
                  <a:lnTo>
                    <a:pt x="16" y="0"/>
                  </a:lnTo>
                  <a:lnTo>
                    <a:pt x="16" y="0"/>
                  </a:lnTo>
                  <a:lnTo>
                    <a:pt x="18" y="0"/>
                  </a:lnTo>
                  <a:lnTo>
                    <a:pt x="20" y="2"/>
                  </a:lnTo>
                  <a:lnTo>
                    <a:pt x="22" y="3"/>
                  </a:lnTo>
                  <a:lnTo>
                    <a:pt x="24" y="4"/>
                  </a:lnTo>
                  <a:lnTo>
                    <a:pt x="21" y="17"/>
                  </a:lnTo>
                  <a:lnTo>
                    <a:pt x="21" y="17"/>
                  </a:lnTo>
                  <a:lnTo>
                    <a:pt x="20" y="15"/>
                  </a:lnTo>
                  <a:lnTo>
                    <a:pt x="19" y="15"/>
                  </a:lnTo>
                  <a:lnTo>
                    <a:pt x="17" y="14"/>
                  </a:lnTo>
                  <a:lnTo>
                    <a:pt x="16" y="14"/>
                  </a:lnTo>
                  <a:lnTo>
                    <a:pt x="16" y="14"/>
                  </a:lnTo>
                  <a:lnTo>
                    <a:pt x="15" y="14"/>
                  </a:lnTo>
                  <a:lnTo>
                    <a:pt x="14" y="15"/>
                  </a:lnTo>
                  <a:lnTo>
                    <a:pt x="13" y="15"/>
                  </a:lnTo>
                  <a:lnTo>
                    <a:pt x="12" y="17"/>
                  </a:lnTo>
                  <a:lnTo>
                    <a:pt x="12" y="17"/>
                  </a:lnTo>
                  <a:lnTo>
                    <a:pt x="11" y="18"/>
                  </a:lnTo>
                  <a:lnTo>
                    <a:pt x="10" y="21"/>
                  </a:lnTo>
                  <a:lnTo>
                    <a:pt x="9" y="22"/>
                  </a:lnTo>
                  <a:lnTo>
                    <a:pt x="9" y="25"/>
                  </a:lnTo>
                  <a:lnTo>
                    <a:pt x="9" y="25"/>
                  </a:lnTo>
                  <a:lnTo>
                    <a:pt x="9" y="29"/>
                  </a:lnTo>
                  <a:lnTo>
                    <a:pt x="9" y="34"/>
                  </a:lnTo>
                  <a:lnTo>
                    <a:pt x="8" y="38"/>
                  </a:lnTo>
                  <a:lnTo>
                    <a:pt x="8" y="42"/>
                  </a:lnTo>
                  <a:lnTo>
                    <a:pt x="8"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96"/>
            <p:cNvSpPr>
              <a:spLocks/>
            </p:cNvSpPr>
            <p:nvPr/>
          </p:nvSpPr>
          <p:spPr bwMode="auto">
            <a:xfrm>
              <a:off x="5638" y="342"/>
              <a:ext cx="20" cy="41"/>
            </a:xfrm>
            <a:custGeom>
              <a:avLst/>
              <a:gdLst>
                <a:gd name="T0" fmla="*/ 15 w 39"/>
                <a:gd name="T1" fmla="*/ 82 h 82"/>
                <a:gd name="T2" fmla="*/ 0 w 39"/>
                <a:gd name="T3" fmla="*/ 0 h 82"/>
                <a:gd name="T4" fmla="*/ 7 w 39"/>
                <a:gd name="T5" fmla="*/ 0 h 82"/>
                <a:gd name="T6" fmla="*/ 16 w 39"/>
                <a:gd name="T7" fmla="*/ 50 h 82"/>
                <a:gd name="T8" fmla="*/ 16 w 39"/>
                <a:gd name="T9" fmla="*/ 50 h 82"/>
                <a:gd name="T10" fmla="*/ 17 w 39"/>
                <a:gd name="T11" fmla="*/ 54 h 82"/>
                <a:gd name="T12" fmla="*/ 18 w 39"/>
                <a:gd name="T13" fmla="*/ 58 h 82"/>
                <a:gd name="T14" fmla="*/ 18 w 39"/>
                <a:gd name="T15" fmla="*/ 62 h 82"/>
                <a:gd name="T16" fmla="*/ 19 w 39"/>
                <a:gd name="T17" fmla="*/ 66 h 82"/>
                <a:gd name="T18" fmla="*/ 19 w 39"/>
                <a:gd name="T19" fmla="*/ 66 h 82"/>
                <a:gd name="T20" fmla="*/ 19 w 39"/>
                <a:gd name="T21" fmla="*/ 62 h 82"/>
                <a:gd name="T22" fmla="*/ 20 w 39"/>
                <a:gd name="T23" fmla="*/ 58 h 82"/>
                <a:gd name="T24" fmla="*/ 21 w 39"/>
                <a:gd name="T25" fmla="*/ 54 h 82"/>
                <a:gd name="T26" fmla="*/ 22 w 39"/>
                <a:gd name="T27" fmla="*/ 50 h 82"/>
                <a:gd name="T28" fmla="*/ 31 w 39"/>
                <a:gd name="T29" fmla="*/ 0 h 82"/>
                <a:gd name="T30" fmla="*/ 39 w 39"/>
                <a:gd name="T31" fmla="*/ 0 h 82"/>
                <a:gd name="T32" fmla="*/ 24 w 39"/>
                <a:gd name="T33" fmla="*/ 82 h 82"/>
                <a:gd name="T34" fmla="*/ 15 w 39"/>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82">
                  <a:moveTo>
                    <a:pt x="15" y="82"/>
                  </a:moveTo>
                  <a:lnTo>
                    <a:pt x="0" y="0"/>
                  </a:lnTo>
                  <a:lnTo>
                    <a:pt x="7" y="0"/>
                  </a:lnTo>
                  <a:lnTo>
                    <a:pt x="16" y="50"/>
                  </a:lnTo>
                  <a:lnTo>
                    <a:pt x="16" y="50"/>
                  </a:lnTo>
                  <a:lnTo>
                    <a:pt x="17" y="54"/>
                  </a:lnTo>
                  <a:lnTo>
                    <a:pt x="18" y="58"/>
                  </a:lnTo>
                  <a:lnTo>
                    <a:pt x="18" y="62"/>
                  </a:lnTo>
                  <a:lnTo>
                    <a:pt x="19" y="66"/>
                  </a:lnTo>
                  <a:lnTo>
                    <a:pt x="19" y="66"/>
                  </a:lnTo>
                  <a:lnTo>
                    <a:pt x="19" y="62"/>
                  </a:lnTo>
                  <a:lnTo>
                    <a:pt x="20" y="58"/>
                  </a:lnTo>
                  <a:lnTo>
                    <a:pt x="21" y="54"/>
                  </a:lnTo>
                  <a:lnTo>
                    <a:pt x="22" y="50"/>
                  </a:lnTo>
                  <a:lnTo>
                    <a:pt x="31" y="0"/>
                  </a:lnTo>
                  <a:lnTo>
                    <a:pt x="39" y="0"/>
                  </a:lnTo>
                  <a:lnTo>
                    <a:pt x="24" y="82"/>
                  </a:lnTo>
                  <a:lnTo>
                    <a:pt x="15"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Rectangle 97"/>
            <p:cNvSpPr>
              <a:spLocks noChangeArrowheads="1"/>
            </p:cNvSpPr>
            <p:nvPr/>
          </p:nvSpPr>
          <p:spPr bwMode="auto">
            <a:xfrm>
              <a:off x="5662" y="327"/>
              <a:ext cx="4" cy="7"/>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Rectangle 98"/>
            <p:cNvSpPr>
              <a:spLocks noChangeArrowheads="1"/>
            </p:cNvSpPr>
            <p:nvPr/>
          </p:nvSpPr>
          <p:spPr bwMode="auto">
            <a:xfrm>
              <a:off x="5662" y="342"/>
              <a:ext cx="4" cy="41"/>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99"/>
            <p:cNvSpPr>
              <a:spLocks/>
            </p:cNvSpPr>
            <p:nvPr/>
          </p:nvSpPr>
          <p:spPr bwMode="auto">
            <a:xfrm>
              <a:off x="5671" y="342"/>
              <a:ext cx="19" cy="42"/>
            </a:xfrm>
            <a:custGeom>
              <a:avLst/>
              <a:gdLst>
                <a:gd name="T0" fmla="*/ 38 w 38"/>
                <a:gd name="T1" fmla="*/ 54 h 85"/>
                <a:gd name="T2" fmla="*/ 37 w 38"/>
                <a:gd name="T3" fmla="*/ 61 h 85"/>
                <a:gd name="T4" fmla="*/ 34 w 38"/>
                <a:gd name="T5" fmla="*/ 72 h 85"/>
                <a:gd name="T6" fmla="*/ 32 w 38"/>
                <a:gd name="T7" fmla="*/ 77 h 85"/>
                <a:gd name="T8" fmla="*/ 26 w 38"/>
                <a:gd name="T9" fmla="*/ 82 h 85"/>
                <a:gd name="T10" fmla="*/ 19 w 38"/>
                <a:gd name="T11" fmla="*/ 85 h 85"/>
                <a:gd name="T12" fmla="*/ 15 w 38"/>
                <a:gd name="T13" fmla="*/ 84 h 85"/>
                <a:gd name="T14" fmla="*/ 8 w 38"/>
                <a:gd name="T15" fmla="*/ 79 h 85"/>
                <a:gd name="T16" fmla="*/ 5 w 38"/>
                <a:gd name="T17" fmla="*/ 75 h 85"/>
                <a:gd name="T18" fmla="*/ 1 w 38"/>
                <a:gd name="T19" fmla="*/ 61 h 85"/>
                <a:gd name="T20" fmla="*/ 0 w 38"/>
                <a:gd name="T21" fmla="*/ 43 h 85"/>
                <a:gd name="T22" fmla="*/ 0 w 38"/>
                <a:gd name="T23" fmla="*/ 38 h 85"/>
                <a:gd name="T24" fmla="*/ 1 w 38"/>
                <a:gd name="T25" fmla="*/ 25 h 85"/>
                <a:gd name="T26" fmla="*/ 2 w 38"/>
                <a:gd name="T27" fmla="*/ 21 h 85"/>
                <a:gd name="T28" fmla="*/ 5 w 38"/>
                <a:gd name="T29" fmla="*/ 13 h 85"/>
                <a:gd name="T30" fmla="*/ 9 w 38"/>
                <a:gd name="T31" fmla="*/ 6 h 85"/>
                <a:gd name="T32" fmla="*/ 11 w 38"/>
                <a:gd name="T33" fmla="*/ 4 h 85"/>
                <a:gd name="T34" fmla="*/ 17 w 38"/>
                <a:gd name="T35" fmla="*/ 0 h 85"/>
                <a:gd name="T36" fmla="*/ 19 w 38"/>
                <a:gd name="T37" fmla="*/ 0 h 85"/>
                <a:gd name="T38" fmla="*/ 26 w 38"/>
                <a:gd name="T39" fmla="*/ 2 h 85"/>
                <a:gd name="T40" fmla="*/ 31 w 38"/>
                <a:gd name="T41" fmla="*/ 7 h 85"/>
                <a:gd name="T42" fmla="*/ 33 w 38"/>
                <a:gd name="T43" fmla="*/ 11 h 85"/>
                <a:gd name="T44" fmla="*/ 36 w 38"/>
                <a:gd name="T45" fmla="*/ 21 h 85"/>
                <a:gd name="T46" fmla="*/ 30 w 38"/>
                <a:gd name="T47" fmla="*/ 28 h 85"/>
                <a:gd name="T48" fmla="*/ 29 w 38"/>
                <a:gd name="T49" fmla="*/ 25 h 85"/>
                <a:gd name="T50" fmla="*/ 27 w 38"/>
                <a:gd name="T51" fmla="*/ 21 h 85"/>
                <a:gd name="T52" fmla="*/ 26 w 38"/>
                <a:gd name="T53" fmla="*/ 18 h 85"/>
                <a:gd name="T54" fmla="*/ 23 w 38"/>
                <a:gd name="T55" fmla="*/ 15 h 85"/>
                <a:gd name="T56" fmla="*/ 19 w 38"/>
                <a:gd name="T57" fmla="*/ 14 h 85"/>
                <a:gd name="T58" fmla="*/ 17 w 38"/>
                <a:gd name="T59" fmla="*/ 14 h 85"/>
                <a:gd name="T60" fmla="*/ 12 w 38"/>
                <a:gd name="T61" fmla="*/ 18 h 85"/>
                <a:gd name="T62" fmla="*/ 11 w 38"/>
                <a:gd name="T63" fmla="*/ 21 h 85"/>
                <a:gd name="T64" fmla="*/ 8 w 38"/>
                <a:gd name="T65" fmla="*/ 29 h 85"/>
                <a:gd name="T66" fmla="*/ 7 w 38"/>
                <a:gd name="T67" fmla="*/ 43 h 85"/>
                <a:gd name="T68" fmla="*/ 7 w 38"/>
                <a:gd name="T69" fmla="*/ 50 h 85"/>
                <a:gd name="T70" fmla="*/ 9 w 38"/>
                <a:gd name="T71" fmla="*/ 61 h 85"/>
                <a:gd name="T72" fmla="*/ 10 w 38"/>
                <a:gd name="T73" fmla="*/ 64 h 85"/>
                <a:gd name="T74" fmla="*/ 14 w 38"/>
                <a:gd name="T75" fmla="*/ 70 h 85"/>
                <a:gd name="T76" fmla="*/ 19 w 38"/>
                <a:gd name="T77" fmla="*/ 71 h 85"/>
                <a:gd name="T78" fmla="*/ 21 w 38"/>
                <a:gd name="T79" fmla="*/ 71 h 85"/>
                <a:gd name="T80" fmla="*/ 24 w 38"/>
                <a:gd name="T81" fmla="*/ 68 h 85"/>
                <a:gd name="T82" fmla="*/ 26 w 38"/>
                <a:gd name="T83" fmla="*/ 67 h 85"/>
                <a:gd name="T84" fmla="*/ 28 w 38"/>
                <a:gd name="T85" fmla="*/ 61 h 85"/>
                <a:gd name="T86" fmla="*/ 30 w 38"/>
                <a:gd name="T87"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85">
                  <a:moveTo>
                    <a:pt x="30" y="53"/>
                  </a:moveTo>
                  <a:lnTo>
                    <a:pt x="38" y="54"/>
                  </a:lnTo>
                  <a:lnTo>
                    <a:pt x="38" y="54"/>
                  </a:lnTo>
                  <a:lnTo>
                    <a:pt x="37" y="61"/>
                  </a:lnTo>
                  <a:lnTo>
                    <a:pt x="35" y="67"/>
                  </a:lnTo>
                  <a:lnTo>
                    <a:pt x="34" y="72"/>
                  </a:lnTo>
                  <a:lnTo>
                    <a:pt x="32" y="77"/>
                  </a:lnTo>
                  <a:lnTo>
                    <a:pt x="32" y="77"/>
                  </a:lnTo>
                  <a:lnTo>
                    <a:pt x="29" y="81"/>
                  </a:lnTo>
                  <a:lnTo>
                    <a:pt x="26" y="82"/>
                  </a:lnTo>
                  <a:lnTo>
                    <a:pt x="23" y="85"/>
                  </a:lnTo>
                  <a:lnTo>
                    <a:pt x="19" y="85"/>
                  </a:lnTo>
                  <a:lnTo>
                    <a:pt x="19" y="85"/>
                  </a:lnTo>
                  <a:lnTo>
                    <a:pt x="15" y="84"/>
                  </a:lnTo>
                  <a:lnTo>
                    <a:pt x="11" y="82"/>
                  </a:lnTo>
                  <a:lnTo>
                    <a:pt x="8" y="79"/>
                  </a:lnTo>
                  <a:lnTo>
                    <a:pt x="5" y="75"/>
                  </a:lnTo>
                  <a:lnTo>
                    <a:pt x="5" y="75"/>
                  </a:lnTo>
                  <a:lnTo>
                    <a:pt x="3" y="70"/>
                  </a:lnTo>
                  <a:lnTo>
                    <a:pt x="1" y="61"/>
                  </a:lnTo>
                  <a:lnTo>
                    <a:pt x="0" y="53"/>
                  </a:lnTo>
                  <a:lnTo>
                    <a:pt x="0" y="43"/>
                  </a:lnTo>
                  <a:lnTo>
                    <a:pt x="0" y="43"/>
                  </a:lnTo>
                  <a:lnTo>
                    <a:pt x="0" y="38"/>
                  </a:lnTo>
                  <a:lnTo>
                    <a:pt x="1" y="31"/>
                  </a:lnTo>
                  <a:lnTo>
                    <a:pt x="1" y="25"/>
                  </a:lnTo>
                  <a:lnTo>
                    <a:pt x="2" y="21"/>
                  </a:lnTo>
                  <a:lnTo>
                    <a:pt x="2" y="21"/>
                  </a:lnTo>
                  <a:lnTo>
                    <a:pt x="3" y="17"/>
                  </a:lnTo>
                  <a:lnTo>
                    <a:pt x="5" y="13"/>
                  </a:lnTo>
                  <a:lnTo>
                    <a:pt x="7" y="9"/>
                  </a:lnTo>
                  <a:lnTo>
                    <a:pt x="9" y="6"/>
                  </a:lnTo>
                  <a:lnTo>
                    <a:pt x="9" y="6"/>
                  </a:lnTo>
                  <a:lnTo>
                    <a:pt x="11" y="4"/>
                  </a:lnTo>
                  <a:lnTo>
                    <a:pt x="14" y="2"/>
                  </a:lnTo>
                  <a:lnTo>
                    <a:pt x="17" y="0"/>
                  </a:lnTo>
                  <a:lnTo>
                    <a:pt x="19" y="0"/>
                  </a:lnTo>
                  <a:lnTo>
                    <a:pt x="19" y="0"/>
                  </a:lnTo>
                  <a:lnTo>
                    <a:pt x="23" y="0"/>
                  </a:lnTo>
                  <a:lnTo>
                    <a:pt x="26" y="2"/>
                  </a:lnTo>
                  <a:lnTo>
                    <a:pt x="29" y="4"/>
                  </a:lnTo>
                  <a:lnTo>
                    <a:pt x="31" y="7"/>
                  </a:lnTo>
                  <a:lnTo>
                    <a:pt x="31" y="7"/>
                  </a:lnTo>
                  <a:lnTo>
                    <a:pt x="33" y="11"/>
                  </a:lnTo>
                  <a:lnTo>
                    <a:pt x="35" y="15"/>
                  </a:lnTo>
                  <a:lnTo>
                    <a:pt x="36" y="21"/>
                  </a:lnTo>
                  <a:lnTo>
                    <a:pt x="37" y="27"/>
                  </a:lnTo>
                  <a:lnTo>
                    <a:pt x="30" y="28"/>
                  </a:lnTo>
                  <a:lnTo>
                    <a:pt x="30" y="28"/>
                  </a:lnTo>
                  <a:lnTo>
                    <a:pt x="29" y="25"/>
                  </a:lnTo>
                  <a:lnTo>
                    <a:pt x="28" y="22"/>
                  </a:lnTo>
                  <a:lnTo>
                    <a:pt x="27" y="21"/>
                  </a:lnTo>
                  <a:lnTo>
                    <a:pt x="26" y="18"/>
                  </a:lnTo>
                  <a:lnTo>
                    <a:pt x="26" y="18"/>
                  </a:lnTo>
                  <a:lnTo>
                    <a:pt x="24" y="17"/>
                  </a:lnTo>
                  <a:lnTo>
                    <a:pt x="23" y="15"/>
                  </a:lnTo>
                  <a:lnTo>
                    <a:pt x="21" y="14"/>
                  </a:lnTo>
                  <a:lnTo>
                    <a:pt x="19" y="14"/>
                  </a:lnTo>
                  <a:lnTo>
                    <a:pt x="19" y="14"/>
                  </a:lnTo>
                  <a:lnTo>
                    <a:pt x="17" y="14"/>
                  </a:lnTo>
                  <a:lnTo>
                    <a:pt x="14" y="15"/>
                  </a:lnTo>
                  <a:lnTo>
                    <a:pt x="12" y="18"/>
                  </a:lnTo>
                  <a:lnTo>
                    <a:pt x="11" y="21"/>
                  </a:lnTo>
                  <a:lnTo>
                    <a:pt x="11" y="21"/>
                  </a:lnTo>
                  <a:lnTo>
                    <a:pt x="10" y="25"/>
                  </a:lnTo>
                  <a:lnTo>
                    <a:pt x="8" y="29"/>
                  </a:lnTo>
                  <a:lnTo>
                    <a:pt x="7" y="36"/>
                  </a:lnTo>
                  <a:lnTo>
                    <a:pt x="7" y="43"/>
                  </a:lnTo>
                  <a:lnTo>
                    <a:pt x="7" y="43"/>
                  </a:lnTo>
                  <a:lnTo>
                    <a:pt x="7" y="50"/>
                  </a:lnTo>
                  <a:lnTo>
                    <a:pt x="8" y="56"/>
                  </a:lnTo>
                  <a:lnTo>
                    <a:pt x="9" y="61"/>
                  </a:lnTo>
                  <a:lnTo>
                    <a:pt x="10" y="64"/>
                  </a:lnTo>
                  <a:lnTo>
                    <a:pt x="10" y="64"/>
                  </a:lnTo>
                  <a:lnTo>
                    <a:pt x="12" y="67"/>
                  </a:lnTo>
                  <a:lnTo>
                    <a:pt x="14" y="70"/>
                  </a:lnTo>
                  <a:lnTo>
                    <a:pt x="17" y="71"/>
                  </a:lnTo>
                  <a:lnTo>
                    <a:pt x="19" y="71"/>
                  </a:lnTo>
                  <a:lnTo>
                    <a:pt x="19" y="71"/>
                  </a:lnTo>
                  <a:lnTo>
                    <a:pt x="21" y="71"/>
                  </a:lnTo>
                  <a:lnTo>
                    <a:pt x="23" y="70"/>
                  </a:lnTo>
                  <a:lnTo>
                    <a:pt x="24" y="68"/>
                  </a:lnTo>
                  <a:lnTo>
                    <a:pt x="26" y="67"/>
                  </a:lnTo>
                  <a:lnTo>
                    <a:pt x="26" y="67"/>
                  </a:lnTo>
                  <a:lnTo>
                    <a:pt x="27" y="64"/>
                  </a:lnTo>
                  <a:lnTo>
                    <a:pt x="28" y="61"/>
                  </a:lnTo>
                  <a:lnTo>
                    <a:pt x="30" y="57"/>
                  </a:lnTo>
                  <a:lnTo>
                    <a:pt x="30" y="5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00"/>
            <p:cNvSpPr>
              <a:spLocks/>
            </p:cNvSpPr>
            <p:nvPr/>
          </p:nvSpPr>
          <p:spPr bwMode="auto">
            <a:xfrm>
              <a:off x="5692"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10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3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9 w 42"/>
                <a:gd name="T47" fmla="*/ 46 h 85"/>
                <a:gd name="T48" fmla="*/ 9 w 42"/>
                <a:gd name="T49" fmla="*/ 52 h 85"/>
                <a:gd name="T50" fmla="*/ 11 w 42"/>
                <a:gd name="T51" fmla="*/ 61 h 85"/>
                <a:gd name="T52" fmla="*/ 12 w 42"/>
                <a:gd name="T53" fmla="*/ 64 h 85"/>
                <a:gd name="T54" fmla="*/ 16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3" y="82"/>
                  </a:lnTo>
                  <a:lnTo>
                    <a:pt x="10"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9" y="7"/>
                  </a:lnTo>
                  <a:lnTo>
                    <a:pt x="13"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9" y="46"/>
                  </a:lnTo>
                  <a:lnTo>
                    <a:pt x="9" y="46"/>
                  </a:lnTo>
                  <a:lnTo>
                    <a:pt x="9" y="52"/>
                  </a:lnTo>
                  <a:lnTo>
                    <a:pt x="10" y="57"/>
                  </a:lnTo>
                  <a:lnTo>
                    <a:pt x="11" y="61"/>
                  </a:lnTo>
                  <a:lnTo>
                    <a:pt x="12" y="64"/>
                  </a:lnTo>
                  <a:lnTo>
                    <a:pt x="12" y="64"/>
                  </a:lnTo>
                  <a:lnTo>
                    <a:pt x="14" y="67"/>
                  </a:lnTo>
                  <a:lnTo>
                    <a:pt x="16"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01"/>
            <p:cNvSpPr>
              <a:spLocks/>
            </p:cNvSpPr>
            <p:nvPr/>
          </p:nvSpPr>
          <p:spPr bwMode="auto">
            <a:xfrm>
              <a:off x="5696" y="349"/>
              <a:ext cx="12"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02"/>
            <p:cNvSpPr>
              <a:spLocks noEditPoints="1"/>
            </p:cNvSpPr>
            <p:nvPr/>
          </p:nvSpPr>
          <p:spPr bwMode="auto">
            <a:xfrm>
              <a:off x="5088" y="29"/>
              <a:ext cx="82" cy="124"/>
            </a:xfrm>
            <a:custGeom>
              <a:avLst/>
              <a:gdLst>
                <a:gd name="T0" fmla="*/ 2 w 165"/>
                <a:gd name="T1" fmla="*/ 246 h 247"/>
                <a:gd name="T2" fmla="*/ 5 w 165"/>
                <a:gd name="T3" fmla="*/ 239 h 247"/>
                <a:gd name="T4" fmla="*/ 6 w 165"/>
                <a:gd name="T5" fmla="*/ 11 h 247"/>
                <a:gd name="T6" fmla="*/ 81 w 165"/>
                <a:gd name="T7" fmla="*/ 1 h 247"/>
                <a:gd name="T8" fmla="*/ 94 w 165"/>
                <a:gd name="T9" fmla="*/ 3 h 247"/>
                <a:gd name="T10" fmla="*/ 109 w 165"/>
                <a:gd name="T11" fmla="*/ 8 h 247"/>
                <a:gd name="T12" fmla="*/ 118 w 165"/>
                <a:gd name="T13" fmla="*/ 14 h 247"/>
                <a:gd name="T14" fmla="*/ 129 w 165"/>
                <a:gd name="T15" fmla="*/ 23 h 247"/>
                <a:gd name="T16" fmla="*/ 141 w 165"/>
                <a:gd name="T17" fmla="*/ 36 h 247"/>
                <a:gd name="T18" fmla="*/ 149 w 165"/>
                <a:gd name="T19" fmla="*/ 47 h 247"/>
                <a:gd name="T20" fmla="*/ 154 w 165"/>
                <a:gd name="T21" fmla="*/ 61 h 247"/>
                <a:gd name="T22" fmla="*/ 160 w 165"/>
                <a:gd name="T23" fmla="*/ 80 h 247"/>
                <a:gd name="T24" fmla="*/ 163 w 165"/>
                <a:gd name="T25" fmla="*/ 101 h 247"/>
                <a:gd name="T26" fmla="*/ 165 w 165"/>
                <a:gd name="T27" fmla="*/ 119 h 247"/>
                <a:gd name="T28" fmla="*/ 163 w 165"/>
                <a:gd name="T29" fmla="*/ 149 h 247"/>
                <a:gd name="T30" fmla="*/ 156 w 165"/>
                <a:gd name="T31" fmla="*/ 174 h 247"/>
                <a:gd name="T32" fmla="*/ 145 w 165"/>
                <a:gd name="T33" fmla="*/ 196 h 247"/>
                <a:gd name="T34" fmla="*/ 136 w 165"/>
                <a:gd name="T35" fmla="*/ 211 h 247"/>
                <a:gd name="T36" fmla="*/ 128 w 165"/>
                <a:gd name="T37" fmla="*/ 224 h 247"/>
                <a:gd name="T38" fmla="*/ 119 w 165"/>
                <a:gd name="T39" fmla="*/ 233 h 247"/>
                <a:gd name="T40" fmla="*/ 106 w 165"/>
                <a:gd name="T41" fmla="*/ 242 h 247"/>
                <a:gd name="T42" fmla="*/ 83 w 165"/>
                <a:gd name="T43" fmla="*/ 245 h 247"/>
                <a:gd name="T44" fmla="*/ 39 w 165"/>
                <a:gd name="T45" fmla="*/ 228 h 247"/>
                <a:gd name="T46" fmla="*/ 49 w 165"/>
                <a:gd name="T47" fmla="*/ 226 h 247"/>
                <a:gd name="T48" fmla="*/ 59 w 165"/>
                <a:gd name="T49" fmla="*/ 225 h 247"/>
                <a:gd name="T50" fmla="*/ 91 w 165"/>
                <a:gd name="T51" fmla="*/ 218 h 247"/>
                <a:gd name="T52" fmla="*/ 114 w 165"/>
                <a:gd name="T53" fmla="*/ 196 h 247"/>
                <a:gd name="T54" fmla="*/ 128 w 165"/>
                <a:gd name="T55" fmla="*/ 162 h 247"/>
                <a:gd name="T56" fmla="*/ 133 w 165"/>
                <a:gd name="T57" fmla="*/ 122 h 247"/>
                <a:gd name="T58" fmla="*/ 129 w 165"/>
                <a:gd name="T59" fmla="*/ 80 h 247"/>
                <a:gd name="T60" fmla="*/ 115 w 165"/>
                <a:gd name="T61" fmla="*/ 47 h 247"/>
                <a:gd name="T62" fmla="*/ 91 w 165"/>
                <a:gd name="T63" fmla="*/ 25 h 247"/>
                <a:gd name="T64" fmla="*/ 58 w 165"/>
                <a:gd name="T65" fmla="*/ 18 h 247"/>
                <a:gd name="T66" fmla="*/ 39 w 165"/>
                <a:gd name="T67" fmla="*/ 22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 h="247">
                  <a:moveTo>
                    <a:pt x="0" y="247"/>
                  </a:moveTo>
                  <a:lnTo>
                    <a:pt x="2" y="246"/>
                  </a:lnTo>
                  <a:lnTo>
                    <a:pt x="4" y="243"/>
                  </a:lnTo>
                  <a:lnTo>
                    <a:pt x="5" y="239"/>
                  </a:lnTo>
                  <a:lnTo>
                    <a:pt x="6" y="235"/>
                  </a:lnTo>
                  <a:lnTo>
                    <a:pt x="6" y="11"/>
                  </a:lnTo>
                  <a:lnTo>
                    <a:pt x="1" y="0"/>
                  </a:lnTo>
                  <a:lnTo>
                    <a:pt x="81" y="1"/>
                  </a:lnTo>
                  <a:lnTo>
                    <a:pt x="88" y="1"/>
                  </a:lnTo>
                  <a:lnTo>
                    <a:pt x="94" y="3"/>
                  </a:lnTo>
                  <a:lnTo>
                    <a:pt x="100" y="4"/>
                  </a:lnTo>
                  <a:lnTo>
                    <a:pt x="109" y="8"/>
                  </a:lnTo>
                  <a:lnTo>
                    <a:pt x="113" y="11"/>
                  </a:lnTo>
                  <a:lnTo>
                    <a:pt x="118" y="14"/>
                  </a:lnTo>
                  <a:lnTo>
                    <a:pt x="123" y="19"/>
                  </a:lnTo>
                  <a:lnTo>
                    <a:pt x="129" y="23"/>
                  </a:lnTo>
                  <a:lnTo>
                    <a:pt x="135" y="30"/>
                  </a:lnTo>
                  <a:lnTo>
                    <a:pt x="141" y="36"/>
                  </a:lnTo>
                  <a:lnTo>
                    <a:pt x="145" y="42"/>
                  </a:lnTo>
                  <a:lnTo>
                    <a:pt x="149" y="47"/>
                  </a:lnTo>
                  <a:lnTo>
                    <a:pt x="152" y="53"/>
                  </a:lnTo>
                  <a:lnTo>
                    <a:pt x="154" y="61"/>
                  </a:lnTo>
                  <a:lnTo>
                    <a:pt x="157" y="71"/>
                  </a:lnTo>
                  <a:lnTo>
                    <a:pt x="160" y="80"/>
                  </a:lnTo>
                  <a:lnTo>
                    <a:pt x="162" y="90"/>
                  </a:lnTo>
                  <a:lnTo>
                    <a:pt x="163" y="101"/>
                  </a:lnTo>
                  <a:lnTo>
                    <a:pt x="165" y="111"/>
                  </a:lnTo>
                  <a:lnTo>
                    <a:pt x="165" y="119"/>
                  </a:lnTo>
                  <a:lnTo>
                    <a:pt x="165" y="133"/>
                  </a:lnTo>
                  <a:lnTo>
                    <a:pt x="163" y="149"/>
                  </a:lnTo>
                  <a:lnTo>
                    <a:pt x="160" y="161"/>
                  </a:lnTo>
                  <a:lnTo>
                    <a:pt x="156" y="174"/>
                  </a:lnTo>
                  <a:lnTo>
                    <a:pt x="151" y="186"/>
                  </a:lnTo>
                  <a:lnTo>
                    <a:pt x="145" y="196"/>
                  </a:lnTo>
                  <a:lnTo>
                    <a:pt x="140" y="204"/>
                  </a:lnTo>
                  <a:lnTo>
                    <a:pt x="136" y="211"/>
                  </a:lnTo>
                  <a:lnTo>
                    <a:pt x="132" y="217"/>
                  </a:lnTo>
                  <a:lnTo>
                    <a:pt x="128" y="224"/>
                  </a:lnTo>
                  <a:lnTo>
                    <a:pt x="124" y="229"/>
                  </a:lnTo>
                  <a:lnTo>
                    <a:pt x="119" y="233"/>
                  </a:lnTo>
                  <a:lnTo>
                    <a:pt x="113" y="239"/>
                  </a:lnTo>
                  <a:lnTo>
                    <a:pt x="106" y="242"/>
                  </a:lnTo>
                  <a:lnTo>
                    <a:pt x="96" y="243"/>
                  </a:lnTo>
                  <a:lnTo>
                    <a:pt x="83" y="245"/>
                  </a:lnTo>
                  <a:lnTo>
                    <a:pt x="0" y="247"/>
                  </a:lnTo>
                  <a:close/>
                  <a:moveTo>
                    <a:pt x="39" y="228"/>
                  </a:moveTo>
                  <a:lnTo>
                    <a:pt x="45" y="228"/>
                  </a:lnTo>
                  <a:lnTo>
                    <a:pt x="49" y="226"/>
                  </a:lnTo>
                  <a:lnTo>
                    <a:pt x="53" y="225"/>
                  </a:lnTo>
                  <a:lnTo>
                    <a:pt x="59" y="225"/>
                  </a:lnTo>
                  <a:lnTo>
                    <a:pt x="75" y="224"/>
                  </a:lnTo>
                  <a:lnTo>
                    <a:pt x="91" y="218"/>
                  </a:lnTo>
                  <a:lnTo>
                    <a:pt x="103" y="208"/>
                  </a:lnTo>
                  <a:lnTo>
                    <a:pt x="114" y="196"/>
                  </a:lnTo>
                  <a:lnTo>
                    <a:pt x="122" y="181"/>
                  </a:lnTo>
                  <a:lnTo>
                    <a:pt x="128" y="162"/>
                  </a:lnTo>
                  <a:lnTo>
                    <a:pt x="132" y="143"/>
                  </a:lnTo>
                  <a:lnTo>
                    <a:pt x="133" y="122"/>
                  </a:lnTo>
                  <a:lnTo>
                    <a:pt x="132" y="101"/>
                  </a:lnTo>
                  <a:lnTo>
                    <a:pt x="129" y="80"/>
                  </a:lnTo>
                  <a:lnTo>
                    <a:pt x="123" y="64"/>
                  </a:lnTo>
                  <a:lnTo>
                    <a:pt x="115" y="47"/>
                  </a:lnTo>
                  <a:lnTo>
                    <a:pt x="104" y="35"/>
                  </a:lnTo>
                  <a:lnTo>
                    <a:pt x="91" y="25"/>
                  </a:lnTo>
                  <a:lnTo>
                    <a:pt x="75" y="19"/>
                  </a:lnTo>
                  <a:lnTo>
                    <a:pt x="58" y="18"/>
                  </a:lnTo>
                  <a:lnTo>
                    <a:pt x="39" y="19"/>
                  </a:lnTo>
                  <a:lnTo>
                    <a:pt x="39" y="228"/>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03"/>
            <p:cNvSpPr>
              <a:spLocks/>
            </p:cNvSpPr>
            <p:nvPr/>
          </p:nvSpPr>
          <p:spPr bwMode="auto">
            <a:xfrm>
              <a:off x="5088" y="29"/>
              <a:ext cx="82" cy="124"/>
            </a:xfrm>
            <a:custGeom>
              <a:avLst/>
              <a:gdLst>
                <a:gd name="T0" fmla="*/ 0 w 165"/>
                <a:gd name="T1" fmla="*/ 247 h 247"/>
                <a:gd name="T2" fmla="*/ 0 w 165"/>
                <a:gd name="T3" fmla="*/ 247 h 247"/>
                <a:gd name="T4" fmla="*/ 2 w 165"/>
                <a:gd name="T5" fmla="*/ 246 h 247"/>
                <a:gd name="T6" fmla="*/ 4 w 165"/>
                <a:gd name="T7" fmla="*/ 243 h 247"/>
                <a:gd name="T8" fmla="*/ 5 w 165"/>
                <a:gd name="T9" fmla="*/ 239 h 247"/>
                <a:gd name="T10" fmla="*/ 6 w 165"/>
                <a:gd name="T11" fmla="*/ 235 h 247"/>
                <a:gd name="T12" fmla="*/ 6 w 165"/>
                <a:gd name="T13" fmla="*/ 11 h 247"/>
                <a:gd name="T14" fmla="*/ 1 w 165"/>
                <a:gd name="T15" fmla="*/ 0 h 247"/>
                <a:gd name="T16" fmla="*/ 81 w 165"/>
                <a:gd name="T17" fmla="*/ 1 h 247"/>
                <a:gd name="T18" fmla="*/ 81 w 165"/>
                <a:gd name="T19" fmla="*/ 1 h 247"/>
                <a:gd name="T20" fmla="*/ 88 w 165"/>
                <a:gd name="T21" fmla="*/ 1 h 247"/>
                <a:gd name="T22" fmla="*/ 94 w 165"/>
                <a:gd name="T23" fmla="*/ 3 h 247"/>
                <a:gd name="T24" fmla="*/ 100 w 165"/>
                <a:gd name="T25" fmla="*/ 4 h 247"/>
                <a:gd name="T26" fmla="*/ 109 w 165"/>
                <a:gd name="T27" fmla="*/ 8 h 247"/>
                <a:gd name="T28" fmla="*/ 109 w 165"/>
                <a:gd name="T29" fmla="*/ 8 h 247"/>
                <a:gd name="T30" fmla="*/ 113 w 165"/>
                <a:gd name="T31" fmla="*/ 11 h 247"/>
                <a:gd name="T32" fmla="*/ 118 w 165"/>
                <a:gd name="T33" fmla="*/ 14 h 247"/>
                <a:gd name="T34" fmla="*/ 123 w 165"/>
                <a:gd name="T35" fmla="*/ 19 h 247"/>
                <a:gd name="T36" fmla="*/ 129 w 165"/>
                <a:gd name="T37" fmla="*/ 23 h 247"/>
                <a:gd name="T38" fmla="*/ 135 w 165"/>
                <a:gd name="T39" fmla="*/ 30 h 247"/>
                <a:gd name="T40" fmla="*/ 141 w 165"/>
                <a:gd name="T41" fmla="*/ 36 h 247"/>
                <a:gd name="T42" fmla="*/ 145 w 165"/>
                <a:gd name="T43" fmla="*/ 42 h 247"/>
                <a:gd name="T44" fmla="*/ 149 w 165"/>
                <a:gd name="T45" fmla="*/ 47 h 247"/>
                <a:gd name="T46" fmla="*/ 149 w 165"/>
                <a:gd name="T47" fmla="*/ 47 h 247"/>
                <a:gd name="T48" fmla="*/ 152 w 165"/>
                <a:gd name="T49" fmla="*/ 53 h 247"/>
                <a:gd name="T50" fmla="*/ 154 w 165"/>
                <a:gd name="T51" fmla="*/ 61 h 247"/>
                <a:gd name="T52" fmla="*/ 157 w 165"/>
                <a:gd name="T53" fmla="*/ 71 h 247"/>
                <a:gd name="T54" fmla="*/ 160 w 165"/>
                <a:gd name="T55" fmla="*/ 80 h 247"/>
                <a:gd name="T56" fmla="*/ 162 w 165"/>
                <a:gd name="T57" fmla="*/ 90 h 247"/>
                <a:gd name="T58" fmla="*/ 163 w 165"/>
                <a:gd name="T59" fmla="*/ 101 h 247"/>
                <a:gd name="T60" fmla="*/ 165 w 165"/>
                <a:gd name="T61" fmla="*/ 111 h 247"/>
                <a:gd name="T62" fmla="*/ 165 w 165"/>
                <a:gd name="T63" fmla="*/ 119 h 247"/>
                <a:gd name="T64" fmla="*/ 165 w 165"/>
                <a:gd name="T65" fmla="*/ 119 h 247"/>
                <a:gd name="T66" fmla="*/ 165 w 165"/>
                <a:gd name="T67" fmla="*/ 133 h 247"/>
                <a:gd name="T68" fmla="*/ 163 w 165"/>
                <a:gd name="T69" fmla="*/ 149 h 247"/>
                <a:gd name="T70" fmla="*/ 160 w 165"/>
                <a:gd name="T71" fmla="*/ 161 h 247"/>
                <a:gd name="T72" fmla="*/ 156 w 165"/>
                <a:gd name="T73" fmla="*/ 174 h 247"/>
                <a:gd name="T74" fmla="*/ 151 w 165"/>
                <a:gd name="T75" fmla="*/ 186 h 247"/>
                <a:gd name="T76" fmla="*/ 145 w 165"/>
                <a:gd name="T77" fmla="*/ 196 h 247"/>
                <a:gd name="T78" fmla="*/ 140 w 165"/>
                <a:gd name="T79" fmla="*/ 204 h 247"/>
                <a:gd name="T80" fmla="*/ 136 w 165"/>
                <a:gd name="T81" fmla="*/ 211 h 247"/>
                <a:gd name="T82" fmla="*/ 136 w 165"/>
                <a:gd name="T83" fmla="*/ 211 h 247"/>
                <a:gd name="T84" fmla="*/ 132 w 165"/>
                <a:gd name="T85" fmla="*/ 217 h 247"/>
                <a:gd name="T86" fmla="*/ 128 w 165"/>
                <a:gd name="T87" fmla="*/ 224 h 247"/>
                <a:gd name="T88" fmla="*/ 124 w 165"/>
                <a:gd name="T89" fmla="*/ 229 h 247"/>
                <a:gd name="T90" fmla="*/ 119 w 165"/>
                <a:gd name="T91" fmla="*/ 233 h 247"/>
                <a:gd name="T92" fmla="*/ 113 w 165"/>
                <a:gd name="T93" fmla="*/ 239 h 247"/>
                <a:gd name="T94" fmla="*/ 106 w 165"/>
                <a:gd name="T95" fmla="*/ 242 h 247"/>
                <a:gd name="T96" fmla="*/ 96 w 165"/>
                <a:gd name="T97" fmla="*/ 243 h 247"/>
                <a:gd name="T98" fmla="*/ 83 w 165"/>
                <a:gd name="T99" fmla="*/ 245 h 247"/>
                <a:gd name="T100" fmla="*/ 0 w 165"/>
                <a:gd name="T101"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247">
                  <a:moveTo>
                    <a:pt x="0" y="247"/>
                  </a:moveTo>
                  <a:lnTo>
                    <a:pt x="0" y="247"/>
                  </a:lnTo>
                  <a:lnTo>
                    <a:pt x="2" y="246"/>
                  </a:lnTo>
                  <a:lnTo>
                    <a:pt x="4" y="243"/>
                  </a:lnTo>
                  <a:lnTo>
                    <a:pt x="5" y="239"/>
                  </a:lnTo>
                  <a:lnTo>
                    <a:pt x="6" y="235"/>
                  </a:lnTo>
                  <a:lnTo>
                    <a:pt x="6" y="11"/>
                  </a:lnTo>
                  <a:lnTo>
                    <a:pt x="1" y="0"/>
                  </a:lnTo>
                  <a:lnTo>
                    <a:pt x="81" y="1"/>
                  </a:lnTo>
                  <a:lnTo>
                    <a:pt x="81" y="1"/>
                  </a:lnTo>
                  <a:lnTo>
                    <a:pt x="88" y="1"/>
                  </a:lnTo>
                  <a:lnTo>
                    <a:pt x="94" y="3"/>
                  </a:lnTo>
                  <a:lnTo>
                    <a:pt x="100" y="4"/>
                  </a:lnTo>
                  <a:lnTo>
                    <a:pt x="109" y="8"/>
                  </a:lnTo>
                  <a:lnTo>
                    <a:pt x="109" y="8"/>
                  </a:lnTo>
                  <a:lnTo>
                    <a:pt x="113" y="11"/>
                  </a:lnTo>
                  <a:lnTo>
                    <a:pt x="118" y="14"/>
                  </a:lnTo>
                  <a:lnTo>
                    <a:pt x="123" y="19"/>
                  </a:lnTo>
                  <a:lnTo>
                    <a:pt x="129" y="23"/>
                  </a:lnTo>
                  <a:lnTo>
                    <a:pt x="135" y="30"/>
                  </a:lnTo>
                  <a:lnTo>
                    <a:pt x="141" y="36"/>
                  </a:lnTo>
                  <a:lnTo>
                    <a:pt x="145" y="42"/>
                  </a:lnTo>
                  <a:lnTo>
                    <a:pt x="149" y="47"/>
                  </a:lnTo>
                  <a:lnTo>
                    <a:pt x="149" y="47"/>
                  </a:lnTo>
                  <a:lnTo>
                    <a:pt x="152" y="53"/>
                  </a:lnTo>
                  <a:lnTo>
                    <a:pt x="154" y="61"/>
                  </a:lnTo>
                  <a:lnTo>
                    <a:pt x="157" y="71"/>
                  </a:lnTo>
                  <a:lnTo>
                    <a:pt x="160" y="80"/>
                  </a:lnTo>
                  <a:lnTo>
                    <a:pt x="162" y="90"/>
                  </a:lnTo>
                  <a:lnTo>
                    <a:pt x="163" y="101"/>
                  </a:lnTo>
                  <a:lnTo>
                    <a:pt x="165" y="111"/>
                  </a:lnTo>
                  <a:lnTo>
                    <a:pt x="165" y="119"/>
                  </a:lnTo>
                  <a:lnTo>
                    <a:pt x="165" y="119"/>
                  </a:lnTo>
                  <a:lnTo>
                    <a:pt x="165" y="133"/>
                  </a:lnTo>
                  <a:lnTo>
                    <a:pt x="163" y="149"/>
                  </a:lnTo>
                  <a:lnTo>
                    <a:pt x="160" y="161"/>
                  </a:lnTo>
                  <a:lnTo>
                    <a:pt x="156" y="174"/>
                  </a:lnTo>
                  <a:lnTo>
                    <a:pt x="151" y="186"/>
                  </a:lnTo>
                  <a:lnTo>
                    <a:pt x="145" y="196"/>
                  </a:lnTo>
                  <a:lnTo>
                    <a:pt x="140" y="204"/>
                  </a:lnTo>
                  <a:lnTo>
                    <a:pt x="136" y="211"/>
                  </a:lnTo>
                  <a:lnTo>
                    <a:pt x="136" y="211"/>
                  </a:lnTo>
                  <a:lnTo>
                    <a:pt x="132" y="217"/>
                  </a:lnTo>
                  <a:lnTo>
                    <a:pt x="128" y="224"/>
                  </a:lnTo>
                  <a:lnTo>
                    <a:pt x="124" y="229"/>
                  </a:lnTo>
                  <a:lnTo>
                    <a:pt x="119" y="233"/>
                  </a:lnTo>
                  <a:lnTo>
                    <a:pt x="113" y="239"/>
                  </a:lnTo>
                  <a:lnTo>
                    <a:pt x="106" y="242"/>
                  </a:lnTo>
                  <a:lnTo>
                    <a:pt x="96" y="243"/>
                  </a:lnTo>
                  <a:lnTo>
                    <a:pt x="83" y="245"/>
                  </a:lnTo>
                  <a:lnTo>
                    <a:pt x="0" y="24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04"/>
            <p:cNvSpPr>
              <a:spLocks/>
            </p:cNvSpPr>
            <p:nvPr/>
          </p:nvSpPr>
          <p:spPr bwMode="auto">
            <a:xfrm>
              <a:off x="5107" y="38"/>
              <a:ext cx="47" cy="105"/>
            </a:xfrm>
            <a:custGeom>
              <a:avLst/>
              <a:gdLst>
                <a:gd name="T0" fmla="*/ 0 w 94"/>
                <a:gd name="T1" fmla="*/ 210 h 210"/>
                <a:gd name="T2" fmla="*/ 0 w 94"/>
                <a:gd name="T3" fmla="*/ 210 h 210"/>
                <a:gd name="T4" fmla="*/ 6 w 94"/>
                <a:gd name="T5" fmla="*/ 210 h 210"/>
                <a:gd name="T6" fmla="*/ 10 w 94"/>
                <a:gd name="T7" fmla="*/ 208 h 210"/>
                <a:gd name="T8" fmla="*/ 14 w 94"/>
                <a:gd name="T9" fmla="*/ 207 h 210"/>
                <a:gd name="T10" fmla="*/ 20 w 94"/>
                <a:gd name="T11" fmla="*/ 207 h 210"/>
                <a:gd name="T12" fmla="*/ 20 w 94"/>
                <a:gd name="T13" fmla="*/ 207 h 210"/>
                <a:gd name="T14" fmla="*/ 36 w 94"/>
                <a:gd name="T15" fmla="*/ 206 h 210"/>
                <a:gd name="T16" fmla="*/ 52 w 94"/>
                <a:gd name="T17" fmla="*/ 200 h 210"/>
                <a:gd name="T18" fmla="*/ 64 w 94"/>
                <a:gd name="T19" fmla="*/ 190 h 210"/>
                <a:gd name="T20" fmla="*/ 75 w 94"/>
                <a:gd name="T21" fmla="*/ 178 h 210"/>
                <a:gd name="T22" fmla="*/ 83 w 94"/>
                <a:gd name="T23" fmla="*/ 163 h 210"/>
                <a:gd name="T24" fmla="*/ 89 w 94"/>
                <a:gd name="T25" fmla="*/ 144 h 210"/>
                <a:gd name="T26" fmla="*/ 93 w 94"/>
                <a:gd name="T27" fmla="*/ 125 h 210"/>
                <a:gd name="T28" fmla="*/ 94 w 94"/>
                <a:gd name="T29" fmla="*/ 104 h 210"/>
                <a:gd name="T30" fmla="*/ 94 w 94"/>
                <a:gd name="T31" fmla="*/ 104 h 210"/>
                <a:gd name="T32" fmla="*/ 93 w 94"/>
                <a:gd name="T33" fmla="*/ 83 h 210"/>
                <a:gd name="T34" fmla="*/ 90 w 94"/>
                <a:gd name="T35" fmla="*/ 62 h 210"/>
                <a:gd name="T36" fmla="*/ 84 w 94"/>
                <a:gd name="T37" fmla="*/ 46 h 210"/>
                <a:gd name="T38" fmla="*/ 76 w 94"/>
                <a:gd name="T39" fmla="*/ 29 h 210"/>
                <a:gd name="T40" fmla="*/ 65 w 94"/>
                <a:gd name="T41" fmla="*/ 17 h 210"/>
                <a:gd name="T42" fmla="*/ 52 w 94"/>
                <a:gd name="T43" fmla="*/ 7 h 210"/>
                <a:gd name="T44" fmla="*/ 36 w 94"/>
                <a:gd name="T45" fmla="*/ 1 h 210"/>
                <a:gd name="T46" fmla="*/ 19 w 94"/>
                <a:gd name="T47" fmla="*/ 0 h 210"/>
                <a:gd name="T48" fmla="*/ 0 w 94"/>
                <a:gd name="T49" fmla="*/ 1 h 210"/>
                <a:gd name="T50" fmla="*/ 0 w 94"/>
                <a:gd name="T5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210">
                  <a:moveTo>
                    <a:pt x="0" y="210"/>
                  </a:moveTo>
                  <a:lnTo>
                    <a:pt x="0" y="210"/>
                  </a:lnTo>
                  <a:lnTo>
                    <a:pt x="6" y="210"/>
                  </a:lnTo>
                  <a:lnTo>
                    <a:pt x="10" y="208"/>
                  </a:lnTo>
                  <a:lnTo>
                    <a:pt x="14" y="207"/>
                  </a:lnTo>
                  <a:lnTo>
                    <a:pt x="20" y="207"/>
                  </a:lnTo>
                  <a:lnTo>
                    <a:pt x="20" y="207"/>
                  </a:lnTo>
                  <a:lnTo>
                    <a:pt x="36" y="206"/>
                  </a:lnTo>
                  <a:lnTo>
                    <a:pt x="52" y="200"/>
                  </a:lnTo>
                  <a:lnTo>
                    <a:pt x="64" y="190"/>
                  </a:lnTo>
                  <a:lnTo>
                    <a:pt x="75" y="178"/>
                  </a:lnTo>
                  <a:lnTo>
                    <a:pt x="83" y="163"/>
                  </a:lnTo>
                  <a:lnTo>
                    <a:pt x="89" y="144"/>
                  </a:lnTo>
                  <a:lnTo>
                    <a:pt x="93" y="125"/>
                  </a:lnTo>
                  <a:lnTo>
                    <a:pt x="94" y="104"/>
                  </a:lnTo>
                  <a:lnTo>
                    <a:pt x="94" y="104"/>
                  </a:lnTo>
                  <a:lnTo>
                    <a:pt x="93" y="83"/>
                  </a:lnTo>
                  <a:lnTo>
                    <a:pt x="90" y="62"/>
                  </a:lnTo>
                  <a:lnTo>
                    <a:pt x="84" y="46"/>
                  </a:lnTo>
                  <a:lnTo>
                    <a:pt x="76" y="29"/>
                  </a:lnTo>
                  <a:lnTo>
                    <a:pt x="65" y="17"/>
                  </a:lnTo>
                  <a:lnTo>
                    <a:pt x="52" y="7"/>
                  </a:lnTo>
                  <a:lnTo>
                    <a:pt x="36" y="1"/>
                  </a:lnTo>
                  <a:lnTo>
                    <a:pt x="19" y="0"/>
                  </a:lnTo>
                  <a:lnTo>
                    <a:pt x="0" y="1"/>
                  </a:lnTo>
                  <a:lnTo>
                    <a:pt x="0" y="210"/>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noEditPoints="1"/>
            </p:cNvSpPr>
            <p:nvPr/>
          </p:nvSpPr>
          <p:spPr bwMode="auto">
            <a:xfrm>
              <a:off x="5164" y="28"/>
              <a:ext cx="82" cy="124"/>
            </a:xfrm>
            <a:custGeom>
              <a:avLst/>
              <a:gdLst>
                <a:gd name="T0" fmla="*/ 105 w 163"/>
                <a:gd name="T1" fmla="*/ 181 h 249"/>
                <a:gd name="T2" fmla="*/ 43 w 163"/>
                <a:gd name="T3" fmla="*/ 181 h 249"/>
                <a:gd name="T4" fmla="*/ 41 w 163"/>
                <a:gd name="T5" fmla="*/ 189 h 249"/>
                <a:gd name="T6" fmla="*/ 38 w 163"/>
                <a:gd name="T7" fmla="*/ 197 h 249"/>
                <a:gd name="T8" fmla="*/ 36 w 163"/>
                <a:gd name="T9" fmla="*/ 206 h 249"/>
                <a:gd name="T10" fmla="*/ 34 w 163"/>
                <a:gd name="T11" fmla="*/ 213 h 249"/>
                <a:gd name="T12" fmla="*/ 32 w 163"/>
                <a:gd name="T13" fmla="*/ 221 h 249"/>
                <a:gd name="T14" fmla="*/ 30 w 163"/>
                <a:gd name="T15" fmla="*/ 228 h 249"/>
                <a:gd name="T16" fmla="*/ 28 w 163"/>
                <a:gd name="T17" fmla="*/ 235 h 249"/>
                <a:gd name="T18" fmla="*/ 26 w 163"/>
                <a:gd name="T19" fmla="*/ 241 h 249"/>
                <a:gd name="T20" fmla="*/ 27 w 163"/>
                <a:gd name="T21" fmla="*/ 242 h 249"/>
                <a:gd name="T22" fmla="*/ 28 w 163"/>
                <a:gd name="T23" fmla="*/ 243 h 249"/>
                <a:gd name="T24" fmla="*/ 31 w 163"/>
                <a:gd name="T25" fmla="*/ 246 h 249"/>
                <a:gd name="T26" fmla="*/ 33 w 163"/>
                <a:gd name="T27" fmla="*/ 248 h 249"/>
                <a:gd name="T28" fmla="*/ 0 w 163"/>
                <a:gd name="T29" fmla="*/ 248 h 249"/>
                <a:gd name="T30" fmla="*/ 3 w 163"/>
                <a:gd name="T31" fmla="*/ 246 h 249"/>
                <a:gd name="T32" fmla="*/ 6 w 163"/>
                <a:gd name="T33" fmla="*/ 245 h 249"/>
                <a:gd name="T34" fmla="*/ 7 w 163"/>
                <a:gd name="T35" fmla="*/ 242 h 249"/>
                <a:gd name="T36" fmla="*/ 9 w 163"/>
                <a:gd name="T37" fmla="*/ 239 h 249"/>
                <a:gd name="T38" fmla="*/ 22 w 163"/>
                <a:gd name="T39" fmla="*/ 197 h 249"/>
                <a:gd name="T40" fmla="*/ 83 w 163"/>
                <a:gd name="T41" fmla="*/ 0 h 249"/>
                <a:gd name="T42" fmla="*/ 149 w 163"/>
                <a:gd name="T43" fmla="*/ 228 h 249"/>
                <a:gd name="T44" fmla="*/ 150 w 163"/>
                <a:gd name="T45" fmla="*/ 229 h 249"/>
                <a:gd name="T46" fmla="*/ 152 w 163"/>
                <a:gd name="T47" fmla="*/ 234 h 249"/>
                <a:gd name="T48" fmla="*/ 154 w 163"/>
                <a:gd name="T49" fmla="*/ 238 h 249"/>
                <a:gd name="T50" fmla="*/ 157 w 163"/>
                <a:gd name="T51" fmla="*/ 242 h 249"/>
                <a:gd name="T52" fmla="*/ 163 w 163"/>
                <a:gd name="T53" fmla="*/ 248 h 249"/>
                <a:gd name="T54" fmla="*/ 117 w 163"/>
                <a:gd name="T55" fmla="*/ 249 h 249"/>
                <a:gd name="T56" fmla="*/ 118 w 163"/>
                <a:gd name="T57" fmla="*/ 248 h 249"/>
                <a:gd name="T58" fmla="*/ 120 w 163"/>
                <a:gd name="T59" fmla="*/ 245 h 249"/>
                <a:gd name="T60" fmla="*/ 122 w 163"/>
                <a:gd name="T61" fmla="*/ 243 h 249"/>
                <a:gd name="T62" fmla="*/ 123 w 163"/>
                <a:gd name="T63" fmla="*/ 242 h 249"/>
                <a:gd name="T64" fmla="*/ 105 w 163"/>
                <a:gd name="T65" fmla="*/ 181 h 249"/>
                <a:gd name="T66" fmla="*/ 101 w 163"/>
                <a:gd name="T67" fmla="*/ 156 h 249"/>
                <a:gd name="T68" fmla="*/ 74 w 163"/>
                <a:gd name="T69" fmla="*/ 68 h 249"/>
                <a:gd name="T70" fmla="*/ 48 w 163"/>
                <a:gd name="T71" fmla="*/ 157 h 249"/>
                <a:gd name="T72" fmla="*/ 101 w 163"/>
                <a:gd name="T73" fmla="*/ 15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3" h="249">
                  <a:moveTo>
                    <a:pt x="105" y="181"/>
                  </a:moveTo>
                  <a:lnTo>
                    <a:pt x="43" y="181"/>
                  </a:lnTo>
                  <a:lnTo>
                    <a:pt x="41" y="189"/>
                  </a:lnTo>
                  <a:lnTo>
                    <a:pt x="38" y="197"/>
                  </a:lnTo>
                  <a:lnTo>
                    <a:pt x="36" y="206"/>
                  </a:lnTo>
                  <a:lnTo>
                    <a:pt x="34" y="213"/>
                  </a:lnTo>
                  <a:lnTo>
                    <a:pt x="32" y="221"/>
                  </a:lnTo>
                  <a:lnTo>
                    <a:pt x="30" y="228"/>
                  </a:lnTo>
                  <a:lnTo>
                    <a:pt x="28" y="235"/>
                  </a:lnTo>
                  <a:lnTo>
                    <a:pt x="26" y="241"/>
                  </a:lnTo>
                  <a:lnTo>
                    <a:pt x="27" y="242"/>
                  </a:lnTo>
                  <a:lnTo>
                    <a:pt x="28" y="243"/>
                  </a:lnTo>
                  <a:lnTo>
                    <a:pt x="31" y="246"/>
                  </a:lnTo>
                  <a:lnTo>
                    <a:pt x="33" y="248"/>
                  </a:lnTo>
                  <a:lnTo>
                    <a:pt x="0" y="248"/>
                  </a:lnTo>
                  <a:lnTo>
                    <a:pt x="3" y="246"/>
                  </a:lnTo>
                  <a:lnTo>
                    <a:pt x="6" y="245"/>
                  </a:lnTo>
                  <a:lnTo>
                    <a:pt x="7" y="242"/>
                  </a:lnTo>
                  <a:lnTo>
                    <a:pt x="9" y="239"/>
                  </a:lnTo>
                  <a:lnTo>
                    <a:pt x="22" y="197"/>
                  </a:lnTo>
                  <a:lnTo>
                    <a:pt x="83" y="0"/>
                  </a:lnTo>
                  <a:lnTo>
                    <a:pt x="149" y="228"/>
                  </a:lnTo>
                  <a:lnTo>
                    <a:pt x="150" y="229"/>
                  </a:lnTo>
                  <a:lnTo>
                    <a:pt x="152" y="234"/>
                  </a:lnTo>
                  <a:lnTo>
                    <a:pt x="154" y="238"/>
                  </a:lnTo>
                  <a:lnTo>
                    <a:pt x="157" y="242"/>
                  </a:lnTo>
                  <a:lnTo>
                    <a:pt x="163" y="248"/>
                  </a:lnTo>
                  <a:lnTo>
                    <a:pt x="117" y="249"/>
                  </a:lnTo>
                  <a:lnTo>
                    <a:pt x="118" y="248"/>
                  </a:lnTo>
                  <a:lnTo>
                    <a:pt x="120" y="245"/>
                  </a:lnTo>
                  <a:lnTo>
                    <a:pt x="122" y="243"/>
                  </a:lnTo>
                  <a:lnTo>
                    <a:pt x="123" y="242"/>
                  </a:lnTo>
                  <a:lnTo>
                    <a:pt x="105" y="181"/>
                  </a:lnTo>
                  <a:close/>
                  <a:moveTo>
                    <a:pt x="101" y="156"/>
                  </a:moveTo>
                  <a:lnTo>
                    <a:pt x="74" y="68"/>
                  </a:lnTo>
                  <a:lnTo>
                    <a:pt x="48" y="157"/>
                  </a:lnTo>
                  <a:lnTo>
                    <a:pt x="101" y="156"/>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06"/>
            <p:cNvSpPr>
              <a:spLocks/>
            </p:cNvSpPr>
            <p:nvPr/>
          </p:nvSpPr>
          <p:spPr bwMode="auto">
            <a:xfrm>
              <a:off x="5164" y="28"/>
              <a:ext cx="82" cy="124"/>
            </a:xfrm>
            <a:custGeom>
              <a:avLst/>
              <a:gdLst>
                <a:gd name="T0" fmla="*/ 105 w 163"/>
                <a:gd name="T1" fmla="*/ 181 h 249"/>
                <a:gd name="T2" fmla="*/ 43 w 163"/>
                <a:gd name="T3" fmla="*/ 181 h 249"/>
                <a:gd name="T4" fmla="*/ 43 w 163"/>
                <a:gd name="T5" fmla="*/ 181 h 249"/>
                <a:gd name="T6" fmla="*/ 41 w 163"/>
                <a:gd name="T7" fmla="*/ 189 h 249"/>
                <a:gd name="T8" fmla="*/ 38 w 163"/>
                <a:gd name="T9" fmla="*/ 197 h 249"/>
                <a:gd name="T10" fmla="*/ 36 w 163"/>
                <a:gd name="T11" fmla="*/ 206 h 249"/>
                <a:gd name="T12" fmla="*/ 34 w 163"/>
                <a:gd name="T13" fmla="*/ 213 h 249"/>
                <a:gd name="T14" fmla="*/ 32 w 163"/>
                <a:gd name="T15" fmla="*/ 221 h 249"/>
                <a:gd name="T16" fmla="*/ 30 w 163"/>
                <a:gd name="T17" fmla="*/ 228 h 249"/>
                <a:gd name="T18" fmla="*/ 28 w 163"/>
                <a:gd name="T19" fmla="*/ 235 h 249"/>
                <a:gd name="T20" fmla="*/ 26 w 163"/>
                <a:gd name="T21" fmla="*/ 241 h 249"/>
                <a:gd name="T22" fmla="*/ 26 w 163"/>
                <a:gd name="T23" fmla="*/ 241 h 249"/>
                <a:gd name="T24" fmla="*/ 27 w 163"/>
                <a:gd name="T25" fmla="*/ 242 h 249"/>
                <a:gd name="T26" fmla="*/ 28 w 163"/>
                <a:gd name="T27" fmla="*/ 243 h 249"/>
                <a:gd name="T28" fmla="*/ 31 w 163"/>
                <a:gd name="T29" fmla="*/ 246 h 249"/>
                <a:gd name="T30" fmla="*/ 33 w 163"/>
                <a:gd name="T31" fmla="*/ 248 h 249"/>
                <a:gd name="T32" fmla="*/ 0 w 163"/>
                <a:gd name="T33" fmla="*/ 248 h 249"/>
                <a:gd name="T34" fmla="*/ 0 w 163"/>
                <a:gd name="T35" fmla="*/ 248 h 249"/>
                <a:gd name="T36" fmla="*/ 3 w 163"/>
                <a:gd name="T37" fmla="*/ 246 h 249"/>
                <a:gd name="T38" fmla="*/ 6 w 163"/>
                <a:gd name="T39" fmla="*/ 245 h 249"/>
                <a:gd name="T40" fmla="*/ 7 w 163"/>
                <a:gd name="T41" fmla="*/ 242 h 249"/>
                <a:gd name="T42" fmla="*/ 9 w 163"/>
                <a:gd name="T43" fmla="*/ 239 h 249"/>
                <a:gd name="T44" fmla="*/ 22 w 163"/>
                <a:gd name="T45" fmla="*/ 197 h 249"/>
                <a:gd name="T46" fmla="*/ 83 w 163"/>
                <a:gd name="T47" fmla="*/ 0 h 249"/>
                <a:gd name="T48" fmla="*/ 149 w 163"/>
                <a:gd name="T49" fmla="*/ 228 h 249"/>
                <a:gd name="T50" fmla="*/ 149 w 163"/>
                <a:gd name="T51" fmla="*/ 228 h 249"/>
                <a:gd name="T52" fmla="*/ 150 w 163"/>
                <a:gd name="T53" fmla="*/ 229 h 249"/>
                <a:gd name="T54" fmla="*/ 152 w 163"/>
                <a:gd name="T55" fmla="*/ 234 h 249"/>
                <a:gd name="T56" fmla="*/ 154 w 163"/>
                <a:gd name="T57" fmla="*/ 238 h 249"/>
                <a:gd name="T58" fmla="*/ 157 w 163"/>
                <a:gd name="T59" fmla="*/ 242 h 249"/>
                <a:gd name="T60" fmla="*/ 163 w 163"/>
                <a:gd name="T61" fmla="*/ 248 h 249"/>
                <a:gd name="T62" fmla="*/ 117 w 163"/>
                <a:gd name="T63" fmla="*/ 249 h 249"/>
                <a:gd name="T64" fmla="*/ 117 w 163"/>
                <a:gd name="T65" fmla="*/ 249 h 249"/>
                <a:gd name="T66" fmla="*/ 118 w 163"/>
                <a:gd name="T67" fmla="*/ 248 h 249"/>
                <a:gd name="T68" fmla="*/ 120 w 163"/>
                <a:gd name="T69" fmla="*/ 245 h 249"/>
                <a:gd name="T70" fmla="*/ 122 w 163"/>
                <a:gd name="T71" fmla="*/ 243 h 249"/>
                <a:gd name="T72" fmla="*/ 123 w 163"/>
                <a:gd name="T73" fmla="*/ 242 h 249"/>
                <a:gd name="T74" fmla="*/ 105 w 163"/>
                <a:gd name="T75" fmla="*/ 1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49">
                  <a:moveTo>
                    <a:pt x="105" y="181"/>
                  </a:moveTo>
                  <a:lnTo>
                    <a:pt x="43" y="181"/>
                  </a:lnTo>
                  <a:lnTo>
                    <a:pt x="43" y="181"/>
                  </a:lnTo>
                  <a:lnTo>
                    <a:pt x="41" y="189"/>
                  </a:lnTo>
                  <a:lnTo>
                    <a:pt x="38" y="197"/>
                  </a:lnTo>
                  <a:lnTo>
                    <a:pt x="36" y="206"/>
                  </a:lnTo>
                  <a:lnTo>
                    <a:pt x="34" y="213"/>
                  </a:lnTo>
                  <a:lnTo>
                    <a:pt x="32" y="221"/>
                  </a:lnTo>
                  <a:lnTo>
                    <a:pt x="30" y="228"/>
                  </a:lnTo>
                  <a:lnTo>
                    <a:pt x="28" y="235"/>
                  </a:lnTo>
                  <a:lnTo>
                    <a:pt x="26" y="241"/>
                  </a:lnTo>
                  <a:lnTo>
                    <a:pt x="26" y="241"/>
                  </a:lnTo>
                  <a:lnTo>
                    <a:pt x="27" y="242"/>
                  </a:lnTo>
                  <a:lnTo>
                    <a:pt x="28" y="243"/>
                  </a:lnTo>
                  <a:lnTo>
                    <a:pt x="31" y="246"/>
                  </a:lnTo>
                  <a:lnTo>
                    <a:pt x="33" y="248"/>
                  </a:lnTo>
                  <a:lnTo>
                    <a:pt x="0" y="248"/>
                  </a:lnTo>
                  <a:lnTo>
                    <a:pt x="0" y="248"/>
                  </a:lnTo>
                  <a:lnTo>
                    <a:pt x="3" y="246"/>
                  </a:lnTo>
                  <a:lnTo>
                    <a:pt x="6" y="245"/>
                  </a:lnTo>
                  <a:lnTo>
                    <a:pt x="7" y="242"/>
                  </a:lnTo>
                  <a:lnTo>
                    <a:pt x="9" y="239"/>
                  </a:lnTo>
                  <a:lnTo>
                    <a:pt x="22" y="197"/>
                  </a:lnTo>
                  <a:lnTo>
                    <a:pt x="83" y="0"/>
                  </a:lnTo>
                  <a:lnTo>
                    <a:pt x="149" y="228"/>
                  </a:lnTo>
                  <a:lnTo>
                    <a:pt x="149" y="228"/>
                  </a:lnTo>
                  <a:lnTo>
                    <a:pt x="150" y="229"/>
                  </a:lnTo>
                  <a:lnTo>
                    <a:pt x="152" y="234"/>
                  </a:lnTo>
                  <a:lnTo>
                    <a:pt x="154" y="238"/>
                  </a:lnTo>
                  <a:lnTo>
                    <a:pt x="157" y="242"/>
                  </a:lnTo>
                  <a:lnTo>
                    <a:pt x="163" y="248"/>
                  </a:lnTo>
                  <a:lnTo>
                    <a:pt x="117" y="249"/>
                  </a:lnTo>
                  <a:lnTo>
                    <a:pt x="117" y="249"/>
                  </a:lnTo>
                  <a:lnTo>
                    <a:pt x="118" y="248"/>
                  </a:lnTo>
                  <a:lnTo>
                    <a:pt x="120" y="245"/>
                  </a:lnTo>
                  <a:lnTo>
                    <a:pt x="122" y="243"/>
                  </a:lnTo>
                  <a:lnTo>
                    <a:pt x="123" y="242"/>
                  </a:lnTo>
                  <a:lnTo>
                    <a:pt x="105" y="181"/>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07"/>
            <p:cNvSpPr>
              <a:spLocks/>
            </p:cNvSpPr>
            <p:nvPr/>
          </p:nvSpPr>
          <p:spPr bwMode="auto">
            <a:xfrm>
              <a:off x="5188" y="62"/>
              <a:ext cx="27" cy="45"/>
            </a:xfrm>
            <a:custGeom>
              <a:avLst/>
              <a:gdLst>
                <a:gd name="T0" fmla="*/ 53 w 53"/>
                <a:gd name="T1" fmla="*/ 88 h 89"/>
                <a:gd name="T2" fmla="*/ 26 w 53"/>
                <a:gd name="T3" fmla="*/ 0 h 89"/>
                <a:gd name="T4" fmla="*/ 0 w 53"/>
                <a:gd name="T5" fmla="*/ 89 h 89"/>
                <a:gd name="T6" fmla="*/ 53 w 53"/>
                <a:gd name="T7" fmla="*/ 88 h 89"/>
              </a:gdLst>
              <a:ahLst/>
              <a:cxnLst>
                <a:cxn ang="0">
                  <a:pos x="T0" y="T1"/>
                </a:cxn>
                <a:cxn ang="0">
                  <a:pos x="T2" y="T3"/>
                </a:cxn>
                <a:cxn ang="0">
                  <a:pos x="T4" y="T5"/>
                </a:cxn>
                <a:cxn ang="0">
                  <a:pos x="T6" y="T7"/>
                </a:cxn>
              </a:cxnLst>
              <a:rect l="0" t="0" r="r" b="b"/>
              <a:pathLst>
                <a:path w="53" h="89">
                  <a:moveTo>
                    <a:pt x="53" y="88"/>
                  </a:moveTo>
                  <a:lnTo>
                    <a:pt x="26" y="0"/>
                  </a:lnTo>
                  <a:lnTo>
                    <a:pt x="0" y="89"/>
                  </a:lnTo>
                  <a:lnTo>
                    <a:pt x="53" y="88"/>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08"/>
            <p:cNvSpPr>
              <a:spLocks/>
            </p:cNvSpPr>
            <p:nvPr/>
          </p:nvSpPr>
          <p:spPr bwMode="auto">
            <a:xfrm>
              <a:off x="5026" y="29"/>
              <a:ext cx="53" cy="124"/>
            </a:xfrm>
            <a:custGeom>
              <a:avLst/>
              <a:gdLst>
                <a:gd name="T0" fmla="*/ 85 w 107"/>
                <a:gd name="T1" fmla="*/ 37 h 247"/>
                <a:gd name="T2" fmla="*/ 64 w 107"/>
                <a:gd name="T3" fmla="*/ 19 h 247"/>
                <a:gd name="T4" fmla="*/ 49 w 107"/>
                <a:gd name="T5" fmla="*/ 16 h 247"/>
                <a:gd name="T6" fmla="*/ 35 w 107"/>
                <a:gd name="T7" fmla="*/ 22 h 247"/>
                <a:gd name="T8" fmla="*/ 27 w 107"/>
                <a:gd name="T9" fmla="*/ 36 h 247"/>
                <a:gd name="T10" fmla="*/ 26 w 107"/>
                <a:gd name="T11" fmla="*/ 55 h 247"/>
                <a:gd name="T12" fmla="*/ 29 w 107"/>
                <a:gd name="T13" fmla="*/ 68 h 247"/>
                <a:gd name="T14" fmla="*/ 37 w 107"/>
                <a:gd name="T15" fmla="*/ 76 h 247"/>
                <a:gd name="T16" fmla="*/ 55 w 107"/>
                <a:gd name="T17" fmla="*/ 90 h 247"/>
                <a:gd name="T18" fmla="*/ 70 w 107"/>
                <a:gd name="T19" fmla="*/ 101 h 247"/>
                <a:gd name="T20" fmla="*/ 85 w 107"/>
                <a:gd name="T21" fmla="*/ 112 h 247"/>
                <a:gd name="T22" fmla="*/ 96 w 107"/>
                <a:gd name="T23" fmla="*/ 122 h 247"/>
                <a:gd name="T24" fmla="*/ 103 w 107"/>
                <a:gd name="T25" fmla="*/ 136 h 247"/>
                <a:gd name="T26" fmla="*/ 107 w 107"/>
                <a:gd name="T27" fmla="*/ 156 h 247"/>
                <a:gd name="T28" fmla="*/ 107 w 107"/>
                <a:gd name="T29" fmla="*/ 179 h 247"/>
                <a:gd name="T30" fmla="*/ 104 w 107"/>
                <a:gd name="T31" fmla="*/ 200 h 247"/>
                <a:gd name="T32" fmla="*/ 97 w 107"/>
                <a:gd name="T33" fmla="*/ 217 h 247"/>
                <a:gd name="T34" fmla="*/ 90 w 107"/>
                <a:gd name="T35" fmla="*/ 226 h 247"/>
                <a:gd name="T36" fmla="*/ 78 w 107"/>
                <a:gd name="T37" fmla="*/ 239 h 247"/>
                <a:gd name="T38" fmla="*/ 61 w 107"/>
                <a:gd name="T39" fmla="*/ 247 h 247"/>
                <a:gd name="T40" fmla="*/ 42 w 107"/>
                <a:gd name="T41" fmla="*/ 247 h 247"/>
                <a:gd name="T42" fmla="*/ 26 w 107"/>
                <a:gd name="T43" fmla="*/ 247 h 247"/>
                <a:gd name="T44" fmla="*/ 11 w 107"/>
                <a:gd name="T45" fmla="*/ 240 h 247"/>
                <a:gd name="T46" fmla="*/ 0 w 107"/>
                <a:gd name="T47" fmla="*/ 229 h 247"/>
                <a:gd name="T48" fmla="*/ 0 w 107"/>
                <a:gd name="T49" fmla="*/ 211 h 247"/>
                <a:gd name="T50" fmla="*/ 0 w 107"/>
                <a:gd name="T51" fmla="*/ 182 h 247"/>
                <a:gd name="T52" fmla="*/ 9 w 107"/>
                <a:gd name="T53" fmla="*/ 204 h 247"/>
                <a:gd name="T54" fmla="*/ 20 w 107"/>
                <a:gd name="T55" fmla="*/ 217 h 247"/>
                <a:gd name="T56" fmla="*/ 35 w 107"/>
                <a:gd name="T57" fmla="*/ 224 h 247"/>
                <a:gd name="T58" fmla="*/ 50 w 107"/>
                <a:gd name="T59" fmla="*/ 228 h 247"/>
                <a:gd name="T60" fmla="*/ 67 w 107"/>
                <a:gd name="T61" fmla="*/ 217 h 247"/>
                <a:gd name="T62" fmla="*/ 78 w 107"/>
                <a:gd name="T63" fmla="*/ 197 h 247"/>
                <a:gd name="T64" fmla="*/ 73 w 107"/>
                <a:gd name="T65" fmla="*/ 164 h 247"/>
                <a:gd name="T66" fmla="*/ 47 w 107"/>
                <a:gd name="T67" fmla="*/ 140 h 247"/>
                <a:gd name="T68" fmla="*/ 33 w 107"/>
                <a:gd name="T69" fmla="*/ 131 h 247"/>
                <a:gd name="T70" fmla="*/ 20 w 107"/>
                <a:gd name="T71" fmla="*/ 119 h 247"/>
                <a:gd name="T72" fmla="*/ 13 w 107"/>
                <a:gd name="T73" fmla="*/ 111 h 247"/>
                <a:gd name="T74" fmla="*/ 2 w 107"/>
                <a:gd name="T75" fmla="*/ 92 h 247"/>
                <a:gd name="T76" fmla="*/ 0 w 107"/>
                <a:gd name="T77" fmla="*/ 69 h 247"/>
                <a:gd name="T78" fmla="*/ 1 w 107"/>
                <a:gd name="T79" fmla="*/ 50 h 247"/>
                <a:gd name="T80" fmla="*/ 7 w 107"/>
                <a:gd name="T81" fmla="*/ 32 h 247"/>
                <a:gd name="T82" fmla="*/ 14 w 107"/>
                <a:gd name="T83" fmla="*/ 18 h 247"/>
                <a:gd name="T84" fmla="*/ 25 w 107"/>
                <a:gd name="T85" fmla="*/ 7 h 247"/>
                <a:gd name="T86" fmla="*/ 39 w 107"/>
                <a:gd name="T87" fmla="*/ 1 h 247"/>
                <a:gd name="T88" fmla="*/ 55 w 107"/>
                <a:gd name="T89" fmla="*/ 0 h 247"/>
                <a:gd name="T90" fmla="*/ 72 w 107"/>
                <a:gd name="T91" fmla="*/ 3 h 247"/>
                <a:gd name="T92" fmla="*/ 88 w 107"/>
                <a:gd name="T93"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247">
                  <a:moveTo>
                    <a:pt x="93" y="55"/>
                  </a:moveTo>
                  <a:lnTo>
                    <a:pt x="89" y="47"/>
                  </a:lnTo>
                  <a:lnTo>
                    <a:pt x="85" y="37"/>
                  </a:lnTo>
                  <a:lnTo>
                    <a:pt x="79" y="28"/>
                  </a:lnTo>
                  <a:lnTo>
                    <a:pt x="68" y="21"/>
                  </a:lnTo>
                  <a:lnTo>
                    <a:pt x="64" y="19"/>
                  </a:lnTo>
                  <a:lnTo>
                    <a:pt x="59" y="18"/>
                  </a:lnTo>
                  <a:lnTo>
                    <a:pt x="54" y="16"/>
                  </a:lnTo>
                  <a:lnTo>
                    <a:pt x="49" y="16"/>
                  </a:lnTo>
                  <a:lnTo>
                    <a:pt x="44" y="18"/>
                  </a:lnTo>
                  <a:lnTo>
                    <a:pt x="39" y="19"/>
                  </a:lnTo>
                  <a:lnTo>
                    <a:pt x="35" y="22"/>
                  </a:lnTo>
                  <a:lnTo>
                    <a:pt x="31" y="26"/>
                  </a:lnTo>
                  <a:lnTo>
                    <a:pt x="29" y="30"/>
                  </a:lnTo>
                  <a:lnTo>
                    <a:pt x="27" y="36"/>
                  </a:lnTo>
                  <a:lnTo>
                    <a:pt x="26" y="42"/>
                  </a:lnTo>
                  <a:lnTo>
                    <a:pt x="25" y="50"/>
                  </a:lnTo>
                  <a:lnTo>
                    <a:pt x="26" y="55"/>
                  </a:lnTo>
                  <a:lnTo>
                    <a:pt x="27" y="61"/>
                  </a:lnTo>
                  <a:lnTo>
                    <a:pt x="28" y="67"/>
                  </a:lnTo>
                  <a:lnTo>
                    <a:pt x="29" y="68"/>
                  </a:lnTo>
                  <a:lnTo>
                    <a:pt x="30" y="71"/>
                  </a:lnTo>
                  <a:lnTo>
                    <a:pt x="33" y="73"/>
                  </a:lnTo>
                  <a:lnTo>
                    <a:pt x="37" y="76"/>
                  </a:lnTo>
                  <a:lnTo>
                    <a:pt x="43" y="80"/>
                  </a:lnTo>
                  <a:lnTo>
                    <a:pt x="49" y="86"/>
                  </a:lnTo>
                  <a:lnTo>
                    <a:pt x="55" y="90"/>
                  </a:lnTo>
                  <a:lnTo>
                    <a:pt x="61" y="94"/>
                  </a:lnTo>
                  <a:lnTo>
                    <a:pt x="66" y="99"/>
                  </a:lnTo>
                  <a:lnTo>
                    <a:pt x="70" y="101"/>
                  </a:lnTo>
                  <a:lnTo>
                    <a:pt x="76" y="105"/>
                  </a:lnTo>
                  <a:lnTo>
                    <a:pt x="81" y="110"/>
                  </a:lnTo>
                  <a:lnTo>
                    <a:pt x="85" y="112"/>
                  </a:lnTo>
                  <a:lnTo>
                    <a:pt x="90" y="117"/>
                  </a:lnTo>
                  <a:lnTo>
                    <a:pt x="93" y="119"/>
                  </a:lnTo>
                  <a:lnTo>
                    <a:pt x="96" y="122"/>
                  </a:lnTo>
                  <a:lnTo>
                    <a:pt x="97" y="124"/>
                  </a:lnTo>
                  <a:lnTo>
                    <a:pt x="99" y="128"/>
                  </a:lnTo>
                  <a:lnTo>
                    <a:pt x="103" y="136"/>
                  </a:lnTo>
                  <a:lnTo>
                    <a:pt x="106" y="146"/>
                  </a:lnTo>
                  <a:lnTo>
                    <a:pt x="107" y="151"/>
                  </a:lnTo>
                  <a:lnTo>
                    <a:pt x="107" y="156"/>
                  </a:lnTo>
                  <a:lnTo>
                    <a:pt x="107" y="162"/>
                  </a:lnTo>
                  <a:lnTo>
                    <a:pt x="107" y="171"/>
                  </a:lnTo>
                  <a:lnTo>
                    <a:pt x="107" y="179"/>
                  </a:lnTo>
                  <a:lnTo>
                    <a:pt x="107" y="186"/>
                  </a:lnTo>
                  <a:lnTo>
                    <a:pt x="106" y="193"/>
                  </a:lnTo>
                  <a:lnTo>
                    <a:pt x="104" y="200"/>
                  </a:lnTo>
                  <a:lnTo>
                    <a:pt x="102" y="206"/>
                  </a:lnTo>
                  <a:lnTo>
                    <a:pt x="100" y="211"/>
                  </a:lnTo>
                  <a:lnTo>
                    <a:pt x="97" y="217"/>
                  </a:lnTo>
                  <a:lnTo>
                    <a:pt x="95" y="221"/>
                  </a:lnTo>
                  <a:lnTo>
                    <a:pt x="93" y="224"/>
                  </a:lnTo>
                  <a:lnTo>
                    <a:pt x="90" y="226"/>
                  </a:lnTo>
                  <a:lnTo>
                    <a:pt x="87" y="231"/>
                  </a:lnTo>
                  <a:lnTo>
                    <a:pt x="83" y="235"/>
                  </a:lnTo>
                  <a:lnTo>
                    <a:pt x="78" y="239"/>
                  </a:lnTo>
                  <a:lnTo>
                    <a:pt x="73" y="242"/>
                  </a:lnTo>
                  <a:lnTo>
                    <a:pt x="67" y="245"/>
                  </a:lnTo>
                  <a:lnTo>
                    <a:pt x="61" y="247"/>
                  </a:lnTo>
                  <a:lnTo>
                    <a:pt x="56" y="247"/>
                  </a:lnTo>
                  <a:lnTo>
                    <a:pt x="51" y="247"/>
                  </a:lnTo>
                  <a:lnTo>
                    <a:pt x="42" y="247"/>
                  </a:lnTo>
                  <a:lnTo>
                    <a:pt x="34" y="247"/>
                  </a:lnTo>
                  <a:lnTo>
                    <a:pt x="29" y="247"/>
                  </a:lnTo>
                  <a:lnTo>
                    <a:pt x="26" y="247"/>
                  </a:lnTo>
                  <a:lnTo>
                    <a:pt x="21" y="246"/>
                  </a:lnTo>
                  <a:lnTo>
                    <a:pt x="16" y="243"/>
                  </a:lnTo>
                  <a:lnTo>
                    <a:pt x="11" y="240"/>
                  </a:lnTo>
                  <a:lnTo>
                    <a:pt x="0" y="232"/>
                  </a:lnTo>
                  <a:lnTo>
                    <a:pt x="0" y="231"/>
                  </a:lnTo>
                  <a:lnTo>
                    <a:pt x="0" y="229"/>
                  </a:lnTo>
                  <a:lnTo>
                    <a:pt x="0" y="225"/>
                  </a:lnTo>
                  <a:lnTo>
                    <a:pt x="0" y="220"/>
                  </a:lnTo>
                  <a:lnTo>
                    <a:pt x="0" y="211"/>
                  </a:lnTo>
                  <a:lnTo>
                    <a:pt x="0" y="203"/>
                  </a:lnTo>
                  <a:lnTo>
                    <a:pt x="0" y="193"/>
                  </a:lnTo>
                  <a:lnTo>
                    <a:pt x="0" y="182"/>
                  </a:lnTo>
                  <a:lnTo>
                    <a:pt x="3" y="190"/>
                  </a:lnTo>
                  <a:lnTo>
                    <a:pt x="7" y="197"/>
                  </a:lnTo>
                  <a:lnTo>
                    <a:pt x="9" y="204"/>
                  </a:lnTo>
                  <a:lnTo>
                    <a:pt x="11" y="210"/>
                  </a:lnTo>
                  <a:lnTo>
                    <a:pt x="14" y="213"/>
                  </a:lnTo>
                  <a:lnTo>
                    <a:pt x="20" y="217"/>
                  </a:lnTo>
                  <a:lnTo>
                    <a:pt x="27" y="222"/>
                  </a:lnTo>
                  <a:lnTo>
                    <a:pt x="31" y="224"/>
                  </a:lnTo>
                  <a:lnTo>
                    <a:pt x="35" y="224"/>
                  </a:lnTo>
                  <a:lnTo>
                    <a:pt x="39" y="225"/>
                  </a:lnTo>
                  <a:lnTo>
                    <a:pt x="45" y="228"/>
                  </a:lnTo>
                  <a:lnTo>
                    <a:pt x="50" y="228"/>
                  </a:lnTo>
                  <a:lnTo>
                    <a:pt x="57" y="226"/>
                  </a:lnTo>
                  <a:lnTo>
                    <a:pt x="63" y="221"/>
                  </a:lnTo>
                  <a:lnTo>
                    <a:pt x="67" y="217"/>
                  </a:lnTo>
                  <a:lnTo>
                    <a:pt x="69" y="213"/>
                  </a:lnTo>
                  <a:lnTo>
                    <a:pt x="75" y="206"/>
                  </a:lnTo>
                  <a:lnTo>
                    <a:pt x="78" y="197"/>
                  </a:lnTo>
                  <a:lnTo>
                    <a:pt x="78" y="189"/>
                  </a:lnTo>
                  <a:lnTo>
                    <a:pt x="77" y="178"/>
                  </a:lnTo>
                  <a:lnTo>
                    <a:pt x="73" y="164"/>
                  </a:lnTo>
                  <a:lnTo>
                    <a:pt x="66" y="154"/>
                  </a:lnTo>
                  <a:lnTo>
                    <a:pt x="57" y="147"/>
                  </a:lnTo>
                  <a:lnTo>
                    <a:pt x="47" y="140"/>
                  </a:lnTo>
                  <a:lnTo>
                    <a:pt x="43" y="137"/>
                  </a:lnTo>
                  <a:lnTo>
                    <a:pt x="38" y="135"/>
                  </a:lnTo>
                  <a:lnTo>
                    <a:pt x="33" y="131"/>
                  </a:lnTo>
                  <a:lnTo>
                    <a:pt x="29" y="126"/>
                  </a:lnTo>
                  <a:lnTo>
                    <a:pt x="24" y="122"/>
                  </a:lnTo>
                  <a:lnTo>
                    <a:pt x="20" y="119"/>
                  </a:lnTo>
                  <a:lnTo>
                    <a:pt x="17" y="117"/>
                  </a:lnTo>
                  <a:lnTo>
                    <a:pt x="16" y="115"/>
                  </a:lnTo>
                  <a:lnTo>
                    <a:pt x="13" y="111"/>
                  </a:lnTo>
                  <a:lnTo>
                    <a:pt x="9" y="105"/>
                  </a:lnTo>
                  <a:lnTo>
                    <a:pt x="5" y="97"/>
                  </a:lnTo>
                  <a:lnTo>
                    <a:pt x="2" y="92"/>
                  </a:lnTo>
                  <a:lnTo>
                    <a:pt x="2" y="86"/>
                  </a:lnTo>
                  <a:lnTo>
                    <a:pt x="1" y="79"/>
                  </a:lnTo>
                  <a:lnTo>
                    <a:pt x="0" y="69"/>
                  </a:lnTo>
                  <a:lnTo>
                    <a:pt x="0" y="62"/>
                  </a:lnTo>
                  <a:lnTo>
                    <a:pt x="0" y="55"/>
                  </a:lnTo>
                  <a:lnTo>
                    <a:pt x="1" y="50"/>
                  </a:lnTo>
                  <a:lnTo>
                    <a:pt x="2" y="43"/>
                  </a:lnTo>
                  <a:lnTo>
                    <a:pt x="5" y="37"/>
                  </a:lnTo>
                  <a:lnTo>
                    <a:pt x="7" y="32"/>
                  </a:lnTo>
                  <a:lnTo>
                    <a:pt x="9" y="28"/>
                  </a:lnTo>
                  <a:lnTo>
                    <a:pt x="11" y="22"/>
                  </a:lnTo>
                  <a:lnTo>
                    <a:pt x="14" y="18"/>
                  </a:lnTo>
                  <a:lnTo>
                    <a:pt x="18" y="14"/>
                  </a:lnTo>
                  <a:lnTo>
                    <a:pt x="21" y="10"/>
                  </a:lnTo>
                  <a:lnTo>
                    <a:pt x="25" y="7"/>
                  </a:lnTo>
                  <a:lnTo>
                    <a:pt x="30" y="4"/>
                  </a:lnTo>
                  <a:lnTo>
                    <a:pt x="34" y="3"/>
                  </a:lnTo>
                  <a:lnTo>
                    <a:pt x="39" y="1"/>
                  </a:lnTo>
                  <a:lnTo>
                    <a:pt x="45" y="0"/>
                  </a:lnTo>
                  <a:lnTo>
                    <a:pt x="50" y="0"/>
                  </a:lnTo>
                  <a:lnTo>
                    <a:pt x="55" y="0"/>
                  </a:lnTo>
                  <a:lnTo>
                    <a:pt x="60" y="1"/>
                  </a:lnTo>
                  <a:lnTo>
                    <a:pt x="65" y="1"/>
                  </a:lnTo>
                  <a:lnTo>
                    <a:pt x="72" y="3"/>
                  </a:lnTo>
                  <a:lnTo>
                    <a:pt x="78" y="4"/>
                  </a:lnTo>
                  <a:lnTo>
                    <a:pt x="83" y="5"/>
                  </a:lnTo>
                  <a:lnTo>
                    <a:pt x="88" y="8"/>
                  </a:lnTo>
                  <a:lnTo>
                    <a:pt x="93" y="10"/>
                  </a:lnTo>
                  <a:lnTo>
                    <a:pt x="93" y="55"/>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p:cNvSpPr>
            <p:nvPr/>
          </p:nvSpPr>
          <p:spPr bwMode="auto">
            <a:xfrm>
              <a:off x="5026" y="29"/>
              <a:ext cx="53" cy="124"/>
            </a:xfrm>
            <a:custGeom>
              <a:avLst/>
              <a:gdLst>
                <a:gd name="T0" fmla="*/ 89 w 107"/>
                <a:gd name="T1" fmla="*/ 47 h 247"/>
                <a:gd name="T2" fmla="*/ 68 w 107"/>
                <a:gd name="T3" fmla="*/ 21 h 247"/>
                <a:gd name="T4" fmla="*/ 59 w 107"/>
                <a:gd name="T5" fmla="*/ 18 h 247"/>
                <a:gd name="T6" fmla="*/ 44 w 107"/>
                <a:gd name="T7" fmla="*/ 18 h 247"/>
                <a:gd name="T8" fmla="*/ 31 w 107"/>
                <a:gd name="T9" fmla="*/ 26 h 247"/>
                <a:gd name="T10" fmla="*/ 27 w 107"/>
                <a:gd name="T11" fmla="*/ 36 h 247"/>
                <a:gd name="T12" fmla="*/ 25 w 107"/>
                <a:gd name="T13" fmla="*/ 50 h 247"/>
                <a:gd name="T14" fmla="*/ 28 w 107"/>
                <a:gd name="T15" fmla="*/ 67 h 247"/>
                <a:gd name="T16" fmla="*/ 30 w 107"/>
                <a:gd name="T17" fmla="*/ 71 h 247"/>
                <a:gd name="T18" fmla="*/ 43 w 107"/>
                <a:gd name="T19" fmla="*/ 80 h 247"/>
                <a:gd name="T20" fmla="*/ 61 w 107"/>
                <a:gd name="T21" fmla="*/ 94 h 247"/>
                <a:gd name="T22" fmla="*/ 70 w 107"/>
                <a:gd name="T23" fmla="*/ 101 h 247"/>
                <a:gd name="T24" fmla="*/ 85 w 107"/>
                <a:gd name="T25" fmla="*/ 112 h 247"/>
                <a:gd name="T26" fmla="*/ 96 w 107"/>
                <a:gd name="T27" fmla="*/ 122 h 247"/>
                <a:gd name="T28" fmla="*/ 99 w 107"/>
                <a:gd name="T29" fmla="*/ 128 h 247"/>
                <a:gd name="T30" fmla="*/ 107 w 107"/>
                <a:gd name="T31" fmla="*/ 151 h 247"/>
                <a:gd name="T32" fmla="*/ 107 w 107"/>
                <a:gd name="T33" fmla="*/ 162 h 247"/>
                <a:gd name="T34" fmla="*/ 107 w 107"/>
                <a:gd name="T35" fmla="*/ 179 h 247"/>
                <a:gd name="T36" fmla="*/ 104 w 107"/>
                <a:gd name="T37" fmla="*/ 200 h 247"/>
                <a:gd name="T38" fmla="*/ 97 w 107"/>
                <a:gd name="T39" fmla="*/ 217 h 247"/>
                <a:gd name="T40" fmla="*/ 93 w 107"/>
                <a:gd name="T41" fmla="*/ 224 h 247"/>
                <a:gd name="T42" fmla="*/ 83 w 107"/>
                <a:gd name="T43" fmla="*/ 235 h 247"/>
                <a:gd name="T44" fmla="*/ 67 w 107"/>
                <a:gd name="T45" fmla="*/ 245 h 247"/>
                <a:gd name="T46" fmla="*/ 56 w 107"/>
                <a:gd name="T47" fmla="*/ 247 h 247"/>
                <a:gd name="T48" fmla="*/ 34 w 107"/>
                <a:gd name="T49" fmla="*/ 247 h 247"/>
                <a:gd name="T50" fmla="*/ 26 w 107"/>
                <a:gd name="T51" fmla="*/ 247 h 247"/>
                <a:gd name="T52" fmla="*/ 11 w 107"/>
                <a:gd name="T53" fmla="*/ 240 h 247"/>
                <a:gd name="T54" fmla="*/ 0 w 107"/>
                <a:gd name="T55" fmla="*/ 231 h 247"/>
                <a:gd name="T56" fmla="*/ 0 w 107"/>
                <a:gd name="T57" fmla="*/ 220 h 247"/>
                <a:gd name="T58" fmla="*/ 0 w 107"/>
                <a:gd name="T59" fmla="*/ 193 h 247"/>
                <a:gd name="T60" fmla="*/ 3 w 107"/>
                <a:gd name="T61" fmla="*/ 190 h 247"/>
                <a:gd name="T62" fmla="*/ 11 w 107"/>
                <a:gd name="T63" fmla="*/ 210 h 247"/>
                <a:gd name="T64" fmla="*/ 20 w 107"/>
                <a:gd name="T65" fmla="*/ 217 h 247"/>
                <a:gd name="T66" fmla="*/ 31 w 107"/>
                <a:gd name="T67" fmla="*/ 224 h 247"/>
                <a:gd name="T68" fmla="*/ 45 w 107"/>
                <a:gd name="T69" fmla="*/ 228 h 247"/>
                <a:gd name="T70" fmla="*/ 57 w 107"/>
                <a:gd name="T71" fmla="*/ 226 h 247"/>
                <a:gd name="T72" fmla="*/ 69 w 107"/>
                <a:gd name="T73" fmla="*/ 213 h 247"/>
                <a:gd name="T74" fmla="*/ 78 w 107"/>
                <a:gd name="T75" fmla="*/ 197 h 247"/>
                <a:gd name="T76" fmla="*/ 77 w 107"/>
                <a:gd name="T77" fmla="*/ 178 h 247"/>
                <a:gd name="T78" fmla="*/ 57 w 107"/>
                <a:gd name="T79" fmla="*/ 147 h 247"/>
                <a:gd name="T80" fmla="*/ 43 w 107"/>
                <a:gd name="T81" fmla="*/ 137 h 247"/>
                <a:gd name="T82" fmla="*/ 29 w 107"/>
                <a:gd name="T83" fmla="*/ 126 h 247"/>
                <a:gd name="T84" fmla="*/ 17 w 107"/>
                <a:gd name="T85" fmla="*/ 117 h 247"/>
                <a:gd name="T86" fmla="*/ 13 w 107"/>
                <a:gd name="T87" fmla="*/ 111 h 247"/>
                <a:gd name="T88" fmla="*/ 2 w 107"/>
                <a:gd name="T89" fmla="*/ 92 h 247"/>
                <a:gd name="T90" fmla="*/ 1 w 107"/>
                <a:gd name="T91" fmla="*/ 79 h 247"/>
                <a:gd name="T92" fmla="*/ 0 w 107"/>
                <a:gd name="T93" fmla="*/ 62 h 247"/>
                <a:gd name="T94" fmla="*/ 2 w 107"/>
                <a:gd name="T95" fmla="*/ 43 h 247"/>
                <a:gd name="T96" fmla="*/ 9 w 107"/>
                <a:gd name="T97" fmla="*/ 28 h 247"/>
                <a:gd name="T98" fmla="*/ 14 w 107"/>
                <a:gd name="T99" fmla="*/ 18 h 247"/>
                <a:gd name="T100" fmla="*/ 25 w 107"/>
                <a:gd name="T101" fmla="*/ 7 h 247"/>
                <a:gd name="T102" fmla="*/ 39 w 107"/>
                <a:gd name="T103" fmla="*/ 1 h 247"/>
                <a:gd name="T104" fmla="*/ 50 w 107"/>
                <a:gd name="T105" fmla="*/ 0 h 247"/>
                <a:gd name="T106" fmla="*/ 65 w 107"/>
                <a:gd name="T107" fmla="*/ 1 h 247"/>
                <a:gd name="T108" fmla="*/ 83 w 107"/>
                <a:gd name="T109" fmla="*/ 5 h 247"/>
                <a:gd name="T110" fmla="*/ 93 w 107"/>
                <a:gd name="T111" fmla="*/ 5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247">
                  <a:moveTo>
                    <a:pt x="93" y="55"/>
                  </a:moveTo>
                  <a:lnTo>
                    <a:pt x="93" y="55"/>
                  </a:lnTo>
                  <a:lnTo>
                    <a:pt x="89" y="47"/>
                  </a:lnTo>
                  <a:lnTo>
                    <a:pt x="85" y="37"/>
                  </a:lnTo>
                  <a:lnTo>
                    <a:pt x="79" y="28"/>
                  </a:lnTo>
                  <a:lnTo>
                    <a:pt x="68" y="21"/>
                  </a:lnTo>
                  <a:lnTo>
                    <a:pt x="68" y="21"/>
                  </a:lnTo>
                  <a:lnTo>
                    <a:pt x="64" y="19"/>
                  </a:lnTo>
                  <a:lnTo>
                    <a:pt x="59" y="18"/>
                  </a:lnTo>
                  <a:lnTo>
                    <a:pt x="54" y="16"/>
                  </a:lnTo>
                  <a:lnTo>
                    <a:pt x="49" y="16"/>
                  </a:lnTo>
                  <a:lnTo>
                    <a:pt x="44" y="18"/>
                  </a:lnTo>
                  <a:lnTo>
                    <a:pt x="39" y="19"/>
                  </a:lnTo>
                  <a:lnTo>
                    <a:pt x="35" y="22"/>
                  </a:lnTo>
                  <a:lnTo>
                    <a:pt x="31" y="26"/>
                  </a:lnTo>
                  <a:lnTo>
                    <a:pt x="31" y="26"/>
                  </a:lnTo>
                  <a:lnTo>
                    <a:pt x="29" y="30"/>
                  </a:lnTo>
                  <a:lnTo>
                    <a:pt x="27" y="36"/>
                  </a:lnTo>
                  <a:lnTo>
                    <a:pt x="26" y="42"/>
                  </a:lnTo>
                  <a:lnTo>
                    <a:pt x="25" y="50"/>
                  </a:lnTo>
                  <a:lnTo>
                    <a:pt x="25" y="50"/>
                  </a:lnTo>
                  <a:lnTo>
                    <a:pt x="26" y="55"/>
                  </a:lnTo>
                  <a:lnTo>
                    <a:pt x="27" y="61"/>
                  </a:lnTo>
                  <a:lnTo>
                    <a:pt x="28" y="67"/>
                  </a:lnTo>
                  <a:lnTo>
                    <a:pt x="29" y="68"/>
                  </a:lnTo>
                  <a:lnTo>
                    <a:pt x="29" y="68"/>
                  </a:lnTo>
                  <a:lnTo>
                    <a:pt x="30" y="71"/>
                  </a:lnTo>
                  <a:lnTo>
                    <a:pt x="33" y="73"/>
                  </a:lnTo>
                  <a:lnTo>
                    <a:pt x="37" y="76"/>
                  </a:lnTo>
                  <a:lnTo>
                    <a:pt x="43" y="80"/>
                  </a:lnTo>
                  <a:lnTo>
                    <a:pt x="49" y="86"/>
                  </a:lnTo>
                  <a:lnTo>
                    <a:pt x="55" y="90"/>
                  </a:lnTo>
                  <a:lnTo>
                    <a:pt x="61" y="94"/>
                  </a:lnTo>
                  <a:lnTo>
                    <a:pt x="66" y="99"/>
                  </a:lnTo>
                  <a:lnTo>
                    <a:pt x="66" y="99"/>
                  </a:lnTo>
                  <a:lnTo>
                    <a:pt x="70" y="101"/>
                  </a:lnTo>
                  <a:lnTo>
                    <a:pt x="76" y="105"/>
                  </a:lnTo>
                  <a:lnTo>
                    <a:pt x="81" y="110"/>
                  </a:lnTo>
                  <a:lnTo>
                    <a:pt x="85" y="112"/>
                  </a:lnTo>
                  <a:lnTo>
                    <a:pt x="90" y="117"/>
                  </a:lnTo>
                  <a:lnTo>
                    <a:pt x="93" y="119"/>
                  </a:lnTo>
                  <a:lnTo>
                    <a:pt x="96" y="122"/>
                  </a:lnTo>
                  <a:lnTo>
                    <a:pt x="97" y="124"/>
                  </a:lnTo>
                  <a:lnTo>
                    <a:pt x="97" y="124"/>
                  </a:lnTo>
                  <a:lnTo>
                    <a:pt x="99" y="128"/>
                  </a:lnTo>
                  <a:lnTo>
                    <a:pt x="103" y="136"/>
                  </a:lnTo>
                  <a:lnTo>
                    <a:pt x="106" y="146"/>
                  </a:lnTo>
                  <a:lnTo>
                    <a:pt x="107" y="151"/>
                  </a:lnTo>
                  <a:lnTo>
                    <a:pt x="107" y="151"/>
                  </a:lnTo>
                  <a:lnTo>
                    <a:pt x="107" y="156"/>
                  </a:lnTo>
                  <a:lnTo>
                    <a:pt x="107" y="162"/>
                  </a:lnTo>
                  <a:lnTo>
                    <a:pt x="107" y="171"/>
                  </a:lnTo>
                  <a:lnTo>
                    <a:pt x="107" y="179"/>
                  </a:lnTo>
                  <a:lnTo>
                    <a:pt x="107" y="179"/>
                  </a:lnTo>
                  <a:lnTo>
                    <a:pt x="107" y="186"/>
                  </a:lnTo>
                  <a:lnTo>
                    <a:pt x="106" y="193"/>
                  </a:lnTo>
                  <a:lnTo>
                    <a:pt x="104" y="200"/>
                  </a:lnTo>
                  <a:lnTo>
                    <a:pt x="102" y="206"/>
                  </a:lnTo>
                  <a:lnTo>
                    <a:pt x="100" y="211"/>
                  </a:lnTo>
                  <a:lnTo>
                    <a:pt x="97" y="217"/>
                  </a:lnTo>
                  <a:lnTo>
                    <a:pt x="95" y="221"/>
                  </a:lnTo>
                  <a:lnTo>
                    <a:pt x="93" y="224"/>
                  </a:lnTo>
                  <a:lnTo>
                    <a:pt x="93" y="224"/>
                  </a:lnTo>
                  <a:lnTo>
                    <a:pt x="90" y="226"/>
                  </a:lnTo>
                  <a:lnTo>
                    <a:pt x="87" y="231"/>
                  </a:lnTo>
                  <a:lnTo>
                    <a:pt x="83" y="235"/>
                  </a:lnTo>
                  <a:lnTo>
                    <a:pt x="78" y="239"/>
                  </a:lnTo>
                  <a:lnTo>
                    <a:pt x="73" y="242"/>
                  </a:lnTo>
                  <a:lnTo>
                    <a:pt x="67" y="245"/>
                  </a:lnTo>
                  <a:lnTo>
                    <a:pt x="61" y="247"/>
                  </a:lnTo>
                  <a:lnTo>
                    <a:pt x="56" y="247"/>
                  </a:lnTo>
                  <a:lnTo>
                    <a:pt x="56" y="247"/>
                  </a:lnTo>
                  <a:lnTo>
                    <a:pt x="51" y="247"/>
                  </a:lnTo>
                  <a:lnTo>
                    <a:pt x="42" y="247"/>
                  </a:lnTo>
                  <a:lnTo>
                    <a:pt x="34" y="247"/>
                  </a:lnTo>
                  <a:lnTo>
                    <a:pt x="29" y="247"/>
                  </a:lnTo>
                  <a:lnTo>
                    <a:pt x="29" y="247"/>
                  </a:lnTo>
                  <a:lnTo>
                    <a:pt x="26" y="247"/>
                  </a:lnTo>
                  <a:lnTo>
                    <a:pt x="21" y="246"/>
                  </a:lnTo>
                  <a:lnTo>
                    <a:pt x="16" y="243"/>
                  </a:lnTo>
                  <a:lnTo>
                    <a:pt x="11" y="240"/>
                  </a:lnTo>
                  <a:lnTo>
                    <a:pt x="0" y="232"/>
                  </a:lnTo>
                  <a:lnTo>
                    <a:pt x="0" y="232"/>
                  </a:lnTo>
                  <a:lnTo>
                    <a:pt x="0" y="231"/>
                  </a:lnTo>
                  <a:lnTo>
                    <a:pt x="0" y="229"/>
                  </a:lnTo>
                  <a:lnTo>
                    <a:pt x="0" y="225"/>
                  </a:lnTo>
                  <a:lnTo>
                    <a:pt x="0" y="220"/>
                  </a:lnTo>
                  <a:lnTo>
                    <a:pt x="0" y="211"/>
                  </a:lnTo>
                  <a:lnTo>
                    <a:pt x="0" y="203"/>
                  </a:lnTo>
                  <a:lnTo>
                    <a:pt x="0" y="193"/>
                  </a:lnTo>
                  <a:lnTo>
                    <a:pt x="0" y="182"/>
                  </a:lnTo>
                  <a:lnTo>
                    <a:pt x="0" y="182"/>
                  </a:lnTo>
                  <a:lnTo>
                    <a:pt x="3" y="190"/>
                  </a:lnTo>
                  <a:lnTo>
                    <a:pt x="7" y="197"/>
                  </a:lnTo>
                  <a:lnTo>
                    <a:pt x="9" y="204"/>
                  </a:lnTo>
                  <a:lnTo>
                    <a:pt x="11" y="210"/>
                  </a:lnTo>
                  <a:lnTo>
                    <a:pt x="11" y="210"/>
                  </a:lnTo>
                  <a:lnTo>
                    <a:pt x="14" y="213"/>
                  </a:lnTo>
                  <a:lnTo>
                    <a:pt x="20" y="217"/>
                  </a:lnTo>
                  <a:lnTo>
                    <a:pt x="27" y="222"/>
                  </a:lnTo>
                  <a:lnTo>
                    <a:pt x="31" y="224"/>
                  </a:lnTo>
                  <a:lnTo>
                    <a:pt x="31" y="224"/>
                  </a:lnTo>
                  <a:lnTo>
                    <a:pt x="35" y="224"/>
                  </a:lnTo>
                  <a:lnTo>
                    <a:pt x="39" y="225"/>
                  </a:lnTo>
                  <a:lnTo>
                    <a:pt x="45" y="228"/>
                  </a:lnTo>
                  <a:lnTo>
                    <a:pt x="50" y="228"/>
                  </a:lnTo>
                  <a:lnTo>
                    <a:pt x="50" y="228"/>
                  </a:lnTo>
                  <a:lnTo>
                    <a:pt x="57" y="226"/>
                  </a:lnTo>
                  <a:lnTo>
                    <a:pt x="63" y="221"/>
                  </a:lnTo>
                  <a:lnTo>
                    <a:pt x="67" y="217"/>
                  </a:lnTo>
                  <a:lnTo>
                    <a:pt x="69" y="213"/>
                  </a:lnTo>
                  <a:lnTo>
                    <a:pt x="69" y="213"/>
                  </a:lnTo>
                  <a:lnTo>
                    <a:pt x="75" y="206"/>
                  </a:lnTo>
                  <a:lnTo>
                    <a:pt x="78" y="197"/>
                  </a:lnTo>
                  <a:lnTo>
                    <a:pt x="78" y="189"/>
                  </a:lnTo>
                  <a:lnTo>
                    <a:pt x="77" y="178"/>
                  </a:lnTo>
                  <a:lnTo>
                    <a:pt x="77" y="178"/>
                  </a:lnTo>
                  <a:lnTo>
                    <a:pt x="73" y="164"/>
                  </a:lnTo>
                  <a:lnTo>
                    <a:pt x="66" y="154"/>
                  </a:lnTo>
                  <a:lnTo>
                    <a:pt x="57" y="147"/>
                  </a:lnTo>
                  <a:lnTo>
                    <a:pt x="47" y="140"/>
                  </a:lnTo>
                  <a:lnTo>
                    <a:pt x="47" y="140"/>
                  </a:lnTo>
                  <a:lnTo>
                    <a:pt x="43" y="137"/>
                  </a:lnTo>
                  <a:lnTo>
                    <a:pt x="38" y="135"/>
                  </a:lnTo>
                  <a:lnTo>
                    <a:pt x="33" y="131"/>
                  </a:lnTo>
                  <a:lnTo>
                    <a:pt x="29" y="126"/>
                  </a:lnTo>
                  <a:lnTo>
                    <a:pt x="24" y="122"/>
                  </a:lnTo>
                  <a:lnTo>
                    <a:pt x="20" y="119"/>
                  </a:lnTo>
                  <a:lnTo>
                    <a:pt x="17" y="117"/>
                  </a:lnTo>
                  <a:lnTo>
                    <a:pt x="16" y="115"/>
                  </a:lnTo>
                  <a:lnTo>
                    <a:pt x="16" y="115"/>
                  </a:lnTo>
                  <a:lnTo>
                    <a:pt x="13" y="111"/>
                  </a:lnTo>
                  <a:lnTo>
                    <a:pt x="9" y="105"/>
                  </a:lnTo>
                  <a:lnTo>
                    <a:pt x="5" y="97"/>
                  </a:lnTo>
                  <a:lnTo>
                    <a:pt x="2" y="92"/>
                  </a:lnTo>
                  <a:lnTo>
                    <a:pt x="2" y="92"/>
                  </a:lnTo>
                  <a:lnTo>
                    <a:pt x="2" y="86"/>
                  </a:lnTo>
                  <a:lnTo>
                    <a:pt x="1" y="79"/>
                  </a:lnTo>
                  <a:lnTo>
                    <a:pt x="0" y="69"/>
                  </a:lnTo>
                  <a:lnTo>
                    <a:pt x="0" y="62"/>
                  </a:lnTo>
                  <a:lnTo>
                    <a:pt x="0" y="62"/>
                  </a:lnTo>
                  <a:lnTo>
                    <a:pt x="0" y="55"/>
                  </a:lnTo>
                  <a:lnTo>
                    <a:pt x="1" y="50"/>
                  </a:lnTo>
                  <a:lnTo>
                    <a:pt x="2" y="43"/>
                  </a:lnTo>
                  <a:lnTo>
                    <a:pt x="5" y="37"/>
                  </a:lnTo>
                  <a:lnTo>
                    <a:pt x="7" y="32"/>
                  </a:lnTo>
                  <a:lnTo>
                    <a:pt x="9" y="28"/>
                  </a:lnTo>
                  <a:lnTo>
                    <a:pt x="11" y="22"/>
                  </a:lnTo>
                  <a:lnTo>
                    <a:pt x="14" y="18"/>
                  </a:lnTo>
                  <a:lnTo>
                    <a:pt x="14" y="18"/>
                  </a:lnTo>
                  <a:lnTo>
                    <a:pt x="18" y="14"/>
                  </a:lnTo>
                  <a:lnTo>
                    <a:pt x="21" y="10"/>
                  </a:lnTo>
                  <a:lnTo>
                    <a:pt x="25" y="7"/>
                  </a:lnTo>
                  <a:lnTo>
                    <a:pt x="30" y="4"/>
                  </a:lnTo>
                  <a:lnTo>
                    <a:pt x="34" y="3"/>
                  </a:lnTo>
                  <a:lnTo>
                    <a:pt x="39" y="1"/>
                  </a:lnTo>
                  <a:lnTo>
                    <a:pt x="45" y="0"/>
                  </a:lnTo>
                  <a:lnTo>
                    <a:pt x="50" y="0"/>
                  </a:lnTo>
                  <a:lnTo>
                    <a:pt x="50" y="0"/>
                  </a:lnTo>
                  <a:lnTo>
                    <a:pt x="55" y="0"/>
                  </a:lnTo>
                  <a:lnTo>
                    <a:pt x="60" y="1"/>
                  </a:lnTo>
                  <a:lnTo>
                    <a:pt x="65" y="1"/>
                  </a:lnTo>
                  <a:lnTo>
                    <a:pt x="72" y="3"/>
                  </a:lnTo>
                  <a:lnTo>
                    <a:pt x="78" y="4"/>
                  </a:lnTo>
                  <a:lnTo>
                    <a:pt x="83" y="5"/>
                  </a:lnTo>
                  <a:lnTo>
                    <a:pt x="88" y="8"/>
                  </a:lnTo>
                  <a:lnTo>
                    <a:pt x="93" y="10"/>
                  </a:lnTo>
                  <a:lnTo>
                    <a:pt x="93" y="55"/>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p:cNvSpPr>
            <p:nvPr/>
          </p:nvSpPr>
          <p:spPr bwMode="auto">
            <a:xfrm>
              <a:off x="4957" y="29"/>
              <a:ext cx="66" cy="123"/>
            </a:xfrm>
            <a:custGeom>
              <a:avLst/>
              <a:gdLst>
                <a:gd name="T0" fmla="*/ 115 w 132"/>
                <a:gd name="T1" fmla="*/ 0 h 248"/>
                <a:gd name="T2" fmla="*/ 127 w 132"/>
                <a:gd name="T3" fmla="*/ 0 h 248"/>
                <a:gd name="T4" fmla="*/ 131 w 132"/>
                <a:gd name="T5" fmla="*/ 3 h 248"/>
                <a:gd name="T6" fmla="*/ 129 w 132"/>
                <a:gd name="T7" fmla="*/ 7 h 248"/>
                <a:gd name="T8" fmla="*/ 128 w 132"/>
                <a:gd name="T9" fmla="*/ 16 h 248"/>
                <a:gd name="T10" fmla="*/ 128 w 132"/>
                <a:gd name="T11" fmla="*/ 42 h 248"/>
                <a:gd name="T12" fmla="*/ 128 w 132"/>
                <a:gd name="T13" fmla="*/ 60 h 248"/>
                <a:gd name="T14" fmla="*/ 128 w 132"/>
                <a:gd name="T15" fmla="*/ 84 h 248"/>
                <a:gd name="T16" fmla="*/ 128 w 132"/>
                <a:gd name="T17" fmla="*/ 109 h 248"/>
                <a:gd name="T18" fmla="*/ 128 w 132"/>
                <a:gd name="T19" fmla="*/ 133 h 248"/>
                <a:gd name="T20" fmla="*/ 128 w 132"/>
                <a:gd name="T21" fmla="*/ 151 h 248"/>
                <a:gd name="T22" fmla="*/ 128 w 132"/>
                <a:gd name="T23" fmla="*/ 164 h 248"/>
                <a:gd name="T24" fmla="*/ 128 w 132"/>
                <a:gd name="T25" fmla="*/ 178 h 248"/>
                <a:gd name="T26" fmla="*/ 127 w 132"/>
                <a:gd name="T27" fmla="*/ 191 h 248"/>
                <a:gd name="T28" fmla="*/ 125 w 132"/>
                <a:gd name="T29" fmla="*/ 203 h 248"/>
                <a:gd name="T30" fmla="*/ 116 w 132"/>
                <a:gd name="T31" fmla="*/ 226 h 248"/>
                <a:gd name="T32" fmla="*/ 109 w 132"/>
                <a:gd name="T33" fmla="*/ 233 h 248"/>
                <a:gd name="T34" fmla="*/ 100 w 132"/>
                <a:gd name="T35" fmla="*/ 238 h 248"/>
                <a:gd name="T36" fmla="*/ 89 w 132"/>
                <a:gd name="T37" fmla="*/ 244 h 248"/>
                <a:gd name="T38" fmla="*/ 77 w 132"/>
                <a:gd name="T39" fmla="*/ 248 h 248"/>
                <a:gd name="T40" fmla="*/ 64 w 132"/>
                <a:gd name="T41" fmla="*/ 248 h 248"/>
                <a:gd name="T42" fmla="*/ 52 w 132"/>
                <a:gd name="T43" fmla="*/ 245 h 248"/>
                <a:gd name="T44" fmla="*/ 41 w 132"/>
                <a:gd name="T45" fmla="*/ 242 h 248"/>
                <a:gd name="T46" fmla="*/ 33 w 132"/>
                <a:gd name="T47" fmla="*/ 238 h 248"/>
                <a:gd name="T48" fmla="*/ 19 w 132"/>
                <a:gd name="T49" fmla="*/ 228 h 248"/>
                <a:gd name="T50" fmla="*/ 6 w 132"/>
                <a:gd name="T51" fmla="*/ 206 h 248"/>
                <a:gd name="T52" fmla="*/ 3 w 132"/>
                <a:gd name="T53" fmla="*/ 194 h 248"/>
                <a:gd name="T54" fmla="*/ 3 w 132"/>
                <a:gd name="T55" fmla="*/ 181 h 248"/>
                <a:gd name="T56" fmla="*/ 3 w 132"/>
                <a:gd name="T57" fmla="*/ 166 h 248"/>
                <a:gd name="T58" fmla="*/ 4 w 132"/>
                <a:gd name="T59" fmla="*/ 146 h 248"/>
                <a:gd name="T60" fmla="*/ 4 w 132"/>
                <a:gd name="T61" fmla="*/ 44 h 248"/>
                <a:gd name="T62" fmla="*/ 0 w 132"/>
                <a:gd name="T63" fmla="*/ 0 h 248"/>
                <a:gd name="T64" fmla="*/ 36 w 132"/>
                <a:gd name="T65" fmla="*/ 10 h 248"/>
                <a:gd name="T66" fmla="*/ 36 w 132"/>
                <a:gd name="T67" fmla="*/ 146 h 248"/>
                <a:gd name="T68" fmla="*/ 36 w 132"/>
                <a:gd name="T69" fmla="*/ 160 h 248"/>
                <a:gd name="T70" fmla="*/ 36 w 132"/>
                <a:gd name="T71" fmla="*/ 181 h 248"/>
                <a:gd name="T72" fmla="*/ 37 w 132"/>
                <a:gd name="T73" fmla="*/ 195 h 248"/>
                <a:gd name="T74" fmla="*/ 39 w 132"/>
                <a:gd name="T75" fmla="*/ 206 h 248"/>
                <a:gd name="T76" fmla="*/ 43 w 132"/>
                <a:gd name="T77" fmla="*/ 215 h 248"/>
                <a:gd name="T78" fmla="*/ 50 w 132"/>
                <a:gd name="T79" fmla="*/ 222 h 248"/>
                <a:gd name="T80" fmla="*/ 59 w 132"/>
                <a:gd name="T81" fmla="*/ 227 h 248"/>
                <a:gd name="T82" fmla="*/ 71 w 132"/>
                <a:gd name="T83" fmla="*/ 228 h 248"/>
                <a:gd name="T84" fmla="*/ 88 w 132"/>
                <a:gd name="T85" fmla="*/ 226 h 248"/>
                <a:gd name="T86" fmla="*/ 101 w 132"/>
                <a:gd name="T87" fmla="*/ 219 h 248"/>
                <a:gd name="T88" fmla="*/ 107 w 132"/>
                <a:gd name="T89" fmla="*/ 208 h 248"/>
                <a:gd name="T90" fmla="*/ 113 w 132"/>
                <a:gd name="T91" fmla="*/ 194 h 248"/>
                <a:gd name="T92" fmla="*/ 113 w 132"/>
                <a:gd name="T93" fmla="*/ 164 h 248"/>
                <a:gd name="T94" fmla="*/ 113 w 132"/>
                <a:gd name="T95" fmla="*/ 135 h 248"/>
                <a:gd name="T96" fmla="*/ 113 w 132"/>
                <a:gd name="T97" fmla="*/ 106 h 248"/>
                <a:gd name="T98" fmla="*/ 113 w 132"/>
                <a:gd name="T99" fmla="*/ 77 h 248"/>
                <a:gd name="T100" fmla="*/ 113 w 132"/>
                <a:gd name="T101" fmla="*/ 60 h 248"/>
                <a:gd name="T102" fmla="*/ 113 w 132"/>
                <a:gd name="T103" fmla="*/ 44 h 248"/>
                <a:gd name="T104" fmla="*/ 113 w 132"/>
                <a:gd name="T105" fmla="*/ 27 h 248"/>
                <a:gd name="T106" fmla="*/ 112 w 132"/>
                <a:gd name="T107" fmla="*/ 10 h 248"/>
                <a:gd name="T108" fmla="*/ 111 w 132"/>
                <a:gd name="T109" fmla="*/ 5 h 248"/>
                <a:gd name="T110" fmla="*/ 110 w 132"/>
                <a:gd name="T111"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 h="248">
                  <a:moveTo>
                    <a:pt x="110" y="0"/>
                  </a:moveTo>
                  <a:lnTo>
                    <a:pt x="115" y="0"/>
                  </a:lnTo>
                  <a:lnTo>
                    <a:pt x="121" y="0"/>
                  </a:lnTo>
                  <a:lnTo>
                    <a:pt x="127" y="0"/>
                  </a:lnTo>
                  <a:lnTo>
                    <a:pt x="132" y="0"/>
                  </a:lnTo>
                  <a:lnTo>
                    <a:pt x="131" y="3"/>
                  </a:lnTo>
                  <a:lnTo>
                    <a:pt x="130" y="5"/>
                  </a:lnTo>
                  <a:lnTo>
                    <a:pt x="129" y="7"/>
                  </a:lnTo>
                  <a:lnTo>
                    <a:pt x="128" y="10"/>
                  </a:lnTo>
                  <a:lnTo>
                    <a:pt x="128" y="16"/>
                  </a:lnTo>
                  <a:lnTo>
                    <a:pt x="128" y="28"/>
                  </a:lnTo>
                  <a:lnTo>
                    <a:pt x="128" y="42"/>
                  </a:lnTo>
                  <a:lnTo>
                    <a:pt x="128" y="48"/>
                  </a:lnTo>
                  <a:lnTo>
                    <a:pt x="128" y="60"/>
                  </a:lnTo>
                  <a:lnTo>
                    <a:pt x="128" y="71"/>
                  </a:lnTo>
                  <a:lnTo>
                    <a:pt x="128" y="84"/>
                  </a:lnTo>
                  <a:lnTo>
                    <a:pt x="128" y="96"/>
                  </a:lnTo>
                  <a:lnTo>
                    <a:pt x="128" y="109"/>
                  </a:lnTo>
                  <a:lnTo>
                    <a:pt x="128" y="121"/>
                  </a:lnTo>
                  <a:lnTo>
                    <a:pt x="128" y="133"/>
                  </a:lnTo>
                  <a:lnTo>
                    <a:pt x="128" y="145"/>
                  </a:lnTo>
                  <a:lnTo>
                    <a:pt x="128" y="151"/>
                  </a:lnTo>
                  <a:lnTo>
                    <a:pt x="128" y="158"/>
                  </a:lnTo>
                  <a:lnTo>
                    <a:pt x="128" y="164"/>
                  </a:lnTo>
                  <a:lnTo>
                    <a:pt x="128" y="171"/>
                  </a:lnTo>
                  <a:lnTo>
                    <a:pt x="128" y="178"/>
                  </a:lnTo>
                  <a:lnTo>
                    <a:pt x="128" y="185"/>
                  </a:lnTo>
                  <a:lnTo>
                    <a:pt x="127" y="191"/>
                  </a:lnTo>
                  <a:lnTo>
                    <a:pt x="127" y="195"/>
                  </a:lnTo>
                  <a:lnTo>
                    <a:pt x="125" y="203"/>
                  </a:lnTo>
                  <a:lnTo>
                    <a:pt x="121" y="215"/>
                  </a:lnTo>
                  <a:lnTo>
                    <a:pt x="116" y="226"/>
                  </a:lnTo>
                  <a:lnTo>
                    <a:pt x="111" y="231"/>
                  </a:lnTo>
                  <a:lnTo>
                    <a:pt x="109" y="233"/>
                  </a:lnTo>
                  <a:lnTo>
                    <a:pt x="105" y="235"/>
                  </a:lnTo>
                  <a:lnTo>
                    <a:pt x="100" y="238"/>
                  </a:lnTo>
                  <a:lnTo>
                    <a:pt x="95" y="241"/>
                  </a:lnTo>
                  <a:lnTo>
                    <a:pt x="89" y="244"/>
                  </a:lnTo>
                  <a:lnTo>
                    <a:pt x="83" y="247"/>
                  </a:lnTo>
                  <a:lnTo>
                    <a:pt x="77" y="248"/>
                  </a:lnTo>
                  <a:lnTo>
                    <a:pt x="70" y="248"/>
                  </a:lnTo>
                  <a:lnTo>
                    <a:pt x="64" y="248"/>
                  </a:lnTo>
                  <a:lnTo>
                    <a:pt x="58" y="247"/>
                  </a:lnTo>
                  <a:lnTo>
                    <a:pt x="52" y="245"/>
                  </a:lnTo>
                  <a:lnTo>
                    <a:pt x="47" y="244"/>
                  </a:lnTo>
                  <a:lnTo>
                    <a:pt x="41" y="242"/>
                  </a:lnTo>
                  <a:lnTo>
                    <a:pt x="37" y="241"/>
                  </a:lnTo>
                  <a:lnTo>
                    <a:pt x="33" y="238"/>
                  </a:lnTo>
                  <a:lnTo>
                    <a:pt x="29" y="237"/>
                  </a:lnTo>
                  <a:lnTo>
                    <a:pt x="19" y="228"/>
                  </a:lnTo>
                  <a:lnTo>
                    <a:pt x="11" y="219"/>
                  </a:lnTo>
                  <a:lnTo>
                    <a:pt x="6" y="206"/>
                  </a:lnTo>
                  <a:lnTo>
                    <a:pt x="4" y="196"/>
                  </a:lnTo>
                  <a:lnTo>
                    <a:pt x="3" y="194"/>
                  </a:lnTo>
                  <a:lnTo>
                    <a:pt x="3" y="188"/>
                  </a:lnTo>
                  <a:lnTo>
                    <a:pt x="3" y="181"/>
                  </a:lnTo>
                  <a:lnTo>
                    <a:pt x="3" y="174"/>
                  </a:lnTo>
                  <a:lnTo>
                    <a:pt x="3" y="166"/>
                  </a:lnTo>
                  <a:lnTo>
                    <a:pt x="4" y="156"/>
                  </a:lnTo>
                  <a:lnTo>
                    <a:pt x="4" y="146"/>
                  </a:lnTo>
                  <a:lnTo>
                    <a:pt x="4" y="137"/>
                  </a:lnTo>
                  <a:lnTo>
                    <a:pt x="4" y="44"/>
                  </a:lnTo>
                  <a:lnTo>
                    <a:pt x="4" y="10"/>
                  </a:lnTo>
                  <a:lnTo>
                    <a:pt x="0" y="0"/>
                  </a:lnTo>
                  <a:lnTo>
                    <a:pt x="41" y="0"/>
                  </a:lnTo>
                  <a:lnTo>
                    <a:pt x="36" y="10"/>
                  </a:lnTo>
                  <a:lnTo>
                    <a:pt x="36" y="45"/>
                  </a:lnTo>
                  <a:lnTo>
                    <a:pt x="36" y="146"/>
                  </a:lnTo>
                  <a:lnTo>
                    <a:pt x="36" y="151"/>
                  </a:lnTo>
                  <a:lnTo>
                    <a:pt x="36" y="160"/>
                  </a:lnTo>
                  <a:lnTo>
                    <a:pt x="36" y="171"/>
                  </a:lnTo>
                  <a:lnTo>
                    <a:pt x="36" y="181"/>
                  </a:lnTo>
                  <a:lnTo>
                    <a:pt x="36" y="190"/>
                  </a:lnTo>
                  <a:lnTo>
                    <a:pt x="37" y="195"/>
                  </a:lnTo>
                  <a:lnTo>
                    <a:pt x="38" y="202"/>
                  </a:lnTo>
                  <a:lnTo>
                    <a:pt x="39" y="206"/>
                  </a:lnTo>
                  <a:lnTo>
                    <a:pt x="41" y="210"/>
                  </a:lnTo>
                  <a:lnTo>
                    <a:pt x="43" y="215"/>
                  </a:lnTo>
                  <a:lnTo>
                    <a:pt x="46" y="219"/>
                  </a:lnTo>
                  <a:lnTo>
                    <a:pt x="50" y="222"/>
                  </a:lnTo>
                  <a:lnTo>
                    <a:pt x="54" y="224"/>
                  </a:lnTo>
                  <a:lnTo>
                    <a:pt x="59" y="227"/>
                  </a:lnTo>
                  <a:lnTo>
                    <a:pt x="65" y="228"/>
                  </a:lnTo>
                  <a:lnTo>
                    <a:pt x="71" y="228"/>
                  </a:lnTo>
                  <a:lnTo>
                    <a:pt x="80" y="227"/>
                  </a:lnTo>
                  <a:lnTo>
                    <a:pt x="88" y="226"/>
                  </a:lnTo>
                  <a:lnTo>
                    <a:pt x="95" y="222"/>
                  </a:lnTo>
                  <a:lnTo>
                    <a:pt x="101" y="219"/>
                  </a:lnTo>
                  <a:lnTo>
                    <a:pt x="104" y="215"/>
                  </a:lnTo>
                  <a:lnTo>
                    <a:pt x="107" y="208"/>
                  </a:lnTo>
                  <a:lnTo>
                    <a:pt x="110" y="199"/>
                  </a:lnTo>
                  <a:lnTo>
                    <a:pt x="113" y="194"/>
                  </a:lnTo>
                  <a:lnTo>
                    <a:pt x="113" y="178"/>
                  </a:lnTo>
                  <a:lnTo>
                    <a:pt x="113" y="164"/>
                  </a:lnTo>
                  <a:lnTo>
                    <a:pt x="113" y="149"/>
                  </a:lnTo>
                  <a:lnTo>
                    <a:pt x="113" y="135"/>
                  </a:lnTo>
                  <a:lnTo>
                    <a:pt x="113" y="120"/>
                  </a:lnTo>
                  <a:lnTo>
                    <a:pt x="113" y="106"/>
                  </a:lnTo>
                  <a:lnTo>
                    <a:pt x="113" y="91"/>
                  </a:lnTo>
                  <a:lnTo>
                    <a:pt x="113" y="77"/>
                  </a:lnTo>
                  <a:lnTo>
                    <a:pt x="113" y="69"/>
                  </a:lnTo>
                  <a:lnTo>
                    <a:pt x="113" y="60"/>
                  </a:lnTo>
                  <a:lnTo>
                    <a:pt x="113" y="52"/>
                  </a:lnTo>
                  <a:lnTo>
                    <a:pt x="113" y="44"/>
                  </a:lnTo>
                  <a:lnTo>
                    <a:pt x="113" y="35"/>
                  </a:lnTo>
                  <a:lnTo>
                    <a:pt x="113" y="27"/>
                  </a:lnTo>
                  <a:lnTo>
                    <a:pt x="112" y="18"/>
                  </a:lnTo>
                  <a:lnTo>
                    <a:pt x="112" y="10"/>
                  </a:lnTo>
                  <a:lnTo>
                    <a:pt x="111" y="7"/>
                  </a:lnTo>
                  <a:lnTo>
                    <a:pt x="111" y="5"/>
                  </a:lnTo>
                  <a:lnTo>
                    <a:pt x="110" y="3"/>
                  </a:lnTo>
                  <a:lnTo>
                    <a:pt x="110" y="0"/>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p:cNvSpPr>
            <p:nvPr/>
          </p:nvSpPr>
          <p:spPr bwMode="auto">
            <a:xfrm>
              <a:off x="4957" y="29"/>
              <a:ext cx="66" cy="123"/>
            </a:xfrm>
            <a:custGeom>
              <a:avLst/>
              <a:gdLst>
                <a:gd name="T0" fmla="*/ 115 w 132"/>
                <a:gd name="T1" fmla="*/ 0 h 248"/>
                <a:gd name="T2" fmla="*/ 132 w 132"/>
                <a:gd name="T3" fmla="*/ 0 h 248"/>
                <a:gd name="T4" fmla="*/ 130 w 132"/>
                <a:gd name="T5" fmla="*/ 5 h 248"/>
                <a:gd name="T6" fmla="*/ 128 w 132"/>
                <a:gd name="T7" fmla="*/ 10 h 248"/>
                <a:gd name="T8" fmla="*/ 128 w 132"/>
                <a:gd name="T9" fmla="*/ 42 h 248"/>
                <a:gd name="T10" fmla="*/ 128 w 132"/>
                <a:gd name="T11" fmla="*/ 60 h 248"/>
                <a:gd name="T12" fmla="*/ 128 w 132"/>
                <a:gd name="T13" fmla="*/ 96 h 248"/>
                <a:gd name="T14" fmla="*/ 128 w 132"/>
                <a:gd name="T15" fmla="*/ 133 h 248"/>
                <a:gd name="T16" fmla="*/ 128 w 132"/>
                <a:gd name="T17" fmla="*/ 151 h 248"/>
                <a:gd name="T18" fmla="*/ 128 w 132"/>
                <a:gd name="T19" fmla="*/ 171 h 248"/>
                <a:gd name="T20" fmla="*/ 127 w 132"/>
                <a:gd name="T21" fmla="*/ 191 h 248"/>
                <a:gd name="T22" fmla="*/ 125 w 132"/>
                <a:gd name="T23" fmla="*/ 203 h 248"/>
                <a:gd name="T24" fmla="*/ 111 w 132"/>
                <a:gd name="T25" fmla="*/ 231 h 248"/>
                <a:gd name="T26" fmla="*/ 105 w 132"/>
                <a:gd name="T27" fmla="*/ 235 h 248"/>
                <a:gd name="T28" fmla="*/ 89 w 132"/>
                <a:gd name="T29" fmla="*/ 244 h 248"/>
                <a:gd name="T30" fmla="*/ 70 w 132"/>
                <a:gd name="T31" fmla="*/ 248 h 248"/>
                <a:gd name="T32" fmla="*/ 58 w 132"/>
                <a:gd name="T33" fmla="*/ 247 h 248"/>
                <a:gd name="T34" fmla="*/ 41 w 132"/>
                <a:gd name="T35" fmla="*/ 242 h 248"/>
                <a:gd name="T36" fmla="*/ 29 w 132"/>
                <a:gd name="T37" fmla="*/ 237 h 248"/>
                <a:gd name="T38" fmla="*/ 11 w 132"/>
                <a:gd name="T39" fmla="*/ 219 h 248"/>
                <a:gd name="T40" fmla="*/ 4 w 132"/>
                <a:gd name="T41" fmla="*/ 196 h 248"/>
                <a:gd name="T42" fmla="*/ 3 w 132"/>
                <a:gd name="T43" fmla="*/ 181 h 248"/>
                <a:gd name="T44" fmla="*/ 4 w 132"/>
                <a:gd name="T45" fmla="*/ 156 h 248"/>
                <a:gd name="T46" fmla="*/ 4 w 132"/>
                <a:gd name="T47" fmla="*/ 44 h 248"/>
                <a:gd name="T48" fmla="*/ 41 w 132"/>
                <a:gd name="T49" fmla="*/ 0 h 248"/>
                <a:gd name="T50" fmla="*/ 36 w 132"/>
                <a:gd name="T51" fmla="*/ 146 h 248"/>
                <a:gd name="T52" fmla="*/ 36 w 132"/>
                <a:gd name="T53" fmla="*/ 160 h 248"/>
                <a:gd name="T54" fmla="*/ 36 w 132"/>
                <a:gd name="T55" fmla="*/ 181 h 248"/>
                <a:gd name="T56" fmla="*/ 38 w 132"/>
                <a:gd name="T57" fmla="*/ 202 h 248"/>
                <a:gd name="T58" fmla="*/ 41 w 132"/>
                <a:gd name="T59" fmla="*/ 210 h 248"/>
                <a:gd name="T60" fmla="*/ 50 w 132"/>
                <a:gd name="T61" fmla="*/ 222 h 248"/>
                <a:gd name="T62" fmla="*/ 59 w 132"/>
                <a:gd name="T63" fmla="*/ 227 h 248"/>
                <a:gd name="T64" fmla="*/ 71 w 132"/>
                <a:gd name="T65" fmla="*/ 228 h 248"/>
                <a:gd name="T66" fmla="*/ 95 w 132"/>
                <a:gd name="T67" fmla="*/ 222 h 248"/>
                <a:gd name="T68" fmla="*/ 104 w 132"/>
                <a:gd name="T69" fmla="*/ 215 h 248"/>
                <a:gd name="T70" fmla="*/ 113 w 132"/>
                <a:gd name="T71" fmla="*/ 194 h 248"/>
                <a:gd name="T72" fmla="*/ 113 w 132"/>
                <a:gd name="T73" fmla="*/ 164 h 248"/>
                <a:gd name="T74" fmla="*/ 113 w 132"/>
                <a:gd name="T75" fmla="*/ 120 h 248"/>
                <a:gd name="T76" fmla="*/ 113 w 132"/>
                <a:gd name="T77" fmla="*/ 77 h 248"/>
                <a:gd name="T78" fmla="*/ 113 w 132"/>
                <a:gd name="T79" fmla="*/ 60 h 248"/>
                <a:gd name="T80" fmla="*/ 113 w 132"/>
                <a:gd name="T81" fmla="*/ 35 h 248"/>
                <a:gd name="T82" fmla="*/ 112 w 132"/>
                <a:gd name="T83" fmla="*/ 10 h 248"/>
                <a:gd name="T84" fmla="*/ 111 w 132"/>
                <a:gd name="T85" fmla="*/ 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248">
                  <a:moveTo>
                    <a:pt x="110" y="0"/>
                  </a:moveTo>
                  <a:lnTo>
                    <a:pt x="110" y="0"/>
                  </a:lnTo>
                  <a:lnTo>
                    <a:pt x="115" y="0"/>
                  </a:lnTo>
                  <a:lnTo>
                    <a:pt x="121" y="0"/>
                  </a:lnTo>
                  <a:lnTo>
                    <a:pt x="127" y="0"/>
                  </a:lnTo>
                  <a:lnTo>
                    <a:pt x="132" y="0"/>
                  </a:lnTo>
                  <a:lnTo>
                    <a:pt x="132" y="0"/>
                  </a:lnTo>
                  <a:lnTo>
                    <a:pt x="131" y="3"/>
                  </a:lnTo>
                  <a:lnTo>
                    <a:pt x="130" y="5"/>
                  </a:lnTo>
                  <a:lnTo>
                    <a:pt x="129" y="7"/>
                  </a:lnTo>
                  <a:lnTo>
                    <a:pt x="128" y="10"/>
                  </a:lnTo>
                  <a:lnTo>
                    <a:pt x="128" y="10"/>
                  </a:lnTo>
                  <a:lnTo>
                    <a:pt x="128" y="16"/>
                  </a:lnTo>
                  <a:lnTo>
                    <a:pt x="128" y="28"/>
                  </a:lnTo>
                  <a:lnTo>
                    <a:pt x="128" y="42"/>
                  </a:lnTo>
                  <a:lnTo>
                    <a:pt x="128" y="48"/>
                  </a:lnTo>
                  <a:lnTo>
                    <a:pt x="128" y="48"/>
                  </a:lnTo>
                  <a:lnTo>
                    <a:pt x="128" y="60"/>
                  </a:lnTo>
                  <a:lnTo>
                    <a:pt x="128" y="71"/>
                  </a:lnTo>
                  <a:lnTo>
                    <a:pt x="128" y="84"/>
                  </a:lnTo>
                  <a:lnTo>
                    <a:pt x="128" y="96"/>
                  </a:lnTo>
                  <a:lnTo>
                    <a:pt x="128" y="109"/>
                  </a:lnTo>
                  <a:lnTo>
                    <a:pt x="128" y="121"/>
                  </a:lnTo>
                  <a:lnTo>
                    <a:pt x="128" y="133"/>
                  </a:lnTo>
                  <a:lnTo>
                    <a:pt x="128" y="145"/>
                  </a:lnTo>
                  <a:lnTo>
                    <a:pt x="128" y="145"/>
                  </a:lnTo>
                  <a:lnTo>
                    <a:pt x="128" y="151"/>
                  </a:lnTo>
                  <a:lnTo>
                    <a:pt x="128" y="158"/>
                  </a:lnTo>
                  <a:lnTo>
                    <a:pt x="128" y="164"/>
                  </a:lnTo>
                  <a:lnTo>
                    <a:pt x="128" y="171"/>
                  </a:lnTo>
                  <a:lnTo>
                    <a:pt x="128" y="178"/>
                  </a:lnTo>
                  <a:lnTo>
                    <a:pt x="128" y="185"/>
                  </a:lnTo>
                  <a:lnTo>
                    <a:pt x="127" y="191"/>
                  </a:lnTo>
                  <a:lnTo>
                    <a:pt x="127" y="195"/>
                  </a:lnTo>
                  <a:lnTo>
                    <a:pt x="127" y="195"/>
                  </a:lnTo>
                  <a:lnTo>
                    <a:pt x="125" y="203"/>
                  </a:lnTo>
                  <a:lnTo>
                    <a:pt x="121" y="215"/>
                  </a:lnTo>
                  <a:lnTo>
                    <a:pt x="116" y="226"/>
                  </a:lnTo>
                  <a:lnTo>
                    <a:pt x="111" y="231"/>
                  </a:lnTo>
                  <a:lnTo>
                    <a:pt x="111" y="231"/>
                  </a:lnTo>
                  <a:lnTo>
                    <a:pt x="109" y="233"/>
                  </a:lnTo>
                  <a:lnTo>
                    <a:pt x="105" y="235"/>
                  </a:lnTo>
                  <a:lnTo>
                    <a:pt x="100" y="238"/>
                  </a:lnTo>
                  <a:lnTo>
                    <a:pt x="95" y="241"/>
                  </a:lnTo>
                  <a:lnTo>
                    <a:pt x="89" y="244"/>
                  </a:lnTo>
                  <a:lnTo>
                    <a:pt x="83" y="247"/>
                  </a:lnTo>
                  <a:lnTo>
                    <a:pt x="77" y="248"/>
                  </a:lnTo>
                  <a:lnTo>
                    <a:pt x="70" y="248"/>
                  </a:lnTo>
                  <a:lnTo>
                    <a:pt x="70" y="248"/>
                  </a:lnTo>
                  <a:lnTo>
                    <a:pt x="64" y="248"/>
                  </a:lnTo>
                  <a:lnTo>
                    <a:pt x="58" y="247"/>
                  </a:lnTo>
                  <a:lnTo>
                    <a:pt x="52" y="245"/>
                  </a:lnTo>
                  <a:lnTo>
                    <a:pt x="47" y="244"/>
                  </a:lnTo>
                  <a:lnTo>
                    <a:pt x="41" y="242"/>
                  </a:lnTo>
                  <a:lnTo>
                    <a:pt x="37" y="241"/>
                  </a:lnTo>
                  <a:lnTo>
                    <a:pt x="33" y="238"/>
                  </a:lnTo>
                  <a:lnTo>
                    <a:pt x="29" y="237"/>
                  </a:lnTo>
                  <a:lnTo>
                    <a:pt x="29" y="237"/>
                  </a:lnTo>
                  <a:lnTo>
                    <a:pt x="19" y="228"/>
                  </a:lnTo>
                  <a:lnTo>
                    <a:pt x="11" y="219"/>
                  </a:lnTo>
                  <a:lnTo>
                    <a:pt x="6" y="206"/>
                  </a:lnTo>
                  <a:lnTo>
                    <a:pt x="4" y="196"/>
                  </a:lnTo>
                  <a:lnTo>
                    <a:pt x="4" y="196"/>
                  </a:lnTo>
                  <a:lnTo>
                    <a:pt x="3" y="194"/>
                  </a:lnTo>
                  <a:lnTo>
                    <a:pt x="3" y="188"/>
                  </a:lnTo>
                  <a:lnTo>
                    <a:pt x="3" y="181"/>
                  </a:lnTo>
                  <a:lnTo>
                    <a:pt x="3" y="174"/>
                  </a:lnTo>
                  <a:lnTo>
                    <a:pt x="3" y="166"/>
                  </a:lnTo>
                  <a:lnTo>
                    <a:pt x="4" y="156"/>
                  </a:lnTo>
                  <a:lnTo>
                    <a:pt x="4" y="146"/>
                  </a:lnTo>
                  <a:lnTo>
                    <a:pt x="4" y="137"/>
                  </a:lnTo>
                  <a:lnTo>
                    <a:pt x="4" y="44"/>
                  </a:lnTo>
                  <a:lnTo>
                    <a:pt x="4" y="10"/>
                  </a:lnTo>
                  <a:lnTo>
                    <a:pt x="0" y="0"/>
                  </a:lnTo>
                  <a:lnTo>
                    <a:pt x="41" y="0"/>
                  </a:lnTo>
                  <a:lnTo>
                    <a:pt x="36" y="10"/>
                  </a:lnTo>
                  <a:lnTo>
                    <a:pt x="36" y="45"/>
                  </a:lnTo>
                  <a:lnTo>
                    <a:pt x="36" y="146"/>
                  </a:lnTo>
                  <a:lnTo>
                    <a:pt x="36" y="146"/>
                  </a:lnTo>
                  <a:lnTo>
                    <a:pt x="36" y="151"/>
                  </a:lnTo>
                  <a:lnTo>
                    <a:pt x="36" y="160"/>
                  </a:lnTo>
                  <a:lnTo>
                    <a:pt x="36" y="171"/>
                  </a:lnTo>
                  <a:lnTo>
                    <a:pt x="36" y="181"/>
                  </a:lnTo>
                  <a:lnTo>
                    <a:pt x="36" y="181"/>
                  </a:lnTo>
                  <a:lnTo>
                    <a:pt x="36" y="190"/>
                  </a:lnTo>
                  <a:lnTo>
                    <a:pt x="37" y="195"/>
                  </a:lnTo>
                  <a:lnTo>
                    <a:pt x="38" y="202"/>
                  </a:lnTo>
                  <a:lnTo>
                    <a:pt x="39" y="206"/>
                  </a:lnTo>
                  <a:lnTo>
                    <a:pt x="39" y="206"/>
                  </a:lnTo>
                  <a:lnTo>
                    <a:pt x="41" y="210"/>
                  </a:lnTo>
                  <a:lnTo>
                    <a:pt x="43" y="215"/>
                  </a:lnTo>
                  <a:lnTo>
                    <a:pt x="46" y="219"/>
                  </a:lnTo>
                  <a:lnTo>
                    <a:pt x="50" y="222"/>
                  </a:lnTo>
                  <a:lnTo>
                    <a:pt x="50" y="222"/>
                  </a:lnTo>
                  <a:lnTo>
                    <a:pt x="54" y="224"/>
                  </a:lnTo>
                  <a:lnTo>
                    <a:pt x="59" y="227"/>
                  </a:lnTo>
                  <a:lnTo>
                    <a:pt x="65" y="228"/>
                  </a:lnTo>
                  <a:lnTo>
                    <a:pt x="71" y="228"/>
                  </a:lnTo>
                  <a:lnTo>
                    <a:pt x="71" y="228"/>
                  </a:lnTo>
                  <a:lnTo>
                    <a:pt x="80" y="227"/>
                  </a:lnTo>
                  <a:lnTo>
                    <a:pt x="88" y="226"/>
                  </a:lnTo>
                  <a:lnTo>
                    <a:pt x="95" y="222"/>
                  </a:lnTo>
                  <a:lnTo>
                    <a:pt x="101" y="219"/>
                  </a:lnTo>
                  <a:lnTo>
                    <a:pt x="101" y="219"/>
                  </a:lnTo>
                  <a:lnTo>
                    <a:pt x="104" y="215"/>
                  </a:lnTo>
                  <a:lnTo>
                    <a:pt x="107" y="208"/>
                  </a:lnTo>
                  <a:lnTo>
                    <a:pt x="110" y="199"/>
                  </a:lnTo>
                  <a:lnTo>
                    <a:pt x="113" y="194"/>
                  </a:lnTo>
                  <a:lnTo>
                    <a:pt x="113" y="194"/>
                  </a:lnTo>
                  <a:lnTo>
                    <a:pt x="113" y="178"/>
                  </a:lnTo>
                  <a:lnTo>
                    <a:pt x="113" y="164"/>
                  </a:lnTo>
                  <a:lnTo>
                    <a:pt x="113" y="149"/>
                  </a:lnTo>
                  <a:lnTo>
                    <a:pt x="113" y="135"/>
                  </a:lnTo>
                  <a:lnTo>
                    <a:pt x="113" y="120"/>
                  </a:lnTo>
                  <a:lnTo>
                    <a:pt x="113" y="106"/>
                  </a:lnTo>
                  <a:lnTo>
                    <a:pt x="113" y="91"/>
                  </a:lnTo>
                  <a:lnTo>
                    <a:pt x="113" y="77"/>
                  </a:lnTo>
                  <a:lnTo>
                    <a:pt x="113" y="77"/>
                  </a:lnTo>
                  <a:lnTo>
                    <a:pt x="113" y="69"/>
                  </a:lnTo>
                  <a:lnTo>
                    <a:pt x="113" y="60"/>
                  </a:lnTo>
                  <a:lnTo>
                    <a:pt x="113" y="52"/>
                  </a:lnTo>
                  <a:lnTo>
                    <a:pt x="113" y="44"/>
                  </a:lnTo>
                  <a:lnTo>
                    <a:pt x="113" y="35"/>
                  </a:lnTo>
                  <a:lnTo>
                    <a:pt x="113" y="27"/>
                  </a:lnTo>
                  <a:lnTo>
                    <a:pt x="112" y="18"/>
                  </a:lnTo>
                  <a:lnTo>
                    <a:pt x="112" y="10"/>
                  </a:lnTo>
                  <a:lnTo>
                    <a:pt x="112" y="10"/>
                  </a:lnTo>
                  <a:lnTo>
                    <a:pt x="111" y="7"/>
                  </a:lnTo>
                  <a:lnTo>
                    <a:pt x="111" y="5"/>
                  </a:lnTo>
                  <a:lnTo>
                    <a:pt x="110" y="3"/>
                  </a:lnTo>
                  <a:lnTo>
                    <a:pt x="110" y="0"/>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12"/>
            <p:cNvSpPr>
              <a:spLocks/>
            </p:cNvSpPr>
            <p:nvPr/>
          </p:nvSpPr>
          <p:spPr bwMode="auto">
            <a:xfrm>
              <a:off x="4952" y="154"/>
              <a:ext cx="99" cy="32"/>
            </a:xfrm>
            <a:custGeom>
              <a:avLst/>
              <a:gdLst>
                <a:gd name="T0" fmla="*/ 0 w 197"/>
                <a:gd name="T1" fmla="*/ 0 h 64"/>
                <a:gd name="T2" fmla="*/ 1 w 197"/>
                <a:gd name="T3" fmla="*/ 55 h 64"/>
                <a:gd name="T4" fmla="*/ 14 w 197"/>
                <a:gd name="T5" fmla="*/ 54 h 64"/>
                <a:gd name="T6" fmla="*/ 32 w 197"/>
                <a:gd name="T7" fmla="*/ 54 h 64"/>
                <a:gd name="T8" fmla="*/ 51 w 197"/>
                <a:gd name="T9" fmla="*/ 54 h 64"/>
                <a:gd name="T10" fmla="*/ 70 w 197"/>
                <a:gd name="T11" fmla="*/ 53 h 64"/>
                <a:gd name="T12" fmla="*/ 91 w 197"/>
                <a:gd name="T13" fmla="*/ 54 h 64"/>
                <a:gd name="T14" fmla="*/ 110 w 197"/>
                <a:gd name="T15" fmla="*/ 54 h 64"/>
                <a:gd name="T16" fmla="*/ 126 w 197"/>
                <a:gd name="T17" fmla="*/ 54 h 64"/>
                <a:gd name="T18" fmla="*/ 139 w 197"/>
                <a:gd name="T19" fmla="*/ 55 h 64"/>
                <a:gd name="T20" fmla="*/ 197 w 197"/>
                <a:gd name="T21" fmla="*/ 64 h 64"/>
                <a:gd name="T22" fmla="*/ 191 w 197"/>
                <a:gd name="T23" fmla="*/ 60 h 64"/>
                <a:gd name="T24" fmla="*/ 181 w 197"/>
                <a:gd name="T25" fmla="*/ 55 h 64"/>
                <a:gd name="T26" fmla="*/ 168 w 197"/>
                <a:gd name="T27" fmla="*/ 51 h 64"/>
                <a:gd name="T28" fmla="*/ 155 w 197"/>
                <a:gd name="T29" fmla="*/ 46 h 64"/>
                <a:gd name="T30" fmla="*/ 142 w 197"/>
                <a:gd name="T31" fmla="*/ 41 h 64"/>
                <a:gd name="T32" fmla="*/ 134 w 197"/>
                <a:gd name="T33" fmla="*/ 39 h 64"/>
                <a:gd name="T34" fmla="*/ 130 w 197"/>
                <a:gd name="T35" fmla="*/ 37 h 64"/>
                <a:gd name="T36" fmla="*/ 132 w 197"/>
                <a:gd name="T37" fmla="*/ 37 h 64"/>
                <a:gd name="T38" fmla="*/ 0 w 197"/>
                <a:gd name="T3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64">
                  <a:moveTo>
                    <a:pt x="0" y="0"/>
                  </a:moveTo>
                  <a:lnTo>
                    <a:pt x="1" y="55"/>
                  </a:lnTo>
                  <a:lnTo>
                    <a:pt x="14" y="54"/>
                  </a:lnTo>
                  <a:lnTo>
                    <a:pt x="32" y="54"/>
                  </a:lnTo>
                  <a:lnTo>
                    <a:pt x="51" y="54"/>
                  </a:lnTo>
                  <a:lnTo>
                    <a:pt x="70" y="53"/>
                  </a:lnTo>
                  <a:lnTo>
                    <a:pt x="91" y="54"/>
                  </a:lnTo>
                  <a:lnTo>
                    <a:pt x="110" y="54"/>
                  </a:lnTo>
                  <a:lnTo>
                    <a:pt x="126" y="54"/>
                  </a:lnTo>
                  <a:lnTo>
                    <a:pt x="139" y="55"/>
                  </a:lnTo>
                  <a:lnTo>
                    <a:pt x="197" y="64"/>
                  </a:lnTo>
                  <a:lnTo>
                    <a:pt x="191" y="60"/>
                  </a:lnTo>
                  <a:lnTo>
                    <a:pt x="181" y="55"/>
                  </a:lnTo>
                  <a:lnTo>
                    <a:pt x="168" y="51"/>
                  </a:lnTo>
                  <a:lnTo>
                    <a:pt x="155" y="46"/>
                  </a:lnTo>
                  <a:lnTo>
                    <a:pt x="142" y="41"/>
                  </a:lnTo>
                  <a:lnTo>
                    <a:pt x="134" y="39"/>
                  </a:lnTo>
                  <a:lnTo>
                    <a:pt x="130" y="37"/>
                  </a:lnTo>
                  <a:lnTo>
                    <a:pt x="132" y="37"/>
                  </a:lnTo>
                  <a:lnTo>
                    <a:pt x="0"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13"/>
            <p:cNvSpPr>
              <a:spLocks/>
            </p:cNvSpPr>
            <p:nvPr/>
          </p:nvSpPr>
          <p:spPr bwMode="auto">
            <a:xfrm>
              <a:off x="4952" y="191"/>
              <a:ext cx="67" cy="16"/>
            </a:xfrm>
            <a:custGeom>
              <a:avLst/>
              <a:gdLst>
                <a:gd name="T0" fmla="*/ 1 w 133"/>
                <a:gd name="T1" fmla="*/ 2 h 34"/>
                <a:gd name="T2" fmla="*/ 0 w 133"/>
                <a:gd name="T3" fmla="*/ 34 h 34"/>
                <a:gd name="T4" fmla="*/ 18 w 133"/>
                <a:gd name="T5" fmla="*/ 28 h 34"/>
                <a:gd name="T6" fmla="*/ 34 w 133"/>
                <a:gd name="T7" fmla="*/ 24 h 34"/>
                <a:gd name="T8" fmla="*/ 50 w 133"/>
                <a:gd name="T9" fmla="*/ 20 h 34"/>
                <a:gd name="T10" fmla="*/ 67 w 133"/>
                <a:gd name="T11" fmla="*/ 17 h 34"/>
                <a:gd name="T12" fmla="*/ 83 w 133"/>
                <a:gd name="T13" fmla="*/ 14 h 34"/>
                <a:gd name="T14" fmla="*/ 100 w 133"/>
                <a:gd name="T15" fmla="*/ 12 h 34"/>
                <a:gd name="T16" fmla="*/ 116 w 133"/>
                <a:gd name="T17" fmla="*/ 9 h 34"/>
                <a:gd name="T18" fmla="*/ 133 w 133"/>
                <a:gd name="T19" fmla="*/ 7 h 34"/>
                <a:gd name="T20" fmla="*/ 105 w 133"/>
                <a:gd name="T21" fmla="*/ 3 h 34"/>
                <a:gd name="T22" fmla="*/ 80 w 133"/>
                <a:gd name="T23" fmla="*/ 2 h 34"/>
                <a:gd name="T24" fmla="*/ 58 w 133"/>
                <a:gd name="T25" fmla="*/ 0 h 34"/>
                <a:gd name="T26" fmla="*/ 40 w 133"/>
                <a:gd name="T27" fmla="*/ 0 h 34"/>
                <a:gd name="T28" fmla="*/ 26 w 133"/>
                <a:gd name="T29" fmla="*/ 0 h 34"/>
                <a:gd name="T30" fmla="*/ 13 w 133"/>
                <a:gd name="T31" fmla="*/ 0 h 34"/>
                <a:gd name="T32" fmla="*/ 5 w 133"/>
                <a:gd name="T33" fmla="*/ 2 h 34"/>
                <a:gd name="T34" fmla="*/ 1 w 133"/>
                <a:gd name="T3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4">
                  <a:moveTo>
                    <a:pt x="1" y="2"/>
                  </a:moveTo>
                  <a:lnTo>
                    <a:pt x="0" y="34"/>
                  </a:lnTo>
                  <a:lnTo>
                    <a:pt x="18" y="28"/>
                  </a:lnTo>
                  <a:lnTo>
                    <a:pt x="34" y="24"/>
                  </a:lnTo>
                  <a:lnTo>
                    <a:pt x="50" y="20"/>
                  </a:lnTo>
                  <a:lnTo>
                    <a:pt x="67" y="17"/>
                  </a:lnTo>
                  <a:lnTo>
                    <a:pt x="83" y="14"/>
                  </a:lnTo>
                  <a:lnTo>
                    <a:pt x="100" y="12"/>
                  </a:lnTo>
                  <a:lnTo>
                    <a:pt x="116" y="9"/>
                  </a:lnTo>
                  <a:lnTo>
                    <a:pt x="133" y="7"/>
                  </a:lnTo>
                  <a:lnTo>
                    <a:pt x="105" y="3"/>
                  </a:lnTo>
                  <a:lnTo>
                    <a:pt x="80" y="2"/>
                  </a:lnTo>
                  <a:lnTo>
                    <a:pt x="58" y="0"/>
                  </a:lnTo>
                  <a:lnTo>
                    <a:pt x="40" y="0"/>
                  </a:lnTo>
                  <a:lnTo>
                    <a:pt x="26" y="0"/>
                  </a:lnTo>
                  <a:lnTo>
                    <a:pt x="13" y="0"/>
                  </a:lnTo>
                  <a:lnTo>
                    <a:pt x="5" y="2"/>
                  </a:lnTo>
                  <a:lnTo>
                    <a:pt x="1" y="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p:cNvSpPr>
            <p:nvPr/>
          </p:nvSpPr>
          <p:spPr bwMode="auto">
            <a:xfrm>
              <a:off x="4953" y="163"/>
              <a:ext cx="293" cy="76"/>
            </a:xfrm>
            <a:custGeom>
              <a:avLst/>
              <a:gdLst>
                <a:gd name="T0" fmla="*/ 586 w 586"/>
                <a:gd name="T1" fmla="*/ 0 h 151"/>
                <a:gd name="T2" fmla="*/ 586 w 586"/>
                <a:gd name="T3" fmla="*/ 37 h 151"/>
                <a:gd name="T4" fmla="*/ 573 w 586"/>
                <a:gd name="T5" fmla="*/ 39 h 151"/>
                <a:gd name="T6" fmla="*/ 560 w 586"/>
                <a:gd name="T7" fmla="*/ 39 h 151"/>
                <a:gd name="T8" fmla="*/ 547 w 586"/>
                <a:gd name="T9" fmla="*/ 39 h 151"/>
                <a:gd name="T10" fmla="*/ 534 w 586"/>
                <a:gd name="T11" fmla="*/ 40 h 151"/>
                <a:gd name="T12" fmla="*/ 522 w 586"/>
                <a:gd name="T13" fmla="*/ 40 h 151"/>
                <a:gd name="T14" fmla="*/ 509 w 586"/>
                <a:gd name="T15" fmla="*/ 42 h 151"/>
                <a:gd name="T16" fmla="*/ 497 w 586"/>
                <a:gd name="T17" fmla="*/ 42 h 151"/>
                <a:gd name="T18" fmla="*/ 483 w 586"/>
                <a:gd name="T19" fmla="*/ 42 h 151"/>
                <a:gd name="T20" fmla="*/ 471 w 586"/>
                <a:gd name="T21" fmla="*/ 43 h 151"/>
                <a:gd name="T22" fmla="*/ 458 w 586"/>
                <a:gd name="T23" fmla="*/ 43 h 151"/>
                <a:gd name="T24" fmla="*/ 446 w 586"/>
                <a:gd name="T25" fmla="*/ 44 h 151"/>
                <a:gd name="T26" fmla="*/ 433 w 586"/>
                <a:gd name="T27" fmla="*/ 44 h 151"/>
                <a:gd name="T28" fmla="*/ 420 w 586"/>
                <a:gd name="T29" fmla="*/ 46 h 151"/>
                <a:gd name="T30" fmla="*/ 406 w 586"/>
                <a:gd name="T31" fmla="*/ 46 h 151"/>
                <a:gd name="T32" fmla="*/ 393 w 586"/>
                <a:gd name="T33" fmla="*/ 47 h 151"/>
                <a:gd name="T34" fmla="*/ 380 w 586"/>
                <a:gd name="T35" fmla="*/ 48 h 151"/>
                <a:gd name="T36" fmla="*/ 364 w 586"/>
                <a:gd name="T37" fmla="*/ 51 h 151"/>
                <a:gd name="T38" fmla="*/ 347 w 586"/>
                <a:gd name="T39" fmla="*/ 54 h 151"/>
                <a:gd name="T40" fmla="*/ 332 w 586"/>
                <a:gd name="T41" fmla="*/ 55 h 151"/>
                <a:gd name="T42" fmla="*/ 316 w 586"/>
                <a:gd name="T43" fmla="*/ 58 h 151"/>
                <a:gd name="T44" fmla="*/ 300 w 586"/>
                <a:gd name="T45" fmla="*/ 61 h 151"/>
                <a:gd name="T46" fmla="*/ 283 w 586"/>
                <a:gd name="T47" fmla="*/ 64 h 151"/>
                <a:gd name="T48" fmla="*/ 267 w 586"/>
                <a:gd name="T49" fmla="*/ 67 h 151"/>
                <a:gd name="T50" fmla="*/ 251 w 586"/>
                <a:gd name="T51" fmla="*/ 69 h 151"/>
                <a:gd name="T52" fmla="*/ 235 w 586"/>
                <a:gd name="T53" fmla="*/ 72 h 151"/>
                <a:gd name="T54" fmla="*/ 220 w 586"/>
                <a:gd name="T55" fmla="*/ 75 h 151"/>
                <a:gd name="T56" fmla="*/ 203 w 586"/>
                <a:gd name="T57" fmla="*/ 79 h 151"/>
                <a:gd name="T58" fmla="*/ 187 w 586"/>
                <a:gd name="T59" fmla="*/ 83 h 151"/>
                <a:gd name="T60" fmla="*/ 172 w 586"/>
                <a:gd name="T61" fmla="*/ 87 h 151"/>
                <a:gd name="T62" fmla="*/ 156 w 586"/>
                <a:gd name="T63" fmla="*/ 92 h 151"/>
                <a:gd name="T64" fmla="*/ 139 w 586"/>
                <a:gd name="T65" fmla="*/ 96 h 151"/>
                <a:gd name="T66" fmla="*/ 124 w 586"/>
                <a:gd name="T67" fmla="*/ 101 h 151"/>
                <a:gd name="T68" fmla="*/ 0 w 586"/>
                <a:gd name="T69" fmla="*/ 151 h 151"/>
                <a:gd name="T70" fmla="*/ 11 w 586"/>
                <a:gd name="T71" fmla="*/ 143 h 151"/>
                <a:gd name="T72" fmla="*/ 24 w 586"/>
                <a:gd name="T73" fmla="*/ 135 h 151"/>
                <a:gd name="T74" fmla="*/ 36 w 586"/>
                <a:gd name="T75" fmla="*/ 128 h 151"/>
                <a:gd name="T76" fmla="*/ 48 w 586"/>
                <a:gd name="T77" fmla="*/ 121 h 151"/>
                <a:gd name="T78" fmla="*/ 60 w 586"/>
                <a:gd name="T79" fmla="*/ 114 h 151"/>
                <a:gd name="T80" fmla="*/ 71 w 586"/>
                <a:gd name="T81" fmla="*/ 107 h 151"/>
                <a:gd name="T82" fmla="*/ 84 w 586"/>
                <a:gd name="T83" fmla="*/ 100 h 151"/>
                <a:gd name="T84" fmla="*/ 96 w 586"/>
                <a:gd name="T85" fmla="*/ 94 h 151"/>
                <a:gd name="T86" fmla="*/ 120 w 586"/>
                <a:gd name="T87" fmla="*/ 85 h 151"/>
                <a:gd name="T88" fmla="*/ 144 w 586"/>
                <a:gd name="T89" fmla="*/ 75 h 151"/>
                <a:gd name="T90" fmla="*/ 169 w 586"/>
                <a:gd name="T91" fmla="*/ 67 h 151"/>
                <a:gd name="T92" fmla="*/ 193 w 586"/>
                <a:gd name="T93" fmla="*/ 58 h 151"/>
                <a:gd name="T94" fmla="*/ 216 w 586"/>
                <a:gd name="T95" fmla="*/ 51 h 151"/>
                <a:gd name="T96" fmla="*/ 241 w 586"/>
                <a:gd name="T97" fmla="*/ 44 h 151"/>
                <a:gd name="T98" fmla="*/ 265 w 586"/>
                <a:gd name="T99" fmla="*/ 39 h 151"/>
                <a:gd name="T100" fmla="*/ 289 w 586"/>
                <a:gd name="T101" fmla="*/ 33 h 151"/>
                <a:gd name="T102" fmla="*/ 313 w 586"/>
                <a:gd name="T103" fmla="*/ 29 h 151"/>
                <a:gd name="T104" fmla="*/ 336 w 586"/>
                <a:gd name="T105" fmla="*/ 25 h 151"/>
                <a:gd name="T106" fmla="*/ 361 w 586"/>
                <a:gd name="T107" fmla="*/ 21 h 151"/>
                <a:gd name="T108" fmla="*/ 385 w 586"/>
                <a:gd name="T109" fmla="*/ 16 h 151"/>
                <a:gd name="T110" fmla="*/ 410 w 586"/>
                <a:gd name="T111" fmla="*/ 14 h 151"/>
                <a:gd name="T112" fmla="*/ 435 w 586"/>
                <a:gd name="T113" fmla="*/ 11 h 151"/>
                <a:gd name="T114" fmla="*/ 460 w 586"/>
                <a:gd name="T115" fmla="*/ 10 h 151"/>
                <a:gd name="T116" fmla="*/ 486 w 586"/>
                <a:gd name="T117" fmla="*/ 7 h 151"/>
                <a:gd name="T118" fmla="*/ 586 w 586"/>
                <a:gd name="T11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6" h="151">
                  <a:moveTo>
                    <a:pt x="586" y="0"/>
                  </a:moveTo>
                  <a:lnTo>
                    <a:pt x="586" y="37"/>
                  </a:lnTo>
                  <a:lnTo>
                    <a:pt x="573" y="39"/>
                  </a:lnTo>
                  <a:lnTo>
                    <a:pt x="560" y="39"/>
                  </a:lnTo>
                  <a:lnTo>
                    <a:pt x="547" y="39"/>
                  </a:lnTo>
                  <a:lnTo>
                    <a:pt x="534" y="40"/>
                  </a:lnTo>
                  <a:lnTo>
                    <a:pt x="522" y="40"/>
                  </a:lnTo>
                  <a:lnTo>
                    <a:pt x="509" y="42"/>
                  </a:lnTo>
                  <a:lnTo>
                    <a:pt x="497" y="42"/>
                  </a:lnTo>
                  <a:lnTo>
                    <a:pt x="483" y="42"/>
                  </a:lnTo>
                  <a:lnTo>
                    <a:pt x="471" y="43"/>
                  </a:lnTo>
                  <a:lnTo>
                    <a:pt x="458" y="43"/>
                  </a:lnTo>
                  <a:lnTo>
                    <a:pt x="446" y="44"/>
                  </a:lnTo>
                  <a:lnTo>
                    <a:pt x="433" y="44"/>
                  </a:lnTo>
                  <a:lnTo>
                    <a:pt x="420" y="46"/>
                  </a:lnTo>
                  <a:lnTo>
                    <a:pt x="406" y="46"/>
                  </a:lnTo>
                  <a:lnTo>
                    <a:pt x="393" y="47"/>
                  </a:lnTo>
                  <a:lnTo>
                    <a:pt x="380" y="48"/>
                  </a:lnTo>
                  <a:lnTo>
                    <a:pt x="364" y="51"/>
                  </a:lnTo>
                  <a:lnTo>
                    <a:pt x="347" y="54"/>
                  </a:lnTo>
                  <a:lnTo>
                    <a:pt x="332" y="55"/>
                  </a:lnTo>
                  <a:lnTo>
                    <a:pt x="316" y="58"/>
                  </a:lnTo>
                  <a:lnTo>
                    <a:pt x="300" y="61"/>
                  </a:lnTo>
                  <a:lnTo>
                    <a:pt x="283" y="64"/>
                  </a:lnTo>
                  <a:lnTo>
                    <a:pt x="267" y="67"/>
                  </a:lnTo>
                  <a:lnTo>
                    <a:pt x="251" y="69"/>
                  </a:lnTo>
                  <a:lnTo>
                    <a:pt x="235" y="72"/>
                  </a:lnTo>
                  <a:lnTo>
                    <a:pt x="220" y="75"/>
                  </a:lnTo>
                  <a:lnTo>
                    <a:pt x="203" y="79"/>
                  </a:lnTo>
                  <a:lnTo>
                    <a:pt x="187" y="83"/>
                  </a:lnTo>
                  <a:lnTo>
                    <a:pt x="172" y="87"/>
                  </a:lnTo>
                  <a:lnTo>
                    <a:pt x="156" y="92"/>
                  </a:lnTo>
                  <a:lnTo>
                    <a:pt x="139" y="96"/>
                  </a:lnTo>
                  <a:lnTo>
                    <a:pt x="124" y="101"/>
                  </a:lnTo>
                  <a:lnTo>
                    <a:pt x="0" y="151"/>
                  </a:lnTo>
                  <a:lnTo>
                    <a:pt x="11" y="143"/>
                  </a:lnTo>
                  <a:lnTo>
                    <a:pt x="24" y="135"/>
                  </a:lnTo>
                  <a:lnTo>
                    <a:pt x="36" y="128"/>
                  </a:lnTo>
                  <a:lnTo>
                    <a:pt x="48" y="121"/>
                  </a:lnTo>
                  <a:lnTo>
                    <a:pt x="60" y="114"/>
                  </a:lnTo>
                  <a:lnTo>
                    <a:pt x="71" y="107"/>
                  </a:lnTo>
                  <a:lnTo>
                    <a:pt x="84" y="100"/>
                  </a:lnTo>
                  <a:lnTo>
                    <a:pt x="96" y="94"/>
                  </a:lnTo>
                  <a:lnTo>
                    <a:pt x="120" y="85"/>
                  </a:lnTo>
                  <a:lnTo>
                    <a:pt x="144" y="75"/>
                  </a:lnTo>
                  <a:lnTo>
                    <a:pt x="169" y="67"/>
                  </a:lnTo>
                  <a:lnTo>
                    <a:pt x="193" y="58"/>
                  </a:lnTo>
                  <a:lnTo>
                    <a:pt x="216" y="51"/>
                  </a:lnTo>
                  <a:lnTo>
                    <a:pt x="241" y="44"/>
                  </a:lnTo>
                  <a:lnTo>
                    <a:pt x="265" y="39"/>
                  </a:lnTo>
                  <a:lnTo>
                    <a:pt x="289" y="33"/>
                  </a:lnTo>
                  <a:lnTo>
                    <a:pt x="313" y="29"/>
                  </a:lnTo>
                  <a:lnTo>
                    <a:pt x="336" y="25"/>
                  </a:lnTo>
                  <a:lnTo>
                    <a:pt x="361" y="21"/>
                  </a:lnTo>
                  <a:lnTo>
                    <a:pt x="385" y="16"/>
                  </a:lnTo>
                  <a:lnTo>
                    <a:pt x="410" y="14"/>
                  </a:lnTo>
                  <a:lnTo>
                    <a:pt x="435" y="11"/>
                  </a:lnTo>
                  <a:lnTo>
                    <a:pt x="460" y="10"/>
                  </a:lnTo>
                  <a:lnTo>
                    <a:pt x="486" y="7"/>
                  </a:lnTo>
                  <a:lnTo>
                    <a:pt x="586"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4953" y="193"/>
              <a:ext cx="293" cy="119"/>
            </a:xfrm>
            <a:custGeom>
              <a:avLst/>
              <a:gdLst>
                <a:gd name="T0" fmla="*/ 586 w 586"/>
                <a:gd name="T1" fmla="*/ 0 h 236"/>
                <a:gd name="T2" fmla="*/ 586 w 586"/>
                <a:gd name="T3" fmla="*/ 236 h 236"/>
                <a:gd name="T4" fmla="*/ 0 w 586"/>
                <a:gd name="T5" fmla="*/ 236 h 236"/>
                <a:gd name="T6" fmla="*/ 0 w 586"/>
                <a:gd name="T7" fmla="*/ 117 h 236"/>
                <a:gd name="T8" fmla="*/ 88 w 586"/>
                <a:gd name="T9" fmla="*/ 79 h 236"/>
                <a:gd name="T10" fmla="*/ 99 w 586"/>
                <a:gd name="T11" fmla="*/ 75 h 236"/>
                <a:gd name="T12" fmla="*/ 109 w 586"/>
                <a:gd name="T13" fmla="*/ 72 h 236"/>
                <a:gd name="T14" fmla="*/ 120 w 586"/>
                <a:gd name="T15" fmla="*/ 68 h 236"/>
                <a:gd name="T16" fmla="*/ 131 w 586"/>
                <a:gd name="T17" fmla="*/ 65 h 236"/>
                <a:gd name="T18" fmla="*/ 141 w 586"/>
                <a:gd name="T19" fmla="*/ 63 h 236"/>
                <a:gd name="T20" fmla="*/ 153 w 586"/>
                <a:gd name="T21" fmla="*/ 60 h 236"/>
                <a:gd name="T22" fmla="*/ 164 w 586"/>
                <a:gd name="T23" fmla="*/ 56 h 236"/>
                <a:gd name="T24" fmla="*/ 175 w 586"/>
                <a:gd name="T25" fmla="*/ 53 h 236"/>
                <a:gd name="T26" fmla="*/ 188 w 586"/>
                <a:gd name="T27" fmla="*/ 50 h 236"/>
                <a:gd name="T28" fmla="*/ 201 w 586"/>
                <a:gd name="T29" fmla="*/ 47 h 236"/>
                <a:gd name="T30" fmla="*/ 214 w 586"/>
                <a:gd name="T31" fmla="*/ 43 h 236"/>
                <a:gd name="T32" fmla="*/ 228 w 586"/>
                <a:gd name="T33" fmla="*/ 40 h 236"/>
                <a:gd name="T34" fmla="*/ 240 w 586"/>
                <a:gd name="T35" fmla="*/ 38 h 236"/>
                <a:gd name="T36" fmla="*/ 253 w 586"/>
                <a:gd name="T37" fmla="*/ 35 h 236"/>
                <a:gd name="T38" fmla="*/ 266 w 586"/>
                <a:gd name="T39" fmla="*/ 32 h 236"/>
                <a:gd name="T40" fmla="*/ 279 w 586"/>
                <a:gd name="T41" fmla="*/ 29 h 236"/>
                <a:gd name="T42" fmla="*/ 412 w 586"/>
                <a:gd name="T43" fmla="*/ 8 h 236"/>
                <a:gd name="T44" fmla="*/ 586 w 586"/>
                <a:gd name="T4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6" h="236">
                  <a:moveTo>
                    <a:pt x="586" y="0"/>
                  </a:moveTo>
                  <a:lnTo>
                    <a:pt x="586" y="236"/>
                  </a:lnTo>
                  <a:lnTo>
                    <a:pt x="0" y="236"/>
                  </a:lnTo>
                  <a:lnTo>
                    <a:pt x="0" y="117"/>
                  </a:lnTo>
                  <a:lnTo>
                    <a:pt x="88" y="79"/>
                  </a:lnTo>
                  <a:lnTo>
                    <a:pt x="99" y="75"/>
                  </a:lnTo>
                  <a:lnTo>
                    <a:pt x="109" y="72"/>
                  </a:lnTo>
                  <a:lnTo>
                    <a:pt x="120" y="68"/>
                  </a:lnTo>
                  <a:lnTo>
                    <a:pt x="131" y="65"/>
                  </a:lnTo>
                  <a:lnTo>
                    <a:pt x="141" y="63"/>
                  </a:lnTo>
                  <a:lnTo>
                    <a:pt x="153" y="60"/>
                  </a:lnTo>
                  <a:lnTo>
                    <a:pt x="164" y="56"/>
                  </a:lnTo>
                  <a:lnTo>
                    <a:pt x="175" y="53"/>
                  </a:lnTo>
                  <a:lnTo>
                    <a:pt x="188" y="50"/>
                  </a:lnTo>
                  <a:lnTo>
                    <a:pt x="201" y="47"/>
                  </a:lnTo>
                  <a:lnTo>
                    <a:pt x="214" y="43"/>
                  </a:lnTo>
                  <a:lnTo>
                    <a:pt x="228" y="40"/>
                  </a:lnTo>
                  <a:lnTo>
                    <a:pt x="240" y="38"/>
                  </a:lnTo>
                  <a:lnTo>
                    <a:pt x="253" y="35"/>
                  </a:lnTo>
                  <a:lnTo>
                    <a:pt x="266" y="32"/>
                  </a:lnTo>
                  <a:lnTo>
                    <a:pt x="279" y="29"/>
                  </a:lnTo>
                  <a:lnTo>
                    <a:pt x="412" y="8"/>
                  </a:lnTo>
                  <a:lnTo>
                    <a:pt x="586"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38625244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2" descr="http://themyndset.com/wp-content/uploads/2011/04/Bell-Curve.gif"/>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5845" t="3770" r="12594" b="11681"/>
          <a:stretch/>
        </p:blipFill>
        <p:spPr bwMode="auto">
          <a:xfrm>
            <a:off x="788348" y="2486826"/>
            <a:ext cx="7212652" cy="2794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2400" y="6019800"/>
            <a:ext cx="696024" cy="338554"/>
          </a:xfrm>
          <a:prstGeom prst="rect">
            <a:avLst/>
          </a:prstGeom>
          <a:noFill/>
        </p:spPr>
        <p:txBody>
          <a:bodyPr wrap="none" rtlCol="0">
            <a:spAutoFit/>
          </a:bodyPr>
          <a:lstStyle/>
          <a:p>
            <a:r>
              <a:rPr lang="en-US" sz="1600" b="1" dirty="0" smtClean="0"/>
              <a:t>95.4%</a:t>
            </a:r>
            <a:endParaRPr lang="en-US" sz="1600" b="1" dirty="0"/>
          </a:p>
        </p:txBody>
      </p:sp>
      <p:cxnSp>
        <p:nvCxnSpPr>
          <p:cNvPr id="6" name="Straight Connector 5"/>
          <p:cNvCxnSpPr/>
          <p:nvPr/>
        </p:nvCxnSpPr>
        <p:spPr>
          <a:xfrm>
            <a:off x="2286000" y="6107668"/>
            <a:ext cx="411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76600" y="5791200"/>
            <a:ext cx="2133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62400" y="5715000"/>
            <a:ext cx="700833" cy="338554"/>
          </a:xfrm>
          <a:prstGeom prst="rect">
            <a:avLst/>
          </a:prstGeom>
          <a:noFill/>
        </p:spPr>
        <p:txBody>
          <a:bodyPr wrap="none" rtlCol="0">
            <a:spAutoFit/>
          </a:bodyPr>
          <a:lstStyle/>
          <a:p>
            <a:r>
              <a:rPr lang="en-US" sz="1600" b="1" dirty="0" smtClean="0"/>
              <a:t>68.2%</a:t>
            </a:r>
            <a:endParaRPr lang="en-US" sz="1600" b="1" dirty="0"/>
          </a:p>
        </p:txBody>
      </p:sp>
      <p:cxnSp>
        <p:nvCxnSpPr>
          <p:cNvPr id="9" name="Straight Connector 8"/>
          <p:cNvCxnSpPr/>
          <p:nvPr/>
        </p:nvCxnSpPr>
        <p:spPr>
          <a:xfrm>
            <a:off x="1143000" y="6400800"/>
            <a:ext cx="6324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62400" y="6324600"/>
            <a:ext cx="700833" cy="338554"/>
          </a:xfrm>
          <a:prstGeom prst="rect">
            <a:avLst/>
          </a:prstGeom>
          <a:noFill/>
        </p:spPr>
        <p:txBody>
          <a:bodyPr wrap="none" rtlCol="0">
            <a:spAutoFit/>
          </a:bodyPr>
          <a:lstStyle/>
          <a:p>
            <a:r>
              <a:rPr lang="en-US" sz="1600" b="1" dirty="0" smtClean="0"/>
              <a:t>99.7%</a:t>
            </a:r>
            <a:endParaRPr lang="en-US" sz="1600" b="1" dirty="0"/>
          </a:p>
        </p:txBody>
      </p:sp>
      <p:sp>
        <p:nvSpPr>
          <p:cNvPr id="11" name="Title 2"/>
          <p:cNvSpPr>
            <a:spLocks noGrp="1"/>
          </p:cNvSpPr>
          <p:nvPr>
            <p:ph type="title"/>
          </p:nvPr>
        </p:nvSpPr>
        <p:spPr>
          <a:xfrm>
            <a:off x="152399" y="533400"/>
            <a:ext cx="8664579" cy="1143000"/>
          </a:xfrm>
        </p:spPr>
        <p:txBody>
          <a:bodyPr>
            <a:normAutofit/>
          </a:bodyPr>
          <a:lstStyle/>
          <a:p>
            <a:pPr algn="ctr"/>
            <a:r>
              <a:rPr lang="en-US" sz="3600" b="1" dirty="0" smtClean="0"/>
              <a:t>Class vs. Confidence Limits - Clay example</a:t>
            </a:r>
            <a:endParaRPr lang="en-US" sz="3600" b="1" dirty="0"/>
          </a:p>
        </p:txBody>
      </p:sp>
      <p:grpSp>
        <p:nvGrpSpPr>
          <p:cNvPr id="12" name="Group 11"/>
          <p:cNvGrpSpPr/>
          <p:nvPr/>
        </p:nvGrpSpPr>
        <p:grpSpPr>
          <a:xfrm>
            <a:off x="152400" y="4267200"/>
            <a:ext cx="8305799" cy="1298377"/>
            <a:chOff x="152400" y="4267200"/>
            <a:chExt cx="8305799" cy="1298377"/>
          </a:xfrm>
        </p:grpSpPr>
        <p:sp>
          <p:nvSpPr>
            <p:cNvPr id="13" name="TextBox 12"/>
            <p:cNvSpPr txBox="1"/>
            <p:nvPr/>
          </p:nvSpPr>
          <p:spPr>
            <a:xfrm>
              <a:off x="6019800" y="5257800"/>
              <a:ext cx="762000" cy="307777"/>
            </a:xfrm>
            <a:prstGeom prst="rect">
              <a:avLst/>
            </a:prstGeom>
            <a:noFill/>
          </p:spPr>
          <p:txBody>
            <a:bodyPr wrap="square" rtlCol="0">
              <a:spAutoFit/>
            </a:bodyPr>
            <a:lstStyle/>
            <a:p>
              <a:pPr algn="ctr"/>
              <a:r>
                <a:rPr lang="en-US" sz="1400" b="1" dirty="0" smtClean="0">
                  <a:solidFill>
                    <a:srgbClr val="FF0000"/>
                  </a:solidFill>
                </a:rPr>
                <a:t>60</a:t>
              </a:r>
              <a:r>
                <a:rPr lang="en-US" sz="1400" b="1" dirty="0" smtClean="0"/>
                <a:t>/47</a:t>
              </a:r>
              <a:endParaRPr lang="en-US" sz="1400" b="1" dirty="0"/>
            </a:p>
          </p:txBody>
        </p:sp>
        <p:sp>
          <p:nvSpPr>
            <p:cNvPr id="14" name="TextBox 13"/>
            <p:cNvSpPr txBox="1"/>
            <p:nvPr/>
          </p:nvSpPr>
          <p:spPr>
            <a:xfrm>
              <a:off x="1752600" y="5257800"/>
              <a:ext cx="762000" cy="307777"/>
            </a:xfrm>
            <a:prstGeom prst="rect">
              <a:avLst/>
            </a:prstGeom>
            <a:noFill/>
          </p:spPr>
          <p:txBody>
            <a:bodyPr wrap="square" rtlCol="0">
              <a:spAutoFit/>
            </a:bodyPr>
            <a:lstStyle/>
            <a:p>
              <a:pPr algn="ctr"/>
              <a:r>
                <a:rPr lang="en-US" sz="1400" b="1" dirty="0" smtClean="0">
                  <a:solidFill>
                    <a:srgbClr val="FF0000"/>
                  </a:solidFill>
                </a:rPr>
                <a:t>3</a:t>
              </a:r>
              <a:r>
                <a:rPr lang="en-US" sz="1400" b="1" dirty="0" smtClean="0"/>
                <a:t>/3</a:t>
              </a:r>
              <a:endParaRPr lang="en-US" sz="1400" b="1" dirty="0"/>
            </a:p>
          </p:txBody>
        </p:sp>
        <p:cxnSp>
          <p:nvCxnSpPr>
            <p:cNvPr id="15" name="Straight Connector 14"/>
            <p:cNvCxnSpPr/>
            <p:nvPr/>
          </p:nvCxnSpPr>
          <p:spPr>
            <a:xfrm flipV="1">
              <a:off x="6324600" y="4800600"/>
              <a:ext cx="0" cy="408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477000" y="4876800"/>
              <a:ext cx="0" cy="3325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057400" y="4838700"/>
              <a:ext cx="0" cy="3706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286000" y="4724401"/>
              <a:ext cx="0" cy="4849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28800" y="4385846"/>
              <a:ext cx="609600" cy="338554"/>
            </a:xfrm>
            <a:prstGeom prst="rect">
              <a:avLst/>
            </a:prstGeom>
            <a:noFill/>
          </p:spPr>
          <p:txBody>
            <a:bodyPr wrap="square" rtlCol="0">
              <a:spAutoFit/>
            </a:bodyPr>
            <a:lstStyle/>
            <a:p>
              <a:pPr algn="ctr"/>
              <a:r>
                <a:rPr lang="en-US" sz="1600" b="1" dirty="0" smtClean="0">
                  <a:solidFill>
                    <a:srgbClr val="FF0000"/>
                  </a:solidFill>
                </a:rPr>
                <a:t>2.5%</a:t>
              </a:r>
              <a:endParaRPr lang="en-US" sz="1600" b="1" dirty="0">
                <a:solidFill>
                  <a:srgbClr val="FF0000"/>
                </a:solidFill>
              </a:endParaRPr>
            </a:p>
          </p:txBody>
        </p:sp>
        <p:sp>
          <p:nvSpPr>
            <p:cNvPr id="20" name="TextBox 19"/>
            <p:cNvSpPr txBox="1"/>
            <p:nvPr/>
          </p:nvSpPr>
          <p:spPr>
            <a:xfrm>
              <a:off x="6019800" y="4385846"/>
              <a:ext cx="762000" cy="338554"/>
            </a:xfrm>
            <a:prstGeom prst="rect">
              <a:avLst/>
            </a:prstGeom>
            <a:noFill/>
          </p:spPr>
          <p:txBody>
            <a:bodyPr wrap="square" rtlCol="0">
              <a:spAutoFit/>
            </a:bodyPr>
            <a:lstStyle/>
            <a:p>
              <a:pPr algn="ctr"/>
              <a:r>
                <a:rPr lang="en-US" sz="1600" b="1" dirty="0" smtClean="0">
                  <a:solidFill>
                    <a:srgbClr val="FF0000"/>
                  </a:solidFill>
                </a:rPr>
                <a:t>97.5%</a:t>
              </a:r>
              <a:endParaRPr lang="en-US" sz="1600" b="1" dirty="0">
                <a:solidFill>
                  <a:srgbClr val="FF0000"/>
                </a:solidFill>
              </a:endParaRPr>
            </a:p>
          </p:txBody>
        </p:sp>
        <p:cxnSp>
          <p:nvCxnSpPr>
            <p:cNvPr id="21" name="Straight Arrow Connector 20"/>
            <p:cNvCxnSpPr/>
            <p:nvPr/>
          </p:nvCxnSpPr>
          <p:spPr>
            <a:xfrm flipH="1">
              <a:off x="2286000" y="5029200"/>
              <a:ext cx="20574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343400" y="5029200"/>
              <a:ext cx="21336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19400" y="4724400"/>
              <a:ext cx="1066800" cy="338554"/>
            </a:xfrm>
            <a:prstGeom prst="rect">
              <a:avLst/>
            </a:prstGeom>
            <a:noFill/>
          </p:spPr>
          <p:txBody>
            <a:bodyPr wrap="square" rtlCol="0">
              <a:spAutoFit/>
            </a:bodyPr>
            <a:lstStyle/>
            <a:p>
              <a:r>
                <a:rPr lang="en-US" sz="1600" dirty="0" smtClean="0"/>
                <a:t>- 2 </a:t>
              </a:r>
              <a:r>
                <a:rPr lang="en-US" sz="1600" dirty="0" err="1" smtClean="0"/>
                <a:t>St.Dev</a:t>
              </a:r>
              <a:r>
                <a:rPr lang="en-US" sz="1600" dirty="0" smtClean="0"/>
                <a:t>.</a:t>
              </a:r>
              <a:endParaRPr lang="en-US" sz="1600" dirty="0"/>
            </a:p>
          </p:txBody>
        </p:sp>
        <p:sp>
          <p:nvSpPr>
            <p:cNvPr id="24" name="TextBox 23"/>
            <p:cNvSpPr txBox="1"/>
            <p:nvPr/>
          </p:nvSpPr>
          <p:spPr>
            <a:xfrm>
              <a:off x="4800600" y="4724400"/>
              <a:ext cx="1066800" cy="338554"/>
            </a:xfrm>
            <a:prstGeom prst="rect">
              <a:avLst/>
            </a:prstGeom>
            <a:noFill/>
          </p:spPr>
          <p:txBody>
            <a:bodyPr wrap="square" rtlCol="0">
              <a:spAutoFit/>
            </a:bodyPr>
            <a:lstStyle/>
            <a:p>
              <a:r>
                <a:rPr lang="en-US" sz="1600" dirty="0"/>
                <a:t>+</a:t>
              </a:r>
              <a:r>
                <a:rPr lang="en-US" sz="1600" dirty="0" smtClean="0"/>
                <a:t> 2 </a:t>
              </a:r>
              <a:r>
                <a:rPr lang="en-US" sz="1600" dirty="0" err="1" smtClean="0"/>
                <a:t>St.Dev</a:t>
              </a:r>
              <a:r>
                <a:rPr lang="en-US" sz="1600" dirty="0" smtClean="0"/>
                <a:t>.</a:t>
              </a:r>
              <a:endParaRPr lang="en-US" sz="1600" dirty="0"/>
            </a:p>
          </p:txBody>
        </p:sp>
        <p:sp>
          <p:nvSpPr>
            <p:cNvPr id="25" name="TextBox 24"/>
            <p:cNvSpPr txBox="1"/>
            <p:nvPr/>
          </p:nvSpPr>
          <p:spPr>
            <a:xfrm>
              <a:off x="152400" y="4267200"/>
              <a:ext cx="1752600" cy="338554"/>
            </a:xfrm>
            <a:prstGeom prst="rect">
              <a:avLst/>
            </a:prstGeom>
            <a:noFill/>
          </p:spPr>
          <p:txBody>
            <a:bodyPr wrap="square" rtlCol="0">
              <a:spAutoFit/>
            </a:bodyPr>
            <a:lstStyle/>
            <a:p>
              <a:pPr algn="ctr"/>
              <a:r>
                <a:rPr lang="en-US" sz="1600" dirty="0" smtClean="0">
                  <a:solidFill>
                    <a:srgbClr val="FF0000"/>
                  </a:solidFill>
                </a:rPr>
                <a:t>(Lowest of the LL)</a:t>
              </a:r>
              <a:endParaRPr lang="en-US" sz="1600" dirty="0">
                <a:solidFill>
                  <a:srgbClr val="FF0000"/>
                </a:solidFill>
              </a:endParaRPr>
            </a:p>
          </p:txBody>
        </p:sp>
        <p:sp>
          <p:nvSpPr>
            <p:cNvPr id="26" name="TextBox 25"/>
            <p:cNvSpPr txBox="1"/>
            <p:nvPr/>
          </p:nvSpPr>
          <p:spPr>
            <a:xfrm>
              <a:off x="6629400" y="4385846"/>
              <a:ext cx="1828799" cy="338554"/>
            </a:xfrm>
            <a:prstGeom prst="rect">
              <a:avLst/>
            </a:prstGeom>
            <a:noFill/>
          </p:spPr>
          <p:txBody>
            <a:bodyPr wrap="square" rtlCol="0">
              <a:spAutoFit/>
            </a:bodyPr>
            <a:lstStyle/>
            <a:p>
              <a:pPr algn="ctr"/>
              <a:r>
                <a:rPr lang="en-US" sz="1600" dirty="0" smtClean="0">
                  <a:solidFill>
                    <a:srgbClr val="FF0000"/>
                  </a:solidFill>
                </a:rPr>
                <a:t>(Highest of the UL)</a:t>
              </a:r>
              <a:endParaRPr lang="en-US" sz="1600" dirty="0">
                <a:solidFill>
                  <a:srgbClr val="FF0000"/>
                </a:solidFill>
              </a:endParaRPr>
            </a:p>
          </p:txBody>
        </p:sp>
      </p:grpSp>
      <p:grpSp>
        <p:nvGrpSpPr>
          <p:cNvPr id="27" name="Group 26"/>
          <p:cNvGrpSpPr/>
          <p:nvPr/>
        </p:nvGrpSpPr>
        <p:grpSpPr>
          <a:xfrm>
            <a:off x="1524000" y="2133600"/>
            <a:ext cx="6553200" cy="3431977"/>
            <a:chOff x="1524000" y="2133600"/>
            <a:chExt cx="6553200" cy="3431977"/>
          </a:xfrm>
        </p:grpSpPr>
        <p:sp>
          <p:nvSpPr>
            <p:cNvPr id="28" name="TextBox 27"/>
            <p:cNvSpPr txBox="1"/>
            <p:nvPr/>
          </p:nvSpPr>
          <p:spPr>
            <a:xfrm>
              <a:off x="3886200" y="5257800"/>
              <a:ext cx="762000" cy="307777"/>
            </a:xfrm>
            <a:prstGeom prst="rect">
              <a:avLst/>
            </a:prstGeom>
            <a:noFill/>
          </p:spPr>
          <p:txBody>
            <a:bodyPr wrap="square" rtlCol="0">
              <a:spAutoFit/>
            </a:bodyPr>
            <a:lstStyle/>
            <a:p>
              <a:pPr algn="ctr"/>
              <a:r>
                <a:rPr lang="en-US" sz="1400" b="1" dirty="0" smtClean="0"/>
                <a:t>24/</a:t>
              </a:r>
              <a:r>
                <a:rPr lang="en-US" sz="1400" b="1" dirty="0" smtClean="0">
                  <a:solidFill>
                    <a:srgbClr val="FF0000"/>
                  </a:solidFill>
                </a:rPr>
                <a:t>25</a:t>
              </a:r>
              <a:endParaRPr lang="en-US" sz="1400" b="1" dirty="0">
                <a:solidFill>
                  <a:srgbClr val="FF0000"/>
                </a:solidFill>
              </a:endParaRPr>
            </a:p>
          </p:txBody>
        </p:sp>
        <p:cxnSp>
          <p:nvCxnSpPr>
            <p:cNvPr id="29" name="Straight Connector 28"/>
            <p:cNvCxnSpPr/>
            <p:nvPr/>
          </p:nvCxnSpPr>
          <p:spPr>
            <a:xfrm flipV="1">
              <a:off x="4267200" y="2514600"/>
              <a:ext cx="0" cy="2694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4343400" y="2514600"/>
              <a:ext cx="0" cy="26947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733800" y="2133600"/>
              <a:ext cx="1447800" cy="400110"/>
            </a:xfrm>
            <a:prstGeom prst="rect">
              <a:avLst/>
            </a:prstGeom>
            <a:noFill/>
          </p:spPr>
          <p:txBody>
            <a:bodyPr wrap="square" rtlCol="0">
              <a:spAutoFit/>
            </a:bodyPr>
            <a:lstStyle/>
            <a:p>
              <a:pPr algn="ctr"/>
              <a:r>
                <a:rPr lang="en-US" sz="2000" b="1" dirty="0" smtClean="0">
                  <a:solidFill>
                    <a:srgbClr val="FF0000"/>
                  </a:solidFill>
                </a:rPr>
                <a:t>RV</a:t>
              </a:r>
              <a:r>
                <a:rPr lang="en-US" sz="2000" b="1" dirty="0" smtClean="0"/>
                <a:t>/</a:t>
              </a:r>
              <a:r>
                <a:rPr lang="en-US" sz="2000" b="1" dirty="0" err="1" smtClean="0"/>
                <a:t>Pedon</a:t>
              </a:r>
              <a:endParaRPr lang="en-US" sz="2000" b="1" dirty="0"/>
            </a:p>
          </p:txBody>
        </p:sp>
        <p:sp>
          <p:nvSpPr>
            <p:cNvPr id="32" name="TextBox 31"/>
            <p:cNvSpPr txBox="1"/>
            <p:nvPr/>
          </p:nvSpPr>
          <p:spPr>
            <a:xfrm>
              <a:off x="5257800" y="5257800"/>
              <a:ext cx="762000" cy="307777"/>
            </a:xfrm>
            <a:prstGeom prst="rect">
              <a:avLst/>
            </a:prstGeom>
            <a:noFill/>
          </p:spPr>
          <p:txBody>
            <a:bodyPr wrap="square" rtlCol="0">
              <a:spAutoFit/>
            </a:bodyPr>
            <a:lstStyle/>
            <a:p>
              <a:pPr algn="ctr"/>
              <a:r>
                <a:rPr lang="en-US" sz="1400" b="1" dirty="0" smtClean="0">
                  <a:solidFill>
                    <a:srgbClr val="FF0000"/>
                  </a:solidFill>
                </a:rPr>
                <a:t>27/28</a:t>
              </a:r>
              <a:endParaRPr lang="en-US" sz="1400" b="1" dirty="0">
                <a:solidFill>
                  <a:srgbClr val="FF0000"/>
                </a:solidFill>
              </a:endParaRPr>
            </a:p>
          </p:txBody>
        </p:sp>
        <p:sp>
          <p:nvSpPr>
            <p:cNvPr id="33" name="TextBox 32"/>
            <p:cNvSpPr txBox="1"/>
            <p:nvPr/>
          </p:nvSpPr>
          <p:spPr>
            <a:xfrm>
              <a:off x="2971800" y="5257800"/>
              <a:ext cx="685800" cy="307777"/>
            </a:xfrm>
            <a:prstGeom prst="rect">
              <a:avLst/>
            </a:prstGeom>
            <a:noFill/>
          </p:spPr>
          <p:txBody>
            <a:bodyPr wrap="square" rtlCol="0">
              <a:spAutoFit/>
            </a:bodyPr>
            <a:lstStyle/>
            <a:p>
              <a:pPr algn="ctr"/>
              <a:r>
                <a:rPr lang="en-US" sz="1400" b="1" dirty="0" smtClean="0">
                  <a:solidFill>
                    <a:srgbClr val="FF0000"/>
                  </a:solidFill>
                </a:rPr>
                <a:t>18/19</a:t>
              </a:r>
              <a:endParaRPr lang="en-US" sz="1400" b="1" dirty="0"/>
            </a:p>
          </p:txBody>
        </p:sp>
        <p:cxnSp>
          <p:nvCxnSpPr>
            <p:cNvPr id="34" name="Straight Connector 33"/>
            <p:cNvCxnSpPr/>
            <p:nvPr/>
          </p:nvCxnSpPr>
          <p:spPr>
            <a:xfrm>
              <a:off x="5638800" y="4131677"/>
              <a:ext cx="0" cy="107769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352800" y="3429000"/>
              <a:ext cx="0" cy="17803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524000" y="3276600"/>
              <a:ext cx="1828800" cy="584775"/>
            </a:xfrm>
            <a:prstGeom prst="rect">
              <a:avLst/>
            </a:prstGeom>
            <a:noFill/>
          </p:spPr>
          <p:txBody>
            <a:bodyPr wrap="square" rtlCol="0">
              <a:spAutoFit/>
            </a:bodyPr>
            <a:lstStyle/>
            <a:p>
              <a:pPr algn="ctr"/>
              <a:r>
                <a:rPr lang="en-US" sz="1600" dirty="0">
                  <a:solidFill>
                    <a:srgbClr val="FF0000"/>
                  </a:solidFill>
                </a:rPr>
                <a:t>(</a:t>
              </a:r>
              <a:r>
                <a:rPr lang="en-US" sz="1600" dirty="0" smtClean="0">
                  <a:solidFill>
                    <a:srgbClr val="FF0000"/>
                  </a:solidFill>
                </a:rPr>
                <a:t>Median/Mean of the LL)</a:t>
              </a:r>
              <a:endParaRPr lang="en-US" sz="1600" dirty="0">
                <a:solidFill>
                  <a:srgbClr val="FF0000"/>
                </a:solidFill>
              </a:endParaRPr>
            </a:p>
          </p:txBody>
        </p:sp>
        <p:sp>
          <p:nvSpPr>
            <p:cNvPr id="37" name="TextBox 36"/>
            <p:cNvSpPr txBox="1"/>
            <p:nvPr/>
          </p:nvSpPr>
          <p:spPr>
            <a:xfrm>
              <a:off x="5638800" y="3928646"/>
              <a:ext cx="2438400" cy="338554"/>
            </a:xfrm>
            <a:prstGeom prst="rect">
              <a:avLst/>
            </a:prstGeom>
            <a:noFill/>
          </p:spPr>
          <p:txBody>
            <a:bodyPr wrap="square" rtlCol="0">
              <a:spAutoFit/>
            </a:bodyPr>
            <a:lstStyle/>
            <a:p>
              <a:pPr algn="ctr"/>
              <a:r>
                <a:rPr lang="en-US" sz="1600" dirty="0" smtClean="0">
                  <a:solidFill>
                    <a:srgbClr val="FF0000"/>
                  </a:solidFill>
                </a:rPr>
                <a:t>(Median/Mean of the UL)</a:t>
              </a:r>
              <a:endParaRPr lang="en-US" sz="1600" dirty="0">
                <a:solidFill>
                  <a:srgbClr val="FF0000"/>
                </a:solidFill>
              </a:endParaRPr>
            </a:p>
          </p:txBody>
        </p:sp>
      </p:grpSp>
    </p:spTree>
    <p:extLst>
      <p:ext uri="{BB962C8B-B14F-4D97-AF65-F5344CB8AC3E}">
        <p14:creationId xmlns:p14="http://schemas.microsoft.com/office/powerpoint/2010/main" val="243425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365126"/>
            <a:ext cx="8512233" cy="1325563"/>
          </a:xfrm>
        </p:spPr>
        <p:txBody>
          <a:bodyPr>
            <a:normAutofit/>
          </a:bodyPr>
          <a:lstStyle/>
          <a:p>
            <a:pPr algn="ctr"/>
            <a:r>
              <a:rPr lang="en-US" dirty="0" smtClean="0"/>
              <a:t>Peeling the Errors/Uncertainty Layers </a:t>
            </a:r>
            <a:endParaRPr lang="en-US" dirty="0"/>
          </a:p>
        </p:txBody>
      </p:sp>
      <p:sp>
        <p:nvSpPr>
          <p:cNvPr id="3" name="Content Placeholder 2"/>
          <p:cNvSpPr>
            <a:spLocks noGrp="1"/>
          </p:cNvSpPr>
          <p:nvPr>
            <p:ph idx="1"/>
          </p:nvPr>
        </p:nvSpPr>
        <p:spPr>
          <a:xfrm>
            <a:off x="628650" y="1825625"/>
            <a:ext cx="7886700" cy="4724804"/>
          </a:xfrm>
        </p:spPr>
        <p:txBody>
          <a:bodyPr>
            <a:normAutofit fontScale="92500" lnSpcReduction="20000"/>
          </a:bodyPr>
          <a:lstStyle/>
          <a:p>
            <a:r>
              <a:rPr lang="en-US" dirty="0" smtClean="0"/>
              <a:t>Possible sources of Errors:</a:t>
            </a:r>
          </a:p>
          <a:p>
            <a:pPr lvl="1"/>
            <a:r>
              <a:rPr lang="en-US" dirty="0" smtClean="0"/>
              <a:t>Laboratory methods (precision estimates):</a:t>
            </a:r>
          </a:p>
          <a:p>
            <a:pPr lvl="2"/>
            <a:r>
              <a:rPr lang="en-US" dirty="0"/>
              <a:t>Between </a:t>
            </a:r>
            <a:r>
              <a:rPr lang="en-US" dirty="0" smtClean="0"/>
              <a:t>Laboratories </a:t>
            </a:r>
            <a:r>
              <a:rPr lang="en-US" dirty="0"/>
              <a:t>Reproducibility </a:t>
            </a:r>
            <a:r>
              <a:rPr lang="en-US" dirty="0" smtClean="0"/>
              <a:t>(R);</a:t>
            </a:r>
          </a:p>
          <a:p>
            <a:pPr lvl="2"/>
            <a:r>
              <a:rPr lang="en-US" dirty="0" smtClean="0"/>
              <a:t>Within Laboratory:</a:t>
            </a:r>
          </a:p>
          <a:p>
            <a:pPr lvl="3"/>
            <a:r>
              <a:rPr lang="en-US" dirty="0" smtClean="0"/>
              <a:t>Reproducibility (R</a:t>
            </a:r>
            <a:r>
              <a:rPr lang="en-US" baseline="-25000" dirty="0" smtClean="0"/>
              <a:t>L</a:t>
            </a:r>
            <a:r>
              <a:rPr lang="en-US" dirty="0" smtClean="0"/>
              <a:t>);</a:t>
            </a:r>
          </a:p>
          <a:p>
            <a:pPr lvl="3"/>
            <a:r>
              <a:rPr lang="en-US" dirty="0" smtClean="0"/>
              <a:t>Repeatability (r).</a:t>
            </a:r>
          </a:p>
          <a:p>
            <a:pPr lvl="1"/>
            <a:r>
              <a:rPr lang="en-US" dirty="0" smtClean="0"/>
              <a:t>Field methods</a:t>
            </a:r>
          </a:p>
          <a:p>
            <a:endParaRPr lang="en-US" sz="1100" dirty="0" smtClean="0"/>
          </a:p>
          <a:p>
            <a:r>
              <a:rPr lang="en-US" dirty="0" smtClean="0"/>
              <a:t>Possible sources of Uncertainty (Modeling):</a:t>
            </a:r>
          </a:p>
          <a:p>
            <a:pPr lvl="1"/>
            <a:r>
              <a:rPr lang="en-US" dirty="0" err="1"/>
              <a:t>Pedotransfer</a:t>
            </a:r>
            <a:r>
              <a:rPr lang="en-US" dirty="0"/>
              <a:t> Functions (</a:t>
            </a:r>
            <a:r>
              <a:rPr lang="en-US" dirty="0" err="1"/>
              <a:t>ptf</a:t>
            </a:r>
            <a:r>
              <a:rPr lang="en-US" dirty="0"/>
              <a:t>);</a:t>
            </a:r>
          </a:p>
          <a:p>
            <a:pPr lvl="1"/>
            <a:r>
              <a:rPr lang="en-US" dirty="0" smtClean="0"/>
              <a:t>Spatial Data; </a:t>
            </a:r>
          </a:p>
          <a:p>
            <a:pPr lvl="1"/>
            <a:r>
              <a:rPr lang="en-US" dirty="0" smtClean="0"/>
              <a:t>Spatial Predictions (Mapping, Other Models);</a:t>
            </a:r>
          </a:p>
          <a:p>
            <a:pPr lvl="1"/>
            <a:r>
              <a:rPr lang="en-US" dirty="0" smtClean="0"/>
              <a:t>Database Transactions;  </a:t>
            </a:r>
            <a:endParaRPr lang="en-US" dirty="0"/>
          </a:p>
          <a:p>
            <a:pPr lvl="1"/>
            <a:r>
              <a:rPr lang="en-US" b="1" u="sng" dirty="0" smtClean="0"/>
              <a:t>Pedon Accuracy Locations (PLSS vs. GPS);</a:t>
            </a:r>
          </a:p>
          <a:p>
            <a:pPr lvl="1"/>
            <a:r>
              <a:rPr lang="en-US" dirty="0" smtClean="0"/>
              <a:t>Interpretations (ongoing).</a:t>
            </a:r>
          </a:p>
          <a:p>
            <a:pPr lvl="1"/>
            <a:endParaRPr lang="en-US" dirty="0" smtClean="0"/>
          </a:p>
        </p:txBody>
      </p:sp>
    </p:spTree>
    <p:extLst>
      <p:ext uri="{BB962C8B-B14F-4D97-AF65-F5344CB8AC3E}">
        <p14:creationId xmlns:p14="http://schemas.microsoft.com/office/powerpoint/2010/main" val="4532780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9595" y="1656888"/>
            <a:ext cx="3999424" cy="1214563"/>
          </a:xfrm>
          <a:prstGeom prst="rect">
            <a:avLst/>
          </a:prstGeom>
          <a:noFill/>
        </p:spPr>
        <p:txBody>
          <a:bodyPr wrap="square" rtlCol="0">
            <a:spAutoFit/>
          </a:bodyPr>
          <a:lstStyle/>
          <a:p>
            <a:pPr>
              <a:lnSpc>
                <a:spcPct val="90000"/>
              </a:lnSpc>
            </a:pPr>
            <a:r>
              <a:rPr lang="en-US" sz="2701" dirty="0"/>
              <a:t>U.S. Soil Survey Pedons for Indiana in their Official Locations</a:t>
            </a:r>
          </a:p>
        </p:txBody>
      </p:sp>
      <p:grpSp>
        <p:nvGrpSpPr>
          <p:cNvPr id="5" name="Group 4"/>
          <p:cNvGrpSpPr/>
          <p:nvPr/>
        </p:nvGrpSpPr>
        <p:grpSpPr>
          <a:xfrm>
            <a:off x="4914990" y="869283"/>
            <a:ext cx="4229011" cy="5132137"/>
            <a:chOff x="3398520" y="160020"/>
            <a:chExt cx="5395841" cy="6537960"/>
          </a:xfrm>
        </p:grpSpPr>
        <p:pic>
          <p:nvPicPr>
            <p:cNvPr id="3" name="Picture 2"/>
            <p:cNvPicPr/>
            <p:nvPr/>
          </p:nvPicPr>
          <p:blipFill rotWithShape="1">
            <a:blip r:embed="rId3" cstate="email">
              <a:extLst>
                <a:ext uri="{28A0092B-C50C-407E-A947-70E740481C1C}">
                  <a14:useLocalDpi xmlns:a14="http://schemas.microsoft.com/office/drawing/2010/main"/>
                </a:ext>
              </a:extLst>
            </a:blip>
            <a:srcRect l="-3" r="-3"/>
            <a:stretch/>
          </p:blipFill>
          <p:spPr>
            <a:xfrm>
              <a:off x="3398520" y="160020"/>
              <a:ext cx="5391785" cy="6537960"/>
            </a:xfrm>
            <a:prstGeom prst="rect">
              <a:avLst/>
            </a:prstGeom>
            <a:ln w="19050">
              <a:solidFill>
                <a:schemeClr val="tx1"/>
              </a:solidFill>
            </a:ln>
          </p:spPr>
        </p:pic>
        <p:sp>
          <p:nvSpPr>
            <p:cNvPr id="4" name="Right Triangle 3"/>
            <p:cNvSpPr/>
            <p:nvPr/>
          </p:nvSpPr>
          <p:spPr>
            <a:xfrm rot="10800000">
              <a:off x="4722812" y="160020"/>
              <a:ext cx="4071549" cy="3954780"/>
            </a:xfrm>
            <a:prstGeom prst="rtTriangle">
              <a:avLst/>
            </a:prstGeom>
            <a:solidFill>
              <a:srgbClr val="E7E6E6"/>
            </a:solidFill>
            <a:ln w="12700" cap="flat" cmpd="sng" algn="ctr">
              <a:noFill/>
              <a:prstDash val="solid"/>
              <a:miter lim="800000"/>
            </a:ln>
            <a:effectLst/>
          </p:spPr>
          <p:txBody>
            <a:bodyPr rot="0" spcFirstLastPara="0" vert="horz" wrap="square" lIns="68598" tIns="34299" rIns="68598" bIns="34299" numCol="1" spcCol="0" rtlCol="0" fromWordArt="0" anchor="ctr" anchorCtr="0" forceAA="0" compatLnSpc="1">
              <a:prstTxWarp prst="textNoShape">
                <a:avLst/>
              </a:prstTxWarp>
              <a:noAutofit/>
            </a:bodyPr>
            <a:lstStyle/>
            <a:p>
              <a:endParaRPr lang="en-US" sz="1350"/>
            </a:p>
          </p:txBody>
        </p:sp>
      </p:grpSp>
      <p:cxnSp>
        <p:nvCxnSpPr>
          <p:cNvPr id="7" name="Straight Arrow Connector 6"/>
          <p:cNvCxnSpPr/>
          <p:nvPr/>
        </p:nvCxnSpPr>
        <p:spPr>
          <a:xfrm flipV="1">
            <a:off x="5143649" y="1085240"/>
            <a:ext cx="457319" cy="40015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8" name="Straight Arrow Connector 7"/>
          <p:cNvCxnSpPr/>
          <p:nvPr/>
        </p:nvCxnSpPr>
        <p:spPr>
          <a:xfrm flipH="1">
            <a:off x="5200814" y="4915287"/>
            <a:ext cx="114330" cy="74314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flipH="1">
            <a:off x="6172617" y="4800957"/>
            <a:ext cx="114330" cy="74314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p:cNvCxnSpPr/>
          <p:nvPr/>
        </p:nvCxnSpPr>
        <p:spPr>
          <a:xfrm flipV="1">
            <a:off x="8173388" y="4915287"/>
            <a:ext cx="571649" cy="25724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5" name="TextBox 14"/>
          <p:cNvSpPr txBox="1"/>
          <p:nvPr/>
        </p:nvSpPr>
        <p:spPr>
          <a:xfrm>
            <a:off x="856282" y="3371835"/>
            <a:ext cx="3429893" cy="1338828"/>
          </a:xfrm>
          <a:prstGeom prst="rect">
            <a:avLst/>
          </a:prstGeom>
          <a:noFill/>
        </p:spPr>
        <p:txBody>
          <a:bodyPr wrap="square" rtlCol="0">
            <a:spAutoFit/>
          </a:bodyPr>
          <a:lstStyle/>
          <a:p>
            <a:pPr marL="257244" indent="-257244">
              <a:lnSpc>
                <a:spcPct val="90000"/>
              </a:lnSpc>
              <a:buFont typeface="Arial" panose="020B0604020202020204" pitchFamily="34" charset="0"/>
              <a:buChar char="•"/>
            </a:pPr>
            <a:r>
              <a:rPr lang="en-US" dirty="0"/>
              <a:t>Pedon placed in : </a:t>
            </a:r>
          </a:p>
          <a:p>
            <a:pPr marL="600235" lvl="1" indent="-257244">
              <a:lnSpc>
                <a:spcPct val="90000"/>
              </a:lnSpc>
              <a:buFont typeface="Arial" panose="020B0604020202020204" pitchFamily="34" charset="0"/>
              <a:buChar char="•"/>
            </a:pPr>
            <a:r>
              <a:rPr lang="en-US" dirty="0"/>
              <a:t>Greenland, </a:t>
            </a:r>
          </a:p>
          <a:p>
            <a:pPr marL="600235" lvl="1" indent="-257244">
              <a:lnSpc>
                <a:spcPct val="90000"/>
              </a:lnSpc>
              <a:buFont typeface="Arial" panose="020B0604020202020204" pitchFamily="34" charset="0"/>
              <a:buChar char="•"/>
            </a:pPr>
            <a:r>
              <a:rPr lang="en-US" dirty="0"/>
              <a:t>Atlantic Ocean</a:t>
            </a:r>
          </a:p>
          <a:p>
            <a:pPr marL="600235" lvl="1" indent="-257244">
              <a:lnSpc>
                <a:spcPct val="90000"/>
              </a:lnSpc>
              <a:buFont typeface="Arial" panose="020B0604020202020204" pitchFamily="34" charset="0"/>
              <a:buChar char="•"/>
            </a:pPr>
            <a:r>
              <a:rPr lang="en-US" dirty="0"/>
              <a:t>Kansas</a:t>
            </a:r>
          </a:p>
          <a:p>
            <a:pPr marL="600235" lvl="1" indent="-257244">
              <a:lnSpc>
                <a:spcPct val="90000"/>
              </a:lnSpc>
              <a:buFont typeface="Arial" panose="020B0604020202020204" pitchFamily="34" charset="0"/>
              <a:buChar char="•"/>
            </a:pPr>
            <a:r>
              <a:rPr lang="en-US" dirty="0"/>
              <a:t>Ohio</a:t>
            </a:r>
          </a:p>
        </p:txBody>
      </p:sp>
    </p:spTree>
    <p:extLst>
      <p:ext uri="{BB962C8B-B14F-4D97-AF65-F5344CB8AC3E}">
        <p14:creationId xmlns:p14="http://schemas.microsoft.com/office/powerpoint/2010/main" val="130762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41798" y="1348437"/>
            <a:ext cx="4687521" cy="537111"/>
          </a:xfrm>
        </p:spPr>
        <p:txBody>
          <a:bodyPr>
            <a:normAutofit fontScale="90000"/>
          </a:bodyPr>
          <a:lstStyle/>
          <a:p>
            <a:r>
              <a:rPr lang="en-US" dirty="0" smtClean="0"/>
              <a:t>Comparing point locations</a:t>
            </a:r>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1142107" y="2463561"/>
                <a:ext cx="4516026" cy="2643737"/>
              </a:xfrm>
              <a:prstGeom prst="rect">
                <a:avLst/>
              </a:prstGeom>
              <a:noFill/>
            </p:spPr>
            <p:txBody>
              <a:bodyPr wrap="square" rtlCol="0">
                <a:spAutoFit/>
              </a:bodyPr>
              <a:lstStyle/>
              <a:p>
                <a:r>
                  <a:rPr lang="en-US" dirty="0"/>
                  <a:t>Distance Formula: </a:t>
                </a:r>
              </a:p>
              <a:p>
                <a:endParaRPr lang="en-US" dirty="0"/>
              </a:p>
              <a:p>
                <a:r>
                  <a:rPr lang="en-US" i="1" dirty="0"/>
                  <a:t>C = </a:t>
                </a:r>
                <a14:m>
                  <m:oMath xmlns:m="http://schemas.openxmlformats.org/officeDocument/2006/math">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𝐴</m:t>
                                </m:r>
                              </m:sub>
                            </m:sSub>
                            <m:r>
                              <a:rPr lang="en-US" i="1">
                                <a:latin typeface="Cambria Math"/>
                              </a:rPr>
                              <m:t>− </m:t>
                            </m:r>
                            <m:sSub>
                              <m:sSubPr>
                                <m:ctrlPr>
                                  <a:rPr lang="en-US" i="1">
                                    <a:latin typeface="Cambria Math" panose="02040503050406030204" pitchFamily="18" charset="0"/>
                                  </a:rPr>
                                </m:ctrlPr>
                              </m:sSubPr>
                              <m:e>
                                <m:r>
                                  <a:rPr lang="en-US" i="1">
                                    <a:latin typeface="Cambria Math"/>
                                  </a:rPr>
                                  <m:t>𝑥</m:t>
                                </m:r>
                              </m:e>
                              <m:sub>
                                <m:r>
                                  <a:rPr lang="en-US" i="1">
                                    <a:latin typeface="Cambria Math"/>
                                  </a:rPr>
                                  <m:t>𝐵</m:t>
                                </m:r>
                              </m:sub>
                            </m:sSub>
                            <m:r>
                              <a:rPr lang="en-US" i="1">
                                <a:latin typeface="Cambria Math"/>
                              </a:rPr>
                              <m:t>)</m:t>
                            </m:r>
                          </m:e>
                          <m:sup>
                            <m:r>
                              <a:rPr lang="en-US" i="1">
                                <a:latin typeface="Cambria Math"/>
                              </a:rPr>
                              <m:t>2</m:t>
                            </m:r>
                          </m:sup>
                        </m:sSup>
                        <m:r>
                          <a:rPr lang="en-US" i="1">
                            <a:latin typeface="Cambria Math"/>
                          </a:rPr>
                          <m:t>+</m:t>
                        </m:r>
                        <m:sSup>
                          <m:sSupPr>
                            <m:ctrlPr>
                              <a:rPr lang="en-US" i="1">
                                <a:latin typeface="Cambria Math" panose="02040503050406030204" pitchFamily="18" charset="0"/>
                              </a:rPr>
                            </m:ctrlPr>
                          </m:sSupPr>
                          <m:e>
                            <m:r>
                              <a:rPr lang="en-US" i="1">
                                <a:latin typeface="Cambria Math"/>
                              </a:rPr>
                              <m:t>(</m:t>
                            </m:r>
                            <m:sSub>
                              <m:sSubPr>
                                <m:ctrlPr>
                                  <a:rPr lang="en-US" i="1">
                                    <a:latin typeface="Cambria Math" panose="02040503050406030204" pitchFamily="18" charset="0"/>
                                  </a:rPr>
                                </m:ctrlPr>
                              </m:sSubPr>
                              <m:e>
                                <m:r>
                                  <a:rPr lang="en-US" i="1">
                                    <a:latin typeface="Cambria Math"/>
                                  </a:rPr>
                                  <m:t>𝑦</m:t>
                                </m:r>
                              </m:e>
                              <m:sub>
                                <m:r>
                                  <a:rPr lang="en-US" i="1">
                                    <a:latin typeface="Cambria Math"/>
                                  </a:rPr>
                                  <m:t>𝐴</m:t>
                                </m:r>
                              </m:sub>
                            </m:sSub>
                            <m:r>
                              <a:rPr lang="en-US" i="1">
                                <a:latin typeface="Cambria Math"/>
                              </a:rPr>
                              <m:t>− </m:t>
                            </m:r>
                            <m:sSub>
                              <m:sSubPr>
                                <m:ctrlPr>
                                  <a:rPr lang="en-US" i="1">
                                    <a:latin typeface="Cambria Math" panose="02040503050406030204" pitchFamily="18" charset="0"/>
                                  </a:rPr>
                                </m:ctrlPr>
                              </m:sSubPr>
                              <m:e>
                                <m:r>
                                  <a:rPr lang="en-US" i="1">
                                    <a:latin typeface="Cambria Math"/>
                                  </a:rPr>
                                  <m:t>𝑦</m:t>
                                </m:r>
                              </m:e>
                              <m:sub>
                                <m:r>
                                  <a:rPr lang="en-US" i="1">
                                    <a:latin typeface="Cambria Math"/>
                                  </a:rPr>
                                  <m:t>𝐵</m:t>
                                </m:r>
                              </m:sub>
                            </m:sSub>
                            <m:r>
                              <a:rPr lang="en-US" i="1">
                                <a:latin typeface="Cambria Math"/>
                              </a:rPr>
                              <m:t>)</m:t>
                            </m:r>
                          </m:e>
                          <m:sup>
                            <m:r>
                              <a:rPr lang="en-US" i="1">
                                <a:latin typeface="Cambria Math"/>
                              </a:rPr>
                              <m:t>2</m:t>
                            </m:r>
                          </m:sup>
                        </m:sSup>
                      </m:e>
                    </m:rad>
                  </m:oMath>
                </a14:m>
                <a:endParaRPr lang="en-US" dirty="0"/>
              </a:p>
              <a:p>
                <a:endParaRPr lang="en-US" dirty="0"/>
              </a:p>
              <a:p>
                <a:r>
                  <a:rPr lang="en-US" sz="1500" dirty="0"/>
                  <a:t>where: </a:t>
                </a:r>
              </a:p>
              <a:p>
                <a:r>
                  <a:rPr lang="en-US" sz="1500" i="1" dirty="0" err="1"/>
                  <a:t>x</a:t>
                </a:r>
                <a:r>
                  <a:rPr lang="en-US" sz="1500" i="1" baseline="-25000" dirty="0" err="1"/>
                  <a:t>A</a:t>
                </a:r>
                <a:r>
                  <a:rPr lang="en-US" sz="1500" dirty="0"/>
                  <a:t> = the x-coordinate of the PLSS model point</a:t>
                </a:r>
              </a:p>
              <a:p>
                <a:r>
                  <a:rPr lang="en-US" sz="1500" i="1" dirty="0" err="1"/>
                  <a:t>y</a:t>
                </a:r>
                <a:r>
                  <a:rPr lang="en-US" sz="1500" i="1" baseline="-25000" dirty="0" err="1"/>
                  <a:t>A</a:t>
                </a:r>
                <a:r>
                  <a:rPr lang="en-US" sz="1500" dirty="0"/>
                  <a:t> = the y-coordinate of the PLSS model point</a:t>
                </a:r>
              </a:p>
              <a:p>
                <a:r>
                  <a:rPr lang="en-US" sz="1500" i="1" dirty="0" err="1"/>
                  <a:t>x</a:t>
                </a:r>
                <a:r>
                  <a:rPr lang="en-US" sz="1500" i="1" baseline="-25000" dirty="0" err="1"/>
                  <a:t>B</a:t>
                </a:r>
                <a:r>
                  <a:rPr lang="en-US" sz="1500" dirty="0"/>
                  <a:t> = the x-coordinate of the official NRCS point</a:t>
                </a:r>
              </a:p>
              <a:p>
                <a:r>
                  <a:rPr lang="en-US" sz="1500" i="1" dirty="0" err="1"/>
                  <a:t>y</a:t>
                </a:r>
                <a:r>
                  <a:rPr lang="en-US" sz="1500" i="1" baseline="-25000" dirty="0" err="1"/>
                  <a:t>B</a:t>
                </a:r>
                <a:r>
                  <a:rPr lang="en-US" sz="1500" dirty="0"/>
                  <a:t> = the y-coordinate of the official NRCS point</a:t>
                </a:r>
              </a:p>
              <a:p>
                <a:r>
                  <a:rPr lang="en-US" sz="1500" i="1" dirty="0"/>
                  <a:t>c</a:t>
                </a:r>
                <a:r>
                  <a:rPr lang="en-US" sz="1500" dirty="0"/>
                  <a:t> = the distance between the two points in meters</a:t>
                </a:r>
              </a:p>
            </p:txBody>
          </p:sp>
        </mc:Choice>
        <mc:Fallback xmlns="">
          <p:sp>
            <p:nvSpPr>
              <p:cNvPr id="2" name="TextBox 1"/>
              <p:cNvSpPr txBox="1">
                <a:spLocks noRot="1" noChangeAspect="1" noMove="1" noResize="1" noEditPoints="1" noAdjustHandles="1" noChangeArrowheads="1" noChangeShapeType="1" noTextEdit="1"/>
              </p:cNvSpPr>
              <p:nvPr/>
            </p:nvSpPr>
            <p:spPr>
              <a:xfrm>
                <a:off x="1522412" y="2142083"/>
                <a:ext cx="6019800" cy="4106317"/>
              </a:xfrm>
              <a:prstGeom prst="rect">
                <a:avLst/>
              </a:prstGeom>
              <a:blipFill rotWithShape="0">
                <a:blip r:embed="rId3"/>
                <a:stretch>
                  <a:fillRect l="-1621" t="-1187" b="-1632"/>
                </a:stretch>
              </a:blipFill>
            </p:spPr>
            <p:txBody>
              <a:bodyPr/>
              <a:lstStyle/>
              <a:p>
                <a:r>
                  <a:rPr lang="en-US">
                    <a:noFill/>
                  </a:rPr>
                  <a:t> </a:t>
                </a:r>
              </a:p>
            </p:txBody>
          </p:sp>
        </mc:Fallback>
      </mc:AlternateContent>
      <p:graphicFrame>
        <p:nvGraphicFramePr>
          <p:cNvPr id="6" name="Chart 5"/>
          <p:cNvGraphicFramePr/>
          <p:nvPr>
            <p:extLst/>
          </p:nvPr>
        </p:nvGraphicFramePr>
        <p:xfrm>
          <a:off x="4972154" y="1028075"/>
          <a:ext cx="3943187" cy="278804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37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7469" y="913745"/>
            <a:ext cx="7203967" cy="537111"/>
          </a:xfrm>
        </p:spPr>
        <p:txBody>
          <a:bodyPr>
            <a:normAutofit fontScale="90000"/>
          </a:bodyPr>
          <a:lstStyle/>
          <a:p>
            <a:r>
              <a:rPr lang="en-US" dirty="0" smtClean="0"/>
              <a:t>Comparing point locations</a:t>
            </a:r>
            <a:endParaRPr lang="en-US" dirty="0"/>
          </a:p>
        </p:txBody>
      </p:sp>
      <p:pic>
        <p:nvPicPr>
          <p:cNvPr id="5" name="Picture 4"/>
          <p:cNvPicPr/>
          <p:nvPr/>
        </p:nvPicPr>
        <p:blipFill>
          <a:blip r:embed="rId3" cstate="email">
            <a:extLst>
              <a:ext uri="{28A0092B-C50C-407E-A947-70E740481C1C}">
                <a14:useLocalDpi xmlns:a14="http://schemas.microsoft.com/office/drawing/2010/main"/>
              </a:ext>
            </a:extLst>
          </a:blip>
          <a:stretch>
            <a:fillRect/>
          </a:stretch>
        </p:blipFill>
        <p:spPr>
          <a:xfrm>
            <a:off x="627623" y="1525290"/>
            <a:ext cx="3514848" cy="4326906"/>
          </a:xfrm>
          <a:prstGeom prst="rect">
            <a:avLst/>
          </a:prstGeom>
          <a:ln w="19050">
            <a:solidFill>
              <a:schemeClr val="tx1"/>
            </a:solidFill>
          </a:ln>
        </p:spPr>
      </p:pic>
      <p:pic>
        <p:nvPicPr>
          <p:cNvPr id="6" name="Picture 5"/>
          <p:cNvPicPr/>
          <p:nvPr/>
        </p:nvPicPr>
        <p:blipFill>
          <a:blip r:embed="rId4" cstate="email">
            <a:extLst>
              <a:ext uri="{28A0092B-C50C-407E-A947-70E740481C1C}">
                <a14:useLocalDpi xmlns:a14="http://schemas.microsoft.com/office/drawing/2010/main"/>
              </a:ext>
            </a:extLst>
          </a:blip>
          <a:stretch>
            <a:fillRect/>
          </a:stretch>
        </p:blipFill>
        <p:spPr>
          <a:xfrm>
            <a:off x="4800660" y="1525290"/>
            <a:ext cx="3429893" cy="4326906"/>
          </a:xfrm>
          <a:prstGeom prst="rect">
            <a:avLst/>
          </a:prstGeom>
          <a:ln w="19050">
            <a:solidFill>
              <a:schemeClr val="tx1"/>
            </a:solidFill>
          </a:ln>
        </p:spPr>
      </p:pic>
    </p:spTree>
    <p:extLst>
      <p:ext uri="{BB962C8B-B14F-4D97-AF65-F5344CB8AC3E}">
        <p14:creationId xmlns:p14="http://schemas.microsoft.com/office/powerpoint/2010/main" val="217095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381000" y="914400"/>
            <a:ext cx="1752600" cy="6858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PLSS 5-point System</a:t>
            </a:r>
            <a:endParaRPr lang="en-US" dirty="0"/>
          </a:p>
        </p:txBody>
      </p:sp>
      <p:sp>
        <p:nvSpPr>
          <p:cNvPr id="31" name="TextBox 30"/>
          <p:cNvSpPr txBox="1"/>
          <p:nvPr/>
        </p:nvSpPr>
        <p:spPr>
          <a:xfrm>
            <a:off x="1905000" y="830255"/>
            <a:ext cx="457200" cy="369332"/>
          </a:xfrm>
          <a:prstGeom prst="rect">
            <a:avLst/>
          </a:prstGeom>
          <a:solidFill>
            <a:schemeClr val="bg2"/>
          </a:solidFill>
          <a:ln>
            <a:solidFill>
              <a:schemeClr val="tx1"/>
            </a:solidFill>
          </a:ln>
        </p:spPr>
        <p:txBody>
          <a:bodyPr wrap="square" rtlCol="0">
            <a:spAutoFit/>
          </a:bodyPr>
          <a:lstStyle/>
          <a:p>
            <a:endParaRPr lang="en-US" dirty="0"/>
          </a:p>
        </p:txBody>
      </p:sp>
      <p:sp>
        <p:nvSpPr>
          <p:cNvPr id="4" name="Title 2"/>
          <p:cNvSpPr txBox="1">
            <a:spLocks/>
          </p:cNvSpPr>
          <p:nvPr/>
        </p:nvSpPr>
        <p:spPr>
          <a:xfrm>
            <a:off x="838200" y="76200"/>
            <a:ext cx="7464910" cy="1054250"/>
          </a:xfrm>
          <a:prstGeom prst="rect">
            <a:avLst/>
          </a:prstGeom>
        </p:spPr>
        <p:txBody>
          <a:bodyPr/>
          <a:lst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Semi-Automated Model Structure</a:t>
            </a:r>
            <a:endParaRPr lang="en-US" sz="4000" dirty="0"/>
          </a:p>
        </p:txBody>
      </p:sp>
      <p:sp>
        <p:nvSpPr>
          <p:cNvPr id="7" name="Flowchart: Process 6"/>
          <p:cNvSpPr/>
          <p:nvPr/>
        </p:nvSpPr>
        <p:spPr>
          <a:xfrm>
            <a:off x="304800" y="2411061"/>
            <a:ext cx="1905000" cy="79043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Extract Multi-Values to Points (No Buffer)</a:t>
            </a:r>
            <a:endParaRPr lang="en-US" dirty="0"/>
          </a:p>
        </p:txBody>
      </p:sp>
      <p:sp>
        <p:nvSpPr>
          <p:cNvPr id="8" name="Right Arrow 7"/>
          <p:cNvSpPr/>
          <p:nvPr/>
        </p:nvSpPr>
        <p:spPr>
          <a:xfrm rot="20071446">
            <a:off x="2442773" y="2243077"/>
            <a:ext cx="700798" cy="285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734733">
            <a:off x="2401999" y="2910203"/>
            <a:ext cx="781902" cy="284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p:cNvSpPr/>
          <p:nvPr/>
        </p:nvSpPr>
        <p:spPr>
          <a:xfrm>
            <a:off x="3231675" y="1851208"/>
            <a:ext cx="1721325" cy="55985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Ruhe’s</a:t>
            </a:r>
            <a:r>
              <a:rPr lang="en-US" sz="1600" dirty="0" smtClean="0"/>
              <a:t> </a:t>
            </a:r>
            <a:r>
              <a:rPr lang="en-US" sz="1600" dirty="0" err="1" smtClean="0"/>
              <a:t>Hillslope</a:t>
            </a:r>
            <a:r>
              <a:rPr lang="en-US" sz="1600" dirty="0" smtClean="0"/>
              <a:t> Position</a:t>
            </a:r>
            <a:endParaRPr lang="en-US" sz="1600" dirty="0"/>
          </a:p>
        </p:txBody>
      </p:sp>
      <p:sp>
        <p:nvSpPr>
          <p:cNvPr id="11" name="Flowchart: Process 10"/>
          <p:cNvSpPr/>
          <p:nvPr/>
        </p:nvSpPr>
        <p:spPr>
          <a:xfrm>
            <a:off x="3238602" y="3096862"/>
            <a:ext cx="1721325" cy="5874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gSSURGO</a:t>
            </a:r>
            <a:r>
              <a:rPr lang="en-US" sz="1600" dirty="0" smtClean="0"/>
              <a:t> </a:t>
            </a:r>
            <a:r>
              <a:rPr lang="en-US" sz="1600" dirty="0" err="1" smtClean="0"/>
              <a:t>mukey</a:t>
            </a:r>
            <a:r>
              <a:rPr lang="en-US" sz="1600" dirty="0" smtClean="0"/>
              <a:t>/</a:t>
            </a:r>
            <a:r>
              <a:rPr lang="en-US" sz="1600" dirty="0" err="1" smtClean="0"/>
              <a:t>mapunit</a:t>
            </a:r>
            <a:endParaRPr lang="en-US" sz="1600" dirty="0"/>
          </a:p>
        </p:txBody>
      </p:sp>
      <p:sp>
        <p:nvSpPr>
          <p:cNvPr id="12" name="Right Arrow 11"/>
          <p:cNvSpPr/>
          <p:nvPr/>
        </p:nvSpPr>
        <p:spPr>
          <a:xfrm rot="20907159">
            <a:off x="5066799" y="3119211"/>
            <a:ext cx="738756" cy="184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2"/>
          <p:cNvSpPr/>
          <p:nvPr/>
        </p:nvSpPr>
        <p:spPr>
          <a:xfrm>
            <a:off x="5839530" y="2997852"/>
            <a:ext cx="1071648" cy="3185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OSD Series</a:t>
            </a:r>
            <a:endParaRPr lang="en-US" sz="1400" dirty="0"/>
          </a:p>
        </p:txBody>
      </p:sp>
      <p:sp>
        <p:nvSpPr>
          <p:cNvPr id="14" name="Right Arrow 13"/>
          <p:cNvSpPr/>
          <p:nvPr/>
        </p:nvSpPr>
        <p:spPr>
          <a:xfrm rot="20907159">
            <a:off x="6955989" y="2879417"/>
            <a:ext cx="528015" cy="110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957902" y="3096862"/>
            <a:ext cx="540916" cy="104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Process 15"/>
          <p:cNvSpPr/>
          <p:nvPr/>
        </p:nvSpPr>
        <p:spPr>
          <a:xfrm>
            <a:off x="7572618" y="2617662"/>
            <a:ext cx="533225" cy="27259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PMs</a:t>
            </a:r>
            <a:endParaRPr lang="en-US" sz="1200" dirty="0"/>
          </a:p>
        </p:txBody>
      </p:sp>
      <p:sp>
        <p:nvSpPr>
          <p:cNvPr id="17" name="Flowchart: Process 16"/>
          <p:cNvSpPr/>
          <p:nvPr/>
        </p:nvSpPr>
        <p:spPr>
          <a:xfrm>
            <a:off x="7622114" y="3057912"/>
            <a:ext cx="1269792" cy="2050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Drainage class</a:t>
            </a:r>
            <a:endParaRPr lang="en-US" sz="1200" dirty="0"/>
          </a:p>
        </p:txBody>
      </p:sp>
      <p:sp>
        <p:nvSpPr>
          <p:cNvPr id="19" name="Right Arrow 18"/>
          <p:cNvSpPr/>
          <p:nvPr/>
        </p:nvSpPr>
        <p:spPr>
          <a:xfrm rot="1011865">
            <a:off x="6937747" y="3371206"/>
            <a:ext cx="540916" cy="104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Process 19"/>
          <p:cNvSpPr/>
          <p:nvPr/>
        </p:nvSpPr>
        <p:spPr>
          <a:xfrm>
            <a:off x="7572619" y="3430647"/>
            <a:ext cx="1190382" cy="25362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Slope Position</a:t>
            </a:r>
            <a:endParaRPr lang="en-US" sz="1200" dirty="0"/>
          </a:p>
        </p:txBody>
      </p:sp>
      <p:sp>
        <p:nvSpPr>
          <p:cNvPr id="21" name="Right Arrow 20"/>
          <p:cNvSpPr/>
          <p:nvPr/>
        </p:nvSpPr>
        <p:spPr>
          <a:xfrm rot="2522439">
            <a:off x="4955069" y="3788676"/>
            <a:ext cx="840926" cy="188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Process 21"/>
          <p:cNvSpPr/>
          <p:nvPr/>
        </p:nvSpPr>
        <p:spPr>
          <a:xfrm>
            <a:off x="5802845" y="4084428"/>
            <a:ext cx="1270091" cy="409921"/>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Series in Soil Surveys</a:t>
            </a:r>
            <a:endParaRPr lang="en-US" sz="1400" dirty="0"/>
          </a:p>
        </p:txBody>
      </p:sp>
      <p:sp>
        <p:nvSpPr>
          <p:cNvPr id="23" name="Right Arrow 22"/>
          <p:cNvSpPr/>
          <p:nvPr/>
        </p:nvSpPr>
        <p:spPr>
          <a:xfrm rot="20907159">
            <a:off x="7132671" y="4071944"/>
            <a:ext cx="528015" cy="11051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ight Arrow 23"/>
          <p:cNvSpPr/>
          <p:nvPr/>
        </p:nvSpPr>
        <p:spPr>
          <a:xfrm>
            <a:off x="7134584" y="4289389"/>
            <a:ext cx="540916" cy="1046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lowchart: Process 24"/>
          <p:cNvSpPr/>
          <p:nvPr/>
        </p:nvSpPr>
        <p:spPr>
          <a:xfrm>
            <a:off x="7749300" y="3810189"/>
            <a:ext cx="533225" cy="272599"/>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PMs</a:t>
            </a:r>
            <a:endParaRPr lang="en-US" sz="1200" dirty="0"/>
          </a:p>
        </p:txBody>
      </p:sp>
      <p:sp>
        <p:nvSpPr>
          <p:cNvPr id="26" name="Flowchart: Process 25"/>
          <p:cNvSpPr/>
          <p:nvPr/>
        </p:nvSpPr>
        <p:spPr>
          <a:xfrm>
            <a:off x="7798796" y="4250439"/>
            <a:ext cx="1269792" cy="205084"/>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Drainage class</a:t>
            </a:r>
            <a:endParaRPr lang="en-US" sz="1200" dirty="0"/>
          </a:p>
        </p:txBody>
      </p:sp>
      <p:sp>
        <p:nvSpPr>
          <p:cNvPr id="27" name="Right Arrow 26"/>
          <p:cNvSpPr/>
          <p:nvPr/>
        </p:nvSpPr>
        <p:spPr>
          <a:xfrm rot="1011865">
            <a:off x="7114429" y="4563733"/>
            <a:ext cx="540916" cy="1046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Flowchart: Process 27"/>
          <p:cNvSpPr/>
          <p:nvPr/>
        </p:nvSpPr>
        <p:spPr>
          <a:xfrm>
            <a:off x="7749301" y="4623174"/>
            <a:ext cx="1190382" cy="253626"/>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Slope Position</a:t>
            </a:r>
            <a:endParaRPr lang="en-US" sz="1200" dirty="0"/>
          </a:p>
        </p:txBody>
      </p:sp>
      <p:sp>
        <p:nvSpPr>
          <p:cNvPr id="30" name="TextBox 29"/>
          <p:cNvSpPr txBox="1"/>
          <p:nvPr/>
        </p:nvSpPr>
        <p:spPr>
          <a:xfrm>
            <a:off x="1959894" y="866793"/>
            <a:ext cx="347411" cy="369332"/>
          </a:xfrm>
          <a:prstGeom prst="rect">
            <a:avLst/>
          </a:prstGeom>
          <a:noFill/>
          <a:ln>
            <a:noFill/>
          </a:ln>
        </p:spPr>
        <p:txBody>
          <a:bodyPr wrap="square" rtlCol="0">
            <a:spAutoFit/>
          </a:bodyPr>
          <a:lstStyle/>
          <a:p>
            <a:r>
              <a:rPr lang="en-US" dirty="0" smtClean="0">
                <a:sym typeface="Wingdings" panose="05000000000000000000" pitchFamily="2" charset="2"/>
              </a:rPr>
              <a:t></a:t>
            </a:r>
            <a:endParaRPr lang="en-US" dirty="0"/>
          </a:p>
        </p:txBody>
      </p:sp>
      <p:sp>
        <p:nvSpPr>
          <p:cNvPr id="32" name="TextBox 31"/>
          <p:cNvSpPr txBox="1"/>
          <p:nvPr/>
        </p:nvSpPr>
        <p:spPr>
          <a:xfrm>
            <a:off x="4871419" y="1656781"/>
            <a:ext cx="414751" cy="369332"/>
          </a:xfrm>
          <a:prstGeom prst="rect">
            <a:avLst/>
          </a:prstGeom>
          <a:solidFill>
            <a:schemeClr val="bg2"/>
          </a:solidFill>
          <a:ln>
            <a:solidFill>
              <a:schemeClr val="tx1"/>
            </a:solidFill>
          </a:ln>
        </p:spPr>
        <p:txBody>
          <a:bodyPr wrap="square" rtlCol="0">
            <a:spAutoFit/>
          </a:bodyPr>
          <a:lstStyle/>
          <a:p>
            <a:endParaRPr lang="en-US" dirty="0"/>
          </a:p>
        </p:txBody>
      </p:sp>
      <p:sp>
        <p:nvSpPr>
          <p:cNvPr id="33" name="TextBox 32"/>
          <p:cNvSpPr txBox="1"/>
          <p:nvPr/>
        </p:nvSpPr>
        <p:spPr>
          <a:xfrm>
            <a:off x="4898267" y="1695317"/>
            <a:ext cx="315155" cy="369332"/>
          </a:xfrm>
          <a:prstGeom prst="rect">
            <a:avLst/>
          </a:prstGeom>
          <a:noFill/>
          <a:ln>
            <a:noFill/>
          </a:ln>
        </p:spPr>
        <p:txBody>
          <a:bodyPr wrap="square" rtlCol="0">
            <a:spAutoFit/>
          </a:bodyPr>
          <a:lstStyle/>
          <a:p>
            <a:r>
              <a:rPr lang="en-US" dirty="0" smtClean="0">
                <a:sym typeface="Wingdings" panose="05000000000000000000" pitchFamily="2" charset="2"/>
              </a:rPr>
              <a:t></a:t>
            </a:r>
            <a:endParaRPr lang="en-US" dirty="0"/>
          </a:p>
        </p:txBody>
      </p:sp>
      <p:sp>
        <p:nvSpPr>
          <p:cNvPr id="34" name="TextBox 33"/>
          <p:cNvSpPr txBox="1"/>
          <p:nvPr/>
        </p:nvSpPr>
        <p:spPr>
          <a:xfrm>
            <a:off x="4738093" y="2932824"/>
            <a:ext cx="473153" cy="369332"/>
          </a:xfrm>
          <a:prstGeom prst="rect">
            <a:avLst/>
          </a:prstGeom>
          <a:solidFill>
            <a:schemeClr val="bg2"/>
          </a:solidFill>
          <a:ln>
            <a:solidFill>
              <a:schemeClr val="tx1"/>
            </a:solidFill>
          </a:ln>
        </p:spPr>
        <p:txBody>
          <a:bodyPr wrap="square" rtlCol="0">
            <a:spAutoFit/>
          </a:bodyPr>
          <a:lstStyle/>
          <a:p>
            <a:endParaRPr lang="en-US" dirty="0"/>
          </a:p>
        </p:txBody>
      </p:sp>
      <p:sp>
        <p:nvSpPr>
          <p:cNvPr id="35" name="TextBox 34"/>
          <p:cNvSpPr txBox="1"/>
          <p:nvPr/>
        </p:nvSpPr>
        <p:spPr>
          <a:xfrm>
            <a:off x="4764941" y="2971360"/>
            <a:ext cx="359533" cy="369332"/>
          </a:xfrm>
          <a:prstGeom prst="rect">
            <a:avLst/>
          </a:prstGeom>
          <a:noFill/>
          <a:ln>
            <a:noFill/>
          </a:ln>
        </p:spPr>
        <p:txBody>
          <a:bodyPr wrap="square" rtlCol="0">
            <a:spAutoFit/>
          </a:bodyPr>
          <a:lstStyle/>
          <a:p>
            <a:r>
              <a:rPr lang="en-US" dirty="0" smtClean="0">
                <a:sym typeface="Wingdings" panose="05000000000000000000" pitchFamily="2" charset="2"/>
              </a:rPr>
              <a:t></a:t>
            </a:r>
            <a:endParaRPr lang="en-US" dirty="0"/>
          </a:p>
        </p:txBody>
      </p:sp>
      <p:sp>
        <p:nvSpPr>
          <p:cNvPr id="36" name="TextBox 35"/>
          <p:cNvSpPr txBox="1"/>
          <p:nvPr/>
        </p:nvSpPr>
        <p:spPr>
          <a:xfrm>
            <a:off x="6937509" y="2970801"/>
            <a:ext cx="473153" cy="369332"/>
          </a:xfrm>
          <a:prstGeom prst="rect">
            <a:avLst/>
          </a:prstGeom>
          <a:solidFill>
            <a:schemeClr val="bg2"/>
          </a:solidFill>
          <a:ln>
            <a:solidFill>
              <a:schemeClr val="tx1"/>
            </a:solidFill>
          </a:ln>
        </p:spPr>
        <p:txBody>
          <a:bodyPr wrap="square" rtlCol="0">
            <a:spAutoFit/>
          </a:bodyPr>
          <a:lstStyle/>
          <a:p>
            <a:endParaRPr lang="en-US" dirty="0"/>
          </a:p>
        </p:txBody>
      </p:sp>
      <p:sp>
        <p:nvSpPr>
          <p:cNvPr id="37" name="TextBox 36"/>
          <p:cNvSpPr txBox="1"/>
          <p:nvPr/>
        </p:nvSpPr>
        <p:spPr>
          <a:xfrm>
            <a:off x="6964357" y="3009337"/>
            <a:ext cx="359533" cy="369332"/>
          </a:xfrm>
          <a:prstGeom prst="rect">
            <a:avLst/>
          </a:prstGeom>
          <a:noFill/>
          <a:ln>
            <a:noFill/>
          </a:ln>
        </p:spPr>
        <p:txBody>
          <a:bodyPr wrap="square" rtlCol="0">
            <a:spAutoFit/>
          </a:bodyPr>
          <a:lstStyle/>
          <a:p>
            <a:r>
              <a:rPr lang="en-US" dirty="0" smtClean="0">
                <a:sym typeface="Wingdings" panose="05000000000000000000" pitchFamily="2" charset="2"/>
              </a:rPr>
              <a:t></a:t>
            </a:r>
            <a:endParaRPr lang="en-US" dirty="0"/>
          </a:p>
        </p:txBody>
      </p:sp>
      <p:sp>
        <p:nvSpPr>
          <p:cNvPr id="38" name="TextBox 37"/>
          <p:cNvSpPr txBox="1"/>
          <p:nvPr/>
        </p:nvSpPr>
        <p:spPr>
          <a:xfrm>
            <a:off x="7117275" y="4185259"/>
            <a:ext cx="473153" cy="369332"/>
          </a:xfrm>
          <a:prstGeom prst="rect">
            <a:avLst/>
          </a:prstGeom>
          <a:solidFill>
            <a:schemeClr val="bg2"/>
          </a:solidFill>
          <a:ln>
            <a:solidFill>
              <a:schemeClr val="tx1"/>
            </a:solidFill>
          </a:ln>
        </p:spPr>
        <p:txBody>
          <a:bodyPr wrap="square" rtlCol="0">
            <a:spAutoFit/>
          </a:bodyPr>
          <a:lstStyle/>
          <a:p>
            <a:endParaRPr lang="en-US" dirty="0"/>
          </a:p>
        </p:txBody>
      </p:sp>
      <p:sp>
        <p:nvSpPr>
          <p:cNvPr id="39" name="TextBox 38"/>
          <p:cNvSpPr txBox="1"/>
          <p:nvPr/>
        </p:nvSpPr>
        <p:spPr>
          <a:xfrm>
            <a:off x="7144123" y="4223795"/>
            <a:ext cx="359533" cy="369332"/>
          </a:xfrm>
          <a:prstGeom prst="rect">
            <a:avLst/>
          </a:prstGeom>
          <a:noFill/>
          <a:ln>
            <a:noFill/>
          </a:ln>
        </p:spPr>
        <p:txBody>
          <a:bodyPr wrap="square" rtlCol="0">
            <a:spAutoFit/>
          </a:bodyPr>
          <a:lstStyle/>
          <a:p>
            <a:r>
              <a:rPr lang="en-US" dirty="0" smtClean="0">
                <a:sym typeface="Wingdings" panose="05000000000000000000" pitchFamily="2" charset="2"/>
              </a:rPr>
              <a:t></a:t>
            </a:r>
            <a:endParaRPr lang="en-US" dirty="0"/>
          </a:p>
        </p:txBody>
      </p:sp>
      <p:sp>
        <p:nvSpPr>
          <p:cNvPr id="40" name="Flowchart: Process 39"/>
          <p:cNvSpPr/>
          <p:nvPr/>
        </p:nvSpPr>
        <p:spPr>
          <a:xfrm>
            <a:off x="283041" y="5153295"/>
            <a:ext cx="1905000" cy="56073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Mismatched Points</a:t>
            </a:r>
            <a:endParaRPr lang="en-US" dirty="0"/>
          </a:p>
        </p:txBody>
      </p:sp>
      <p:sp>
        <p:nvSpPr>
          <p:cNvPr id="41" name="Right Arrow 40"/>
          <p:cNvSpPr/>
          <p:nvPr/>
        </p:nvSpPr>
        <p:spPr>
          <a:xfrm>
            <a:off x="2277237" y="5211406"/>
            <a:ext cx="840926" cy="188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Process 41"/>
          <p:cNvSpPr/>
          <p:nvPr/>
        </p:nvSpPr>
        <p:spPr>
          <a:xfrm>
            <a:off x="3221284" y="5924156"/>
            <a:ext cx="1731716" cy="666947"/>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Manually match soil properties  (Buffer)</a:t>
            </a:r>
            <a:endParaRPr lang="en-US" sz="1400" dirty="0"/>
          </a:p>
        </p:txBody>
      </p:sp>
      <p:sp>
        <p:nvSpPr>
          <p:cNvPr id="43" name="Flowchart: Process 42"/>
          <p:cNvSpPr/>
          <p:nvPr/>
        </p:nvSpPr>
        <p:spPr>
          <a:xfrm>
            <a:off x="5348816" y="1758580"/>
            <a:ext cx="1345623" cy="39217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Regrouped </a:t>
            </a:r>
            <a:r>
              <a:rPr lang="en-US" sz="1400" dirty="0" err="1" smtClean="0"/>
              <a:t>Geomorphons</a:t>
            </a:r>
            <a:r>
              <a:rPr lang="en-US" sz="1400" dirty="0" smtClean="0"/>
              <a:t> </a:t>
            </a:r>
            <a:endParaRPr lang="en-US" sz="1400" dirty="0"/>
          </a:p>
        </p:txBody>
      </p:sp>
      <p:sp>
        <p:nvSpPr>
          <p:cNvPr id="44" name="Flowchart: Process 43"/>
          <p:cNvSpPr/>
          <p:nvPr/>
        </p:nvSpPr>
        <p:spPr>
          <a:xfrm>
            <a:off x="3242066" y="4953000"/>
            <a:ext cx="1905000" cy="67867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Extract Multi-Values to Points (Buffer)</a:t>
            </a:r>
            <a:endParaRPr lang="en-US" sz="1600" dirty="0"/>
          </a:p>
        </p:txBody>
      </p:sp>
      <p:sp>
        <p:nvSpPr>
          <p:cNvPr id="45" name="Right Arrow 44"/>
          <p:cNvSpPr/>
          <p:nvPr/>
        </p:nvSpPr>
        <p:spPr>
          <a:xfrm rot="1542795">
            <a:off x="2278056" y="5777822"/>
            <a:ext cx="840926" cy="188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rot="20907159">
            <a:off x="5053932" y="5975788"/>
            <a:ext cx="528015" cy="11051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ight Arrow 46"/>
          <p:cNvSpPr/>
          <p:nvPr/>
        </p:nvSpPr>
        <p:spPr>
          <a:xfrm>
            <a:off x="5055845" y="6193233"/>
            <a:ext cx="540916" cy="1046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Flowchart: Process 47"/>
          <p:cNvSpPr/>
          <p:nvPr/>
        </p:nvSpPr>
        <p:spPr>
          <a:xfrm>
            <a:off x="5670561" y="5714033"/>
            <a:ext cx="533225" cy="272599"/>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PMs</a:t>
            </a:r>
            <a:endParaRPr lang="en-US" sz="1200" dirty="0"/>
          </a:p>
        </p:txBody>
      </p:sp>
      <p:sp>
        <p:nvSpPr>
          <p:cNvPr id="49" name="Flowchart: Process 48"/>
          <p:cNvSpPr/>
          <p:nvPr/>
        </p:nvSpPr>
        <p:spPr>
          <a:xfrm>
            <a:off x="5720057" y="6154283"/>
            <a:ext cx="1269792" cy="205084"/>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Drainage class</a:t>
            </a:r>
            <a:endParaRPr lang="en-US" sz="1200" dirty="0"/>
          </a:p>
        </p:txBody>
      </p:sp>
      <p:sp>
        <p:nvSpPr>
          <p:cNvPr id="50" name="Right Arrow 49"/>
          <p:cNvSpPr/>
          <p:nvPr/>
        </p:nvSpPr>
        <p:spPr>
          <a:xfrm rot="1011865">
            <a:off x="5035690" y="6467577"/>
            <a:ext cx="540916" cy="1046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Flowchart: Process 50"/>
          <p:cNvSpPr/>
          <p:nvPr/>
        </p:nvSpPr>
        <p:spPr>
          <a:xfrm>
            <a:off x="5670562" y="6527018"/>
            <a:ext cx="1190382" cy="253626"/>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Slope Position</a:t>
            </a:r>
            <a:endParaRPr lang="en-US" sz="1200" dirty="0"/>
          </a:p>
        </p:txBody>
      </p:sp>
      <p:sp>
        <p:nvSpPr>
          <p:cNvPr id="52" name="Right Arrow 51"/>
          <p:cNvSpPr/>
          <p:nvPr/>
        </p:nvSpPr>
        <p:spPr>
          <a:xfrm>
            <a:off x="5250098" y="5235334"/>
            <a:ext cx="840926" cy="188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5453149" y="5112051"/>
            <a:ext cx="473153" cy="369332"/>
          </a:xfrm>
          <a:prstGeom prst="rect">
            <a:avLst/>
          </a:prstGeom>
          <a:solidFill>
            <a:schemeClr val="bg2"/>
          </a:solidFill>
          <a:ln>
            <a:solidFill>
              <a:schemeClr val="tx1"/>
            </a:solidFill>
          </a:ln>
        </p:spPr>
        <p:txBody>
          <a:bodyPr wrap="square" rtlCol="0">
            <a:spAutoFit/>
          </a:bodyPr>
          <a:lstStyle/>
          <a:p>
            <a:endParaRPr lang="en-US" dirty="0"/>
          </a:p>
        </p:txBody>
      </p:sp>
      <p:sp>
        <p:nvSpPr>
          <p:cNvPr id="54" name="TextBox 53"/>
          <p:cNvSpPr txBox="1"/>
          <p:nvPr/>
        </p:nvSpPr>
        <p:spPr>
          <a:xfrm>
            <a:off x="5479997" y="5150587"/>
            <a:ext cx="359533" cy="369332"/>
          </a:xfrm>
          <a:prstGeom prst="rect">
            <a:avLst/>
          </a:prstGeom>
          <a:noFill/>
          <a:ln>
            <a:noFill/>
          </a:ln>
        </p:spPr>
        <p:txBody>
          <a:bodyPr wrap="square" rtlCol="0">
            <a:spAutoFit/>
          </a:bodyPr>
          <a:lstStyle/>
          <a:p>
            <a:r>
              <a:rPr lang="en-US" dirty="0" smtClean="0">
                <a:sym typeface="Wingdings" panose="05000000000000000000" pitchFamily="2" charset="2"/>
              </a:rPr>
              <a:t></a:t>
            </a:r>
            <a:endParaRPr lang="en-US" dirty="0"/>
          </a:p>
        </p:txBody>
      </p:sp>
      <p:sp>
        <p:nvSpPr>
          <p:cNvPr id="55" name="Flowchart: Process 54"/>
          <p:cNvSpPr/>
          <p:nvPr/>
        </p:nvSpPr>
        <p:spPr>
          <a:xfrm>
            <a:off x="6158606" y="5174821"/>
            <a:ext cx="1417569" cy="29416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Same as above</a:t>
            </a:r>
            <a:endParaRPr lang="en-US" sz="1400" dirty="0"/>
          </a:p>
        </p:txBody>
      </p:sp>
      <p:sp>
        <p:nvSpPr>
          <p:cNvPr id="56" name="TextBox 55"/>
          <p:cNvSpPr txBox="1"/>
          <p:nvPr/>
        </p:nvSpPr>
        <p:spPr>
          <a:xfrm>
            <a:off x="5035452" y="6093709"/>
            <a:ext cx="473153" cy="369332"/>
          </a:xfrm>
          <a:prstGeom prst="rect">
            <a:avLst/>
          </a:prstGeom>
          <a:solidFill>
            <a:schemeClr val="bg2"/>
          </a:solidFill>
          <a:ln>
            <a:solidFill>
              <a:schemeClr val="tx1"/>
            </a:solidFill>
          </a:ln>
        </p:spPr>
        <p:txBody>
          <a:bodyPr wrap="square" rtlCol="0">
            <a:spAutoFit/>
          </a:bodyPr>
          <a:lstStyle/>
          <a:p>
            <a:endParaRPr lang="en-US" dirty="0"/>
          </a:p>
        </p:txBody>
      </p:sp>
      <p:sp>
        <p:nvSpPr>
          <p:cNvPr id="57" name="TextBox 56"/>
          <p:cNvSpPr txBox="1"/>
          <p:nvPr/>
        </p:nvSpPr>
        <p:spPr>
          <a:xfrm>
            <a:off x="5062300" y="6132245"/>
            <a:ext cx="359533" cy="369332"/>
          </a:xfrm>
          <a:prstGeom prst="rect">
            <a:avLst/>
          </a:prstGeom>
          <a:noFill/>
          <a:ln>
            <a:noFill/>
          </a:ln>
        </p:spPr>
        <p:txBody>
          <a:bodyPr wrap="square" rtlCol="0">
            <a:spAutoFit/>
          </a:bodyPr>
          <a:lstStyle/>
          <a:p>
            <a:r>
              <a:rPr lang="en-US" dirty="0" smtClean="0">
                <a:sym typeface="Wingdings" panose="05000000000000000000" pitchFamily="2" charset="2"/>
              </a:rPr>
              <a:t></a:t>
            </a:r>
            <a:endParaRPr lang="en-US" dirty="0"/>
          </a:p>
        </p:txBody>
      </p:sp>
      <p:sp>
        <p:nvSpPr>
          <p:cNvPr id="59" name="Right Triangle 58"/>
          <p:cNvSpPr/>
          <p:nvPr/>
        </p:nvSpPr>
        <p:spPr>
          <a:xfrm rot="16200000">
            <a:off x="7544018" y="5283300"/>
            <a:ext cx="1477014" cy="156923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Down Arrow 59"/>
          <p:cNvSpPr/>
          <p:nvPr/>
        </p:nvSpPr>
        <p:spPr>
          <a:xfrm>
            <a:off x="8167810" y="5029200"/>
            <a:ext cx="265882" cy="684833"/>
          </a:xfrm>
          <a:prstGeom prst="down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Arrow 60"/>
          <p:cNvSpPr/>
          <p:nvPr/>
        </p:nvSpPr>
        <p:spPr>
          <a:xfrm>
            <a:off x="7396678" y="5812184"/>
            <a:ext cx="724861" cy="255733"/>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rot="18964668">
            <a:off x="7635804" y="5968708"/>
            <a:ext cx="1576735" cy="461665"/>
          </a:xfrm>
          <a:prstGeom prst="rect">
            <a:avLst/>
          </a:prstGeom>
          <a:noFill/>
        </p:spPr>
        <p:txBody>
          <a:bodyPr wrap="square" rtlCol="0">
            <a:spAutoFit/>
          </a:bodyPr>
          <a:lstStyle/>
          <a:p>
            <a:r>
              <a:rPr lang="en-US" sz="1200" dirty="0" smtClean="0">
                <a:solidFill>
                  <a:schemeClr val="bg1"/>
                </a:solidFill>
              </a:rPr>
              <a:t>New Point </a:t>
            </a:r>
            <a:r>
              <a:rPr lang="en-US" sz="1200" dirty="0" err="1" smtClean="0">
                <a:solidFill>
                  <a:schemeClr val="bg1"/>
                </a:solidFill>
              </a:rPr>
              <a:t>Shapefile</a:t>
            </a:r>
            <a:r>
              <a:rPr lang="en-US" sz="1200" dirty="0" smtClean="0">
                <a:solidFill>
                  <a:schemeClr val="bg1"/>
                </a:solidFill>
              </a:rPr>
              <a:t> w/Inaccuracy Index</a:t>
            </a:r>
            <a:endParaRPr lang="en-US" sz="1200" dirty="0">
              <a:solidFill>
                <a:schemeClr val="bg1"/>
              </a:solidFill>
            </a:endParaRPr>
          </a:p>
        </p:txBody>
      </p:sp>
    </p:spTree>
    <p:extLst>
      <p:ext uri="{BB962C8B-B14F-4D97-AF65-F5344CB8AC3E}">
        <p14:creationId xmlns:p14="http://schemas.microsoft.com/office/powerpoint/2010/main" val="217297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p:bldP spid="32" grpId="0" animBg="1"/>
      <p:bldP spid="33" grpId="0"/>
      <p:bldP spid="34" grpId="0" animBg="1"/>
      <p:bldP spid="35" grpId="0"/>
      <p:bldP spid="36" grpId="0" animBg="1"/>
      <p:bldP spid="37" grpId="0"/>
      <p:bldP spid="38" grpId="0" animBg="1"/>
      <p:bldP spid="39" grpId="0"/>
      <p:bldP spid="53" grpId="0" animBg="1"/>
      <p:bldP spid="54" grpId="0"/>
      <p:bldP spid="56" grpId="0" animBg="1"/>
      <p:bldP spid="5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430" y="3209558"/>
            <a:ext cx="3810000" cy="2619375"/>
          </a:xfrm>
          <a:prstGeom prst="rect">
            <a:avLst/>
          </a:prstGeom>
        </p:spPr>
      </p:pic>
      <p:sp>
        <p:nvSpPr>
          <p:cNvPr id="6" name="Rectangle 5"/>
          <p:cNvSpPr/>
          <p:nvPr/>
        </p:nvSpPr>
        <p:spPr>
          <a:xfrm>
            <a:off x="4886000" y="5966263"/>
            <a:ext cx="3498522" cy="307777"/>
          </a:xfrm>
          <a:prstGeom prst="rect">
            <a:avLst/>
          </a:prstGeom>
        </p:spPr>
        <p:txBody>
          <a:bodyPr wrap="none">
            <a:spAutoFit/>
          </a:bodyPr>
          <a:lstStyle/>
          <a:p>
            <a:pPr algn="ctr"/>
            <a:r>
              <a:rPr lang="en-US" sz="1400" dirty="0">
                <a:solidFill>
                  <a:srgbClr val="DD4B39"/>
                </a:solidFill>
                <a:hlinkClick r:id="rId4"/>
              </a:rPr>
              <a:t>www.thinglink.com</a:t>
            </a:r>
            <a:r>
              <a:rPr lang="en-US" sz="1400" dirty="0">
                <a:solidFill>
                  <a:srgbClr val="DD4B39"/>
                </a:solidFill>
                <a:hlinkClick r:id="rId5"/>
              </a:rPr>
              <a:t>424 × 198</a:t>
            </a:r>
            <a:r>
              <a:rPr lang="en-US" sz="1400" dirty="0">
                <a:solidFill>
                  <a:srgbClr val="DD4B39"/>
                </a:solidFill>
                <a:hlinkClick r:id="rId6"/>
              </a:rPr>
              <a:t>Search by image</a:t>
            </a:r>
            <a:endParaRPr lang="en-US" sz="1400" dirty="0"/>
          </a:p>
        </p:txBody>
      </p:sp>
      <p:sp>
        <p:nvSpPr>
          <p:cNvPr id="7" name="Rectangle 6"/>
          <p:cNvSpPr/>
          <p:nvPr/>
        </p:nvSpPr>
        <p:spPr>
          <a:xfrm>
            <a:off x="146538" y="5966264"/>
            <a:ext cx="3903785" cy="307777"/>
          </a:xfrm>
          <a:prstGeom prst="rect">
            <a:avLst/>
          </a:prstGeom>
        </p:spPr>
        <p:txBody>
          <a:bodyPr wrap="square">
            <a:spAutoFit/>
          </a:bodyPr>
          <a:lstStyle/>
          <a:p>
            <a:pPr algn="ctr"/>
            <a:r>
              <a:rPr lang="en-US" sz="1400" dirty="0">
                <a:solidFill>
                  <a:srgbClr val="DD4B39"/>
                </a:solidFill>
                <a:hlinkClick r:id="rId7"/>
              </a:rPr>
              <a:t>www.sciencebuddies.org</a:t>
            </a:r>
            <a:r>
              <a:rPr lang="en-US" sz="1400" dirty="0">
                <a:solidFill>
                  <a:srgbClr val="DD4B39"/>
                </a:solidFill>
                <a:hlinkClick r:id="rId8"/>
              </a:rPr>
              <a:t>400 × 275</a:t>
            </a:r>
            <a:r>
              <a:rPr lang="en-US" sz="1400" dirty="0">
                <a:solidFill>
                  <a:srgbClr val="DD4B39"/>
                </a:solidFill>
                <a:hlinkClick r:id="rId9"/>
              </a:rPr>
              <a:t>Search by image</a:t>
            </a:r>
            <a:endParaRPr lang="en-US" sz="1400" dirty="0"/>
          </a:p>
        </p:txBody>
      </p:sp>
      <p:pic>
        <p:nvPicPr>
          <p:cNvPr id="8" name="Picture 7"/>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615961" y="3693501"/>
            <a:ext cx="4038600" cy="1885950"/>
          </a:xfrm>
          <a:prstGeom prst="rect">
            <a:avLst/>
          </a:prstGeom>
        </p:spPr>
      </p:pic>
      <p:sp>
        <p:nvSpPr>
          <p:cNvPr id="9" name="TextBox 8"/>
          <p:cNvSpPr txBox="1"/>
          <p:nvPr/>
        </p:nvSpPr>
        <p:spPr>
          <a:xfrm>
            <a:off x="1289537" y="1160584"/>
            <a:ext cx="6471139" cy="1446550"/>
          </a:xfrm>
          <a:prstGeom prst="rect">
            <a:avLst/>
          </a:prstGeom>
          <a:noFill/>
        </p:spPr>
        <p:txBody>
          <a:bodyPr wrap="square" rtlCol="0">
            <a:spAutoFit/>
          </a:bodyPr>
          <a:lstStyle/>
          <a:p>
            <a:pPr algn="ctr"/>
            <a:r>
              <a:rPr lang="en-US" sz="4400" b="1" dirty="0" smtClean="0"/>
              <a:t>Uncertainty is Certain</a:t>
            </a:r>
          </a:p>
          <a:p>
            <a:pPr algn="ctr"/>
            <a:r>
              <a:rPr lang="en-US" sz="4400" b="1" dirty="0" smtClean="0"/>
              <a:t>The Degree is Uncertain </a:t>
            </a:r>
            <a:endParaRPr lang="en-US" sz="4400" b="1" dirty="0"/>
          </a:p>
        </p:txBody>
      </p:sp>
    </p:spTree>
    <p:extLst>
      <p:ext uri="{BB962C8B-B14F-4D97-AF65-F5344CB8AC3E}">
        <p14:creationId xmlns:p14="http://schemas.microsoft.com/office/powerpoint/2010/main" val="777779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3667869466"/>
              </p:ext>
            </p:extLst>
          </p:nvPr>
        </p:nvGraphicFramePr>
        <p:xfrm>
          <a:off x="0" y="-1"/>
          <a:ext cx="4550436" cy="45247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p:nvPr>
            <p:extLst>
              <p:ext uri="{D42A27DB-BD31-4B8C-83A1-F6EECF244321}">
                <p14:modId xmlns:p14="http://schemas.microsoft.com/office/powerpoint/2010/main" val="1719805627"/>
              </p:ext>
            </p:extLst>
          </p:nvPr>
        </p:nvGraphicFramePr>
        <p:xfrm>
          <a:off x="4114800" y="2049517"/>
          <a:ext cx="5029201" cy="4808483"/>
        </p:xfrm>
        <a:graphic>
          <a:graphicData uri="http://schemas.openxmlformats.org/drawingml/2006/chart">
            <c:chart xmlns:c="http://schemas.openxmlformats.org/drawingml/2006/chart" xmlns:r="http://schemas.openxmlformats.org/officeDocument/2006/relationships" r:id="rId4"/>
          </a:graphicData>
        </a:graphic>
      </p:graphicFrame>
      <p:cxnSp>
        <p:nvCxnSpPr>
          <p:cNvPr id="3" name="Straight Connector 2"/>
          <p:cNvCxnSpPr/>
          <p:nvPr/>
        </p:nvCxnSpPr>
        <p:spPr>
          <a:xfrm>
            <a:off x="5868365" y="4145535"/>
            <a:ext cx="292839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3821877" y="129018"/>
            <a:ext cx="5518066"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err="1" smtClean="0"/>
              <a:t>Pedotransfer</a:t>
            </a:r>
            <a:r>
              <a:rPr lang="en-US" sz="3600" b="1" dirty="0" smtClean="0"/>
              <a:t> </a:t>
            </a:r>
            <a:r>
              <a:rPr lang="en-US" sz="3600" b="1" dirty="0" err="1" smtClean="0"/>
              <a:t>Funtions</a:t>
            </a:r>
            <a:r>
              <a:rPr lang="en-US" sz="3600" b="1" dirty="0" smtClean="0"/>
              <a:t> (</a:t>
            </a:r>
            <a:r>
              <a:rPr lang="en-US" sz="3600" b="1" dirty="0" err="1" smtClean="0"/>
              <a:t>ptf</a:t>
            </a:r>
            <a:r>
              <a:rPr lang="en-US" sz="3600" b="1" dirty="0" smtClean="0"/>
              <a:t>)   Modeling</a:t>
            </a:r>
            <a:endParaRPr lang="en-US" sz="3600" b="1" dirty="0"/>
          </a:p>
        </p:txBody>
      </p:sp>
      <p:sp>
        <p:nvSpPr>
          <p:cNvPr id="2" name="TextBox 1"/>
          <p:cNvSpPr txBox="1"/>
          <p:nvPr/>
        </p:nvSpPr>
        <p:spPr>
          <a:xfrm>
            <a:off x="633046" y="4794739"/>
            <a:ext cx="3657600" cy="1477328"/>
          </a:xfrm>
          <a:prstGeom prst="rect">
            <a:avLst/>
          </a:prstGeom>
          <a:noFill/>
        </p:spPr>
        <p:txBody>
          <a:bodyPr wrap="square" rtlCol="0">
            <a:spAutoFit/>
          </a:bodyPr>
          <a:lstStyle/>
          <a:p>
            <a:r>
              <a:rPr lang="en-US" dirty="0" smtClean="0"/>
              <a:t>The files with the data for this example are: </a:t>
            </a:r>
          </a:p>
          <a:p>
            <a:r>
              <a:rPr lang="en-US" b="1" dirty="0" smtClean="0"/>
              <a:t>pH Data_PTF.xlsx and</a:t>
            </a:r>
          </a:p>
          <a:p>
            <a:r>
              <a:rPr lang="en-US" b="1" dirty="0"/>
              <a:t>pH </a:t>
            </a:r>
            <a:r>
              <a:rPr lang="en-US" b="1" dirty="0" smtClean="0"/>
              <a:t>Data_PTF.txt </a:t>
            </a:r>
          </a:p>
          <a:p>
            <a:r>
              <a:rPr lang="en-US" b="1" dirty="0" smtClean="0"/>
              <a:t>pH Data_PTF.csv</a:t>
            </a:r>
            <a:endParaRPr lang="en-US" b="1" dirty="0"/>
          </a:p>
        </p:txBody>
      </p:sp>
    </p:spTree>
    <p:extLst>
      <p:ext uri="{BB962C8B-B14F-4D97-AF65-F5344CB8AC3E}">
        <p14:creationId xmlns:p14="http://schemas.microsoft.com/office/powerpoint/2010/main" val="15209457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69" y="565536"/>
            <a:ext cx="8823157" cy="1143000"/>
          </a:xfrm>
        </p:spPr>
        <p:txBody>
          <a:bodyPr>
            <a:normAutofit/>
          </a:bodyPr>
          <a:lstStyle/>
          <a:p>
            <a:pPr lvl="0" defTabSz="3605213"/>
            <a:r>
              <a:rPr lang="en-US" sz="2400" dirty="0" smtClean="0">
                <a:latin typeface="Arial" charset="0"/>
                <a:ea typeface="+mn-ea"/>
                <a:cs typeface="Arial" charset="0"/>
              </a:rPr>
              <a:t>Error source and magnitude associated with </a:t>
            </a:r>
            <a:r>
              <a:rPr lang="en-US" sz="2400" b="1" u="sng" dirty="0">
                <a:latin typeface="Arial" charset="0"/>
                <a:ea typeface="+mn-ea"/>
                <a:cs typeface="Arial" charset="0"/>
              </a:rPr>
              <a:t>analytical</a:t>
            </a:r>
            <a:r>
              <a:rPr lang="en-US" sz="2400" dirty="0">
                <a:latin typeface="Arial" charset="0"/>
                <a:ea typeface="+mn-ea"/>
                <a:cs typeface="Arial" charset="0"/>
              </a:rPr>
              <a:t> pH </a:t>
            </a:r>
            <a:r>
              <a:rPr lang="en-US" sz="2400" b="1" u="sng" dirty="0" smtClean="0">
                <a:latin typeface="Arial" charset="0"/>
                <a:ea typeface="+mn-ea"/>
                <a:cs typeface="Arial" charset="0"/>
              </a:rPr>
              <a:t>methods</a:t>
            </a:r>
            <a:r>
              <a:rPr lang="en-US" sz="2400" dirty="0" smtClean="0">
                <a:latin typeface="Arial" charset="0"/>
                <a:ea typeface="+mn-ea"/>
                <a:cs typeface="Arial" charset="0"/>
              </a:rPr>
              <a:t> (</a:t>
            </a:r>
            <a:r>
              <a:rPr lang="en-US" sz="2400" b="1" u="sng" dirty="0" smtClean="0">
                <a:latin typeface="Arial" charset="0"/>
                <a:ea typeface="+mn-ea"/>
                <a:cs typeface="Arial" charset="0"/>
              </a:rPr>
              <a:t>R, R</a:t>
            </a:r>
            <a:r>
              <a:rPr lang="en-US" sz="2400" b="1" u="sng" baseline="-25000" dirty="0" smtClean="0">
                <a:latin typeface="Arial" charset="0"/>
                <a:ea typeface="+mn-ea"/>
                <a:cs typeface="Arial" charset="0"/>
              </a:rPr>
              <a:t>L</a:t>
            </a:r>
            <a:r>
              <a:rPr lang="en-US" sz="2400" b="1" u="sng" dirty="0" smtClean="0">
                <a:latin typeface="Arial" charset="0"/>
                <a:ea typeface="+mn-ea"/>
                <a:cs typeface="Arial" charset="0"/>
              </a:rPr>
              <a:t>, r</a:t>
            </a:r>
            <a:r>
              <a:rPr lang="en-US" sz="2400" dirty="0" smtClean="0">
                <a:latin typeface="Arial" charset="0"/>
                <a:ea typeface="+mn-ea"/>
                <a:cs typeface="Arial" charset="0"/>
              </a:rPr>
              <a:t>) and pH1:1</a:t>
            </a:r>
            <a:r>
              <a:rPr lang="en-US" sz="2400" baseline="-25000" dirty="0" smtClean="0">
                <a:latin typeface="Arial" charset="0"/>
                <a:ea typeface="+mn-ea"/>
                <a:cs typeface="Arial" charset="0"/>
              </a:rPr>
              <a:t>W</a:t>
            </a:r>
            <a:r>
              <a:rPr lang="en-US" sz="2400" dirty="0" smtClean="0">
                <a:latin typeface="Arial" charset="0"/>
                <a:ea typeface="+mn-ea"/>
                <a:cs typeface="Arial" charset="0"/>
              </a:rPr>
              <a:t> predictor for pH1:5</a:t>
            </a:r>
            <a:r>
              <a:rPr lang="en-US" sz="2400" baseline="-25000" dirty="0" smtClean="0">
                <a:latin typeface="Arial" charset="0"/>
                <a:ea typeface="+mn-ea"/>
                <a:cs typeface="Arial" charset="0"/>
              </a:rPr>
              <a:t>W </a:t>
            </a:r>
            <a:r>
              <a:rPr lang="en-US" sz="2400" dirty="0" smtClean="0">
                <a:latin typeface="Arial" charset="0"/>
                <a:ea typeface="+mn-ea"/>
                <a:cs typeface="Arial" charset="0"/>
              </a:rPr>
              <a:t>(</a:t>
            </a:r>
            <a:r>
              <a:rPr lang="en-US" sz="2400" b="1" u="sng" dirty="0" err="1" smtClean="0">
                <a:latin typeface="Arial" charset="0"/>
                <a:ea typeface="+mn-ea"/>
                <a:cs typeface="Arial" charset="0"/>
              </a:rPr>
              <a:t>ptf</a:t>
            </a:r>
            <a:r>
              <a:rPr lang="en-US" sz="2400" dirty="0">
                <a:latin typeface="Arial" charset="0"/>
                <a:ea typeface="+mn-ea"/>
                <a:cs typeface="Arial" charset="0"/>
              </a:rPr>
              <a:t>) </a:t>
            </a:r>
            <a:endParaRPr lang="en-US" sz="2400" baseline="-25000" dirty="0"/>
          </a:p>
        </p:txBody>
      </p:sp>
      <p:graphicFrame>
        <p:nvGraphicFramePr>
          <p:cNvPr id="4" name="Chart 3"/>
          <p:cNvGraphicFramePr/>
          <p:nvPr>
            <p:extLst>
              <p:ext uri="{D42A27DB-BD31-4B8C-83A1-F6EECF244321}">
                <p14:modId xmlns:p14="http://schemas.microsoft.com/office/powerpoint/2010/main" val="3584353611"/>
              </p:ext>
            </p:extLst>
          </p:nvPr>
        </p:nvGraphicFramePr>
        <p:xfrm>
          <a:off x="516836" y="1934817"/>
          <a:ext cx="8216348" cy="375036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2829597" y="3810000"/>
            <a:ext cx="526646" cy="400110"/>
          </a:xfrm>
          <a:prstGeom prst="rect">
            <a:avLst/>
          </a:prstGeom>
          <a:noFill/>
        </p:spPr>
        <p:txBody>
          <a:bodyPr wrap="square" rtlCol="0">
            <a:spAutoFit/>
          </a:bodyPr>
          <a:lstStyle/>
          <a:p>
            <a:pPr algn="ctr"/>
            <a:r>
              <a:rPr lang="en-US" sz="2000" b="1" dirty="0" smtClean="0"/>
              <a:t>R</a:t>
            </a:r>
            <a:endParaRPr lang="en-US" sz="2000" b="1" dirty="0"/>
          </a:p>
        </p:txBody>
      </p:sp>
      <p:sp>
        <p:nvSpPr>
          <p:cNvPr id="9" name="TextBox 8"/>
          <p:cNvSpPr txBox="1"/>
          <p:nvPr/>
        </p:nvSpPr>
        <p:spPr>
          <a:xfrm>
            <a:off x="3046619" y="3271117"/>
            <a:ext cx="619247" cy="400110"/>
          </a:xfrm>
          <a:prstGeom prst="rect">
            <a:avLst/>
          </a:prstGeom>
          <a:noFill/>
        </p:spPr>
        <p:txBody>
          <a:bodyPr wrap="square" rtlCol="0">
            <a:spAutoFit/>
          </a:bodyPr>
          <a:lstStyle/>
          <a:p>
            <a:pPr algn="ctr"/>
            <a:r>
              <a:rPr lang="en-US" sz="2000" b="1" dirty="0" err="1" smtClean="0"/>
              <a:t>ptf</a:t>
            </a:r>
            <a:endParaRPr lang="en-US" sz="2000" b="1" dirty="0"/>
          </a:p>
        </p:txBody>
      </p:sp>
      <p:sp>
        <p:nvSpPr>
          <p:cNvPr id="10" name="TextBox 9"/>
          <p:cNvSpPr txBox="1"/>
          <p:nvPr/>
        </p:nvSpPr>
        <p:spPr>
          <a:xfrm>
            <a:off x="2187820" y="3403542"/>
            <a:ext cx="526646" cy="400110"/>
          </a:xfrm>
          <a:prstGeom prst="rect">
            <a:avLst/>
          </a:prstGeom>
          <a:noFill/>
        </p:spPr>
        <p:txBody>
          <a:bodyPr wrap="square" rtlCol="0">
            <a:spAutoFit/>
          </a:bodyPr>
          <a:lstStyle/>
          <a:p>
            <a:pPr algn="ctr"/>
            <a:r>
              <a:rPr lang="en-US" sz="2000" b="1" dirty="0" smtClean="0"/>
              <a:t>R</a:t>
            </a:r>
            <a:r>
              <a:rPr lang="en-US" sz="2000" b="1" baseline="-25000" dirty="0" smtClean="0"/>
              <a:t>L</a:t>
            </a:r>
            <a:endParaRPr lang="en-US" sz="2000" b="1" baseline="-25000" dirty="0"/>
          </a:p>
        </p:txBody>
      </p:sp>
      <p:sp>
        <p:nvSpPr>
          <p:cNvPr id="12" name="TextBox 11"/>
          <p:cNvSpPr txBox="1"/>
          <p:nvPr/>
        </p:nvSpPr>
        <p:spPr>
          <a:xfrm>
            <a:off x="2714466" y="3183609"/>
            <a:ext cx="260433" cy="400110"/>
          </a:xfrm>
          <a:prstGeom prst="rect">
            <a:avLst/>
          </a:prstGeom>
          <a:noFill/>
        </p:spPr>
        <p:txBody>
          <a:bodyPr wrap="square" rtlCol="0">
            <a:spAutoFit/>
          </a:bodyPr>
          <a:lstStyle/>
          <a:p>
            <a:pPr algn="ctr"/>
            <a:r>
              <a:rPr lang="en-US" sz="2000" b="1" dirty="0" smtClean="0"/>
              <a:t>r</a:t>
            </a:r>
            <a:endParaRPr lang="en-US" sz="2000" b="1" dirty="0"/>
          </a:p>
        </p:txBody>
      </p:sp>
    </p:spTree>
    <p:extLst>
      <p:ext uri="{BB962C8B-B14F-4D97-AF65-F5344CB8AC3E}">
        <p14:creationId xmlns:p14="http://schemas.microsoft.com/office/powerpoint/2010/main" val="60049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8229600" cy="1143000"/>
          </a:xfrm>
        </p:spPr>
        <p:txBody>
          <a:bodyPr/>
          <a:lstStyle/>
          <a:p>
            <a:r>
              <a:rPr lang="en-US" b="1" dirty="0" smtClean="0"/>
              <a:t>Fitting splines (Modeling)</a:t>
            </a:r>
          </a:p>
        </p:txBody>
      </p:sp>
      <p:sp>
        <p:nvSpPr>
          <p:cNvPr id="8202" name="TextBox 2"/>
          <p:cNvSpPr txBox="1">
            <a:spLocks noChangeArrowheads="1"/>
          </p:cNvSpPr>
          <p:nvPr/>
        </p:nvSpPr>
        <p:spPr bwMode="auto">
          <a:xfrm>
            <a:off x="381000" y="3453717"/>
            <a:ext cx="2184399" cy="584815"/>
          </a:xfrm>
          <a:prstGeom prst="rect">
            <a:avLst/>
          </a:prstGeom>
          <a:noFill/>
          <a:ln w="9525">
            <a:noFill/>
            <a:miter lim="800000"/>
            <a:headEnd/>
            <a:tailEnd/>
          </a:ln>
        </p:spPr>
        <p:txBody>
          <a:bodyPr>
            <a:spAutoFit/>
          </a:bodyPr>
          <a:lstStyle/>
          <a:p>
            <a:pPr algn="ctr"/>
            <a:r>
              <a:rPr lang="en-US" sz="1600" dirty="0">
                <a:latin typeface="Trebuchet MS" pitchFamily="34" charset="0"/>
              </a:rPr>
              <a:t>Soil profile with property data</a:t>
            </a:r>
          </a:p>
        </p:txBody>
      </p:sp>
      <p:sp>
        <p:nvSpPr>
          <p:cNvPr id="8201" name="TextBox 15"/>
          <p:cNvSpPr txBox="1">
            <a:spLocks noChangeArrowheads="1"/>
          </p:cNvSpPr>
          <p:nvPr/>
        </p:nvSpPr>
        <p:spPr bwMode="auto">
          <a:xfrm>
            <a:off x="3352800" y="3453717"/>
            <a:ext cx="2279650" cy="584673"/>
          </a:xfrm>
          <a:prstGeom prst="rect">
            <a:avLst/>
          </a:prstGeom>
          <a:noFill/>
          <a:ln w="9525">
            <a:noFill/>
            <a:miter lim="800000"/>
            <a:headEnd/>
            <a:tailEnd/>
          </a:ln>
        </p:spPr>
        <p:txBody>
          <a:bodyPr>
            <a:spAutoFit/>
          </a:bodyPr>
          <a:lstStyle/>
          <a:p>
            <a:pPr algn="ctr"/>
            <a:r>
              <a:rPr lang="en-US" sz="1600" dirty="0">
                <a:latin typeface="Trebuchet MS" pitchFamily="34" charset="0"/>
              </a:rPr>
              <a:t>Continuous </a:t>
            </a:r>
            <a:r>
              <a:rPr lang="en-US" sz="1600" dirty="0" err="1">
                <a:latin typeface="Trebuchet MS" pitchFamily="34" charset="0"/>
              </a:rPr>
              <a:t>spline</a:t>
            </a:r>
            <a:endParaRPr lang="en-US" sz="1600" dirty="0">
              <a:latin typeface="Trebuchet MS" pitchFamily="34" charset="0"/>
            </a:endParaRPr>
          </a:p>
          <a:p>
            <a:pPr algn="ctr"/>
            <a:r>
              <a:rPr lang="en-US" sz="1600" dirty="0">
                <a:latin typeface="Trebuchet MS" pitchFamily="34" charset="0"/>
              </a:rPr>
              <a:t>(1 cm resolution)</a:t>
            </a:r>
          </a:p>
        </p:txBody>
      </p:sp>
      <p:sp>
        <p:nvSpPr>
          <p:cNvPr id="8199" name="TextBox 16"/>
          <p:cNvSpPr txBox="1">
            <a:spLocks noChangeArrowheads="1"/>
          </p:cNvSpPr>
          <p:nvPr/>
        </p:nvSpPr>
        <p:spPr bwMode="auto">
          <a:xfrm>
            <a:off x="6400800" y="3453717"/>
            <a:ext cx="2298700" cy="584883"/>
          </a:xfrm>
          <a:prstGeom prst="rect">
            <a:avLst/>
          </a:prstGeom>
          <a:noFill/>
          <a:ln w="9525">
            <a:noFill/>
            <a:miter lim="800000"/>
            <a:headEnd/>
            <a:tailEnd/>
          </a:ln>
        </p:spPr>
        <p:txBody>
          <a:bodyPr>
            <a:spAutoFit/>
          </a:bodyPr>
          <a:lstStyle/>
          <a:p>
            <a:pPr algn="ctr"/>
            <a:r>
              <a:rPr lang="en-US" sz="1600" dirty="0">
                <a:latin typeface="Trebuchet MS" pitchFamily="34" charset="0"/>
              </a:rPr>
              <a:t>Property estimates at specific increments</a:t>
            </a:r>
          </a:p>
        </p:txBody>
      </p:sp>
      <p:sp>
        <p:nvSpPr>
          <p:cNvPr id="12" name="Content Placeholder 2"/>
          <p:cNvSpPr>
            <a:spLocks noGrp="1"/>
          </p:cNvSpPr>
          <p:nvPr>
            <p:ph idx="1"/>
          </p:nvPr>
        </p:nvSpPr>
        <p:spPr>
          <a:xfrm>
            <a:off x="381000" y="1066800"/>
            <a:ext cx="8305800" cy="2286000"/>
          </a:xfrm>
        </p:spPr>
        <p:txBody>
          <a:bodyPr>
            <a:normAutofit/>
          </a:bodyPr>
          <a:lstStyle/>
          <a:p>
            <a:r>
              <a:rPr lang="en-US" sz="2400" dirty="0" err="1" smtClean="0"/>
              <a:t>Splines</a:t>
            </a:r>
            <a:r>
              <a:rPr lang="en-US" sz="2400" dirty="0" smtClean="0"/>
              <a:t> (ver. 0.1–0.9):</a:t>
            </a:r>
          </a:p>
          <a:p>
            <a:pPr>
              <a:buNone/>
            </a:pPr>
            <a:endParaRPr lang="en-US" sz="1200" dirty="0" smtClean="0"/>
          </a:p>
          <a:p>
            <a:pPr lvl="1"/>
            <a:r>
              <a:rPr lang="en-US" sz="2000" dirty="0" smtClean="0"/>
              <a:t>Fit equal-area splines to SSURGO/STATSGO components (</a:t>
            </a:r>
            <a:r>
              <a:rPr lang="en-US" sz="2000" i="1" dirty="0" smtClean="0"/>
              <a:t>viz</a:t>
            </a:r>
            <a:r>
              <a:rPr lang="en-US" sz="2000" dirty="0" smtClean="0"/>
              <a:t>. Malone </a:t>
            </a:r>
            <a:r>
              <a:rPr lang="en-US" sz="2000" i="1" dirty="0" smtClean="0"/>
              <a:t>et al</a:t>
            </a:r>
            <a:r>
              <a:rPr lang="en-US" sz="2000" dirty="0" smtClean="0"/>
              <a:t>. 2009, Bishop </a:t>
            </a:r>
            <a:r>
              <a:rPr lang="en-US" sz="2000" i="1" dirty="0" smtClean="0"/>
              <a:t>et al</a:t>
            </a:r>
            <a:r>
              <a:rPr lang="en-US" sz="2000" dirty="0" smtClean="0"/>
              <a:t>. 1999)</a:t>
            </a:r>
          </a:p>
          <a:p>
            <a:pPr lvl="1"/>
            <a:r>
              <a:rPr lang="en-US" sz="2000" dirty="0" smtClean="0"/>
              <a:t>Derive property values at GSM standard depth increments (0-5,  5-15, 15-30, 30-60, 60-100, 100-200 cm)</a:t>
            </a:r>
          </a:p>
        </p:txBody>
      </p:sp>
      <p:pic>
        <p:nvPicPr>
          <p:cNvPr id="10" name="Picture 1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000" y="3988273"/>
            <a:ext cx="2184399" cy="2792297"/>
          </a:xfrm>
          <a:prstGeom prst="rect">
            <a:avLst/>
          </a:prstGeom>
          <a:noFill/>
          <a:ln w="9525">
            <a:noFill/>
            <a:miter lim="800000"/>
            <a:headEnd/>
            <a:tailEnd/>
          </a:ln>
        </p:spPr>
      </p:pic>
      <p:pic>
        <p:nvPicPr>
          <p:cNvPr id="11" name="Picture 13"/>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52800" y="3988273"/>
            <a:ext cx="2279650" cy="2793527"/>
          </a:xfrm>
          <a:prstGeom prst="rect">
            <a:avLst/>
          </a:prstGeom>
          <a:noFill/>
          <a:ln w="9525">
            <a:noFill/>
            <a:miter lim="800000"/>
            <a:headEnd/>
            <a:tailEnd/>
          </a:ln>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6400800" y="3988273"/>
            <a:ext cx="2298700" cy="2788151"/>
          </a:xfrm>
          <a:prstGeom prst="rect">
            <a:avLst/>
          </a:prstGeom>
          <a:noFill/>
          <a:ln w="9525">
            <a:noFill/>
            <a:miter lim="800000"/>
            <a:headEnd/>
            <a:tailEnd/>
          </a:ln>
        </p:spPr>
      </p:pic>
    </p:spTree>
    <p:extLst>
      <p:ext uri="{BB962C8B-B14F-4D97-AF65-F5344CB8AC3E}">
        <p14:creationId xmlns:p14="http://schemas.microsoft.com/office/powerpoint/2010/main" val="24011694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7665" y="3527470"/>
            <a:ext cx="2877179" cy="2179904"/>
          </a:xfrm>
          <a:prstGeom prst="rect">
            <a:avLst/>
          </a:prstGeom>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64282" y="1124335"/>
            <a:ext cx="2878283" cy="2180740"/>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46187" y="1134825"/>
            <a:ext cx="2817043" cy="2134342"/>
          </a:xfrm>
          <a:prstGeom prst="rect">
            <a:avLst/>
          </a:prstGeom>
        </p:spPr>
      </p:pic>
      <p:pic>
        <p:nvPicPr>
          <p:cNvPr id="11" name="Picture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0852" y="1148150"/>
            <a:ext cx="2728771" cy="2067462"/>
          </a:xfrm>
          <a:prstGeom prst="rect">
            <a:avLst/>
          </a:prstGeom>
        </p:spPr>
      </p:pic>
      <p:sp>
        <p:nvSpPr>
          <p:cNvPr id="4" name="Title 1"/>
          <p:cNvSpPr txBox="1">
            <a:spLocks noGrp="1"/>
          </p:cNvSpPr>
          <p:nvPr>
            <p:ph type="title"/>
          </p:nvPr>
        </p:nvSpPr>
        <p:spPr>
          <a:xfrm>
            <a:off x="457201" y="141288"/>
            <a:ext cx="82296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err="1" smtClean="0"/>
              <a:t>Pedotransfer</a:t>
            </a:r>
            <a:r>
              <a:rPr lang="en-US" sz="3600" b="1" dirty="0" smtClean="0"/>
              <a:t> </a:t>
            </a:r>
            <a:r>
              <a:rPr lang="en-US" sz="3600" b="1" dirty="0" err="1" smtClean="0"/>
              <a:t>Funtions</a:t>
            </a:r>
            <a:r>
              <a:rPr lang="en-US" sz="3600" b="1" dirty="0" smtClean="0"/>
              <a:t> (</a:t>
            </a:r>
            <a:r>
              <a:rPr lang="en-US" sz="3600" b="1" dirty="0" err="1" smtClean="0"/>
              <a:t>ptf</a:t>
            </a:r>
            <a:r>
              <a:rPr lang="en-US" sz="3600" b="1" dirty="0" smtClean="0"/>
              <a:t>)  - Modeling</a:t>
            </a:r>
            <a:endParaRPr lang="en-US" sz="3600" b="1" dirty="0"/>
          </a:p>
        </p:txBody>
      </p:sp>
      <p:sp>
        <p:nvSpPr>
          <p:cNvPr id="6" name="Rectangle 5"/>
          <p:cNvSpPr/>
          <p:nvPr/>
        </p:nvSpPr>
        <p:spPr>
          <a:xfrm>
            <a:off x="800870" y="1194316"/>
            <a:ext cx="1027711" cy="646331"/>
          </a:xfrm>
          <a:prstGeom prst="rect">
            <a:avLst/>
          </a:prstGeom>
        </p:spPr>
        <p:txBody>
          <a:bodyPr wrap="square">
            <a:spAutoFit/>
          </a:bodyPr>
          <a:lstStyle/>
          <a:p>
            <a:r>
              <a:rPr lang="en-US" sz="1200" b="1" dirty="0" smtClean="0"/>
              <a:t>R2 = 0.96</a:t>
            </a:r>
          </a:p>
          <a:p>
            <a:r>
              <a:rPr lang="en-US" sz="1200" b="1" dirty="0" smtClean="0"/>
              <a:t>RMSE = 0.21</a:t>
            </a:r>
          </a:p>
          <a:p>
            <a:r>
              <a:rPr lang="en-US" sz="1200" b="1" dirty="0" smtClean="0"/>
              <a:t>Mean = 6.4</a:t>
            </a:r>
          </a:p>
        </p:txBody>
      </p:sp>
      <p:sp>
        <p:nvSpPr>
          <p:cNvPr id="9" name="Rectangle 8"/>
          <p:cNvSpPr/>
          <p:nvPr/>
        </p:nvSpPr>
        <p:spPr>
          <a:xfrm>
            <a:off x="3574265" y="1196169"/>
            <a:ext cx="1000412" cy="646331"/>
          </a:xfrm>
          <a:prstGeom prst="rect">
            <a:avLst/>
          </a:prstGeom>
        </p:spPr>
        <p:txBody>
          <a:bodyPr wrap="square">
            <a:spAutoFit/>
          </a:bodyPr>
          <a:lstStyle/>
          <a:p>
            <a:r>
              <a:rPr lang="en-US" sz="1200" b="1" dirty="0" smtClean="0"/>
              <a:t>R2 = 0.96</a:t>
            </a:r>
          </a:p>
          <a:p>
            <a:r>
              <a:rPr lang="en-US" sz="1200" b="1" dirty="0" smtClean="0"/>
              <a:t>RMSE = 0.22</a:t>
            </a:r>
          </a:p>
          <a:p>
            <a:r>
              <a:rPr lang="en-US" sz="1200" b="1" dirty="0" smtClean="0"/>
              <a:t>Mean = 6.4</a:t>
            </a:r>
          </a:p>
        </p:txBody>
      </p:sp>
      <p:sp>
        <p:nvSpPr>
          <p:cNvPr id="12" name="Rectangle 11"/>
          <p:cNvSpPr/>
          <p:nvPr/>
        </p:nvSpPr>
        <p:spPr>
          <a:xfrm>
            <a:off x="6430916" y="1161229"/>
            <a:ext cx="1028701" cy="646331"/>
          </a:xfrm>
          <a:prstGeom prst="rect">
            <a:avLst/>
          </a:prstGeom>
        </p:spPr>
        <p:txBody>
          <a:bodyPr wrap="square">
            <a:spAutoFit/>
          </a:bodyPr>
          <a:lstStyle/>
          <a:p>
            <a:r>
              <a:rPr lang="en-US" sz="1200" b="1" dirty="0" smtClean="0"/>
              <a:t>R2 = 0.94</a:t>
            </a:r>
          </a:p>
          <a:p>
            <a:r>
              <a:rPr lang="en-US" sz="1200" b="1" dirty="0" smtClean="0"/>
              <a:t>RMSE = 0.28</a:t>
            </a:r>
          </a:p>
          <a:p>
            <a:r>
              <a:rPr lang="en-US" sz="1200" b="1" dirty="0" smtClean="0"/>
              <a:t>Mean = 6.5</a:t>
            </a:r>
          </a:p>
        </p:txBody>
      </p:sp>
      <p:sp>
        <p:nvSpPr>
          <p:cNvPr id="15" name="Rectangle 14"/>
          <p:cNvSpPr/>
          <p:nvPr/>
        </p:nvSpPr>
        <p:spPr>
          <a:xfrm>
            <a:off x="623165" y="3544478"/>
            <a:ext cx="978405" cy="646331"/>
          </a:xfrm>
          <a:prstGeom prst="rect">
            <a:avLst/>
          </a:prstGeom>
        </p:spPr>
        <p:txBody>
          <a:bodyPr wrap="square">
            <a:spAutoFit/>
          </a:bodyPr>
          <a:lstStyle/>
          <a:p>
            <a:r>
              <a:rPr lang="en-US" sz="1200" b="1" dirty="0" smtClean="0"/>
              <a:t>R2 = 0.91</a:t>
            </a:r>
          </a:p>
          <a:p>
            <a:r>
              <a:rPr lang="en-US" sz="1200" b="1" dirty="0" smtClean="0"/>
              <a:t>RMSE = 0.35</a:t>
            </a:r>
          </a:p>
          <a:p>
            <a:r>
              <a:rPr lang="en-US" sz="1200" b="1" dirty="0" smtClean="0"/>
              <a:t>Mean = 6.6</a:t>
            </a:r>
          </a:p>
        </p:txBody>
      </p:sp>
      <p:sp>
        <p:nvSpPr>
          <p:cNvPr id="2" name="TextBox 1"/>
          <p:cNvSpPr txBox="1"/>
          <p:nvPr/>
        </p:nvSpPr>
        <p:spPr>
          <a:xfrm>
            <a:off x="436268" y="5576422"/>
            <a:ext cx="8229600" cy="461665"/>
          </a:xfrm>
          <a:prstGeom prst="rect">
            <a:avLst/>
          </a:prstGeom>
          <a:noFill/>
        </p:spPr>
        <p:txBody>
          <a:bodyPr wrap="square" rtlCol="0">
            <a:spAutoFit/>
          </a:bodyPr>
          <a:lstStyle/>
          <a:p>
            <a:pPr algn="ctr"/>
            <a:r>
              <a:rPr lang="en-US" sz="2400" b="1" dirty="0" smtClean="0"/>
              <a:t>The RMSE doubles with soil depth from 0.21 to 0.40 pH units</a:t>
            </a:r>
            <a:endParaRPr lang="en-US" sz="2400" b="1" dirty="0"/>
          </a:p>
        </p:txBody>
      </p:sp>
      <p:sp>
        <p:nvSpPr>
          <p:cNvPr id="3" name="TextBox 2"/>
          <p:cNvSpPr txBox="1"/>
          <p:nvPr/>
        </p:nvSpPr>
        <p:spPr>
          <a:xfrm>
            <a:off x="1346201" y="901550"/>
            <a:ext cx="898070" cy="369332"/>
          </a:xfrm>
          <a:prstGeom prst="rect">
            <a:avLst/>
          </a:prstGeom>
          <a:noFill/>
        </p:spPr>
        <p:txBody>
          <a:bodyPr wrap="square" rtlCol="0">
            <a:spAutoFit/>
          </a:bodyPr>
          <a:lstStyle/>
          <a:p>
            <a:r>
              <a:rPr lang="en-US" b="1" dirty="0" smtClean="0"/>
              <a:t>0-5 cm</a:t>
            </a:r>
            <a:endParaRPr lang="en-US" b="1" dirty="0"/>
          </a:p>
        </p:txBody>
      </p:sp>
      <p:sp>
        <p:nvSpPr>
          <p:cNvPr id="20" name="TextBox 19"/>
          <p:cNvSpPr txBox="1"/>
          <p:nvPr/>
        </p:nvSpPr>
        <p:spPr>
          <a:xfrm>
            <a:off x="6501507" y="3220945"/>
            <a:ext cx="1401521" cy="369332"/>
          </a:xfrm>
          <a:prstGeom prst="rect">
            <a:avLst/>
          </a:prstGeom>
          <a:noFill/>
        </p:spPr>
        <p:txBody>
          <a:bodyPr wrap="square" rtlCol="0">
            <a:spAutoFit/>
          </a:bodyPr>
          <a:lstStyle/>
          <a:p>
            <a:r>
              <a:rPr lang="en-US" b="1" dirty="0" smtClean="0"/>
              <a:t>100-200 cm</a:t>
            </a:r>
            <a:endParaRPr lang="en-US" b="1" dirty="0"/>
          </a:p>
        </p:txBody>
      </p:sp>
      <p:sp>
        <p:nvSpPr>
          <p:cNvPr id="21" name="TextBox 20"/>
          <p:cNvSpPr txBox="1"/>
          <p:nvPr/>
        </p:nvSpPr>
        <p:spPr>
          <a:xfrm>
            <a:off x="3419579" y="3185475"/>
            <a:ext cx="1372299" cy="369332"/>
          </a:xfrm>
          <a:prstGeom prst="rect">
            <a:avLst/>
          </a:prstGeom>
          <a:noFill/>
        </p:spPr>
        <p:txBody>
          <a:bodyPr wrap="square" rtlCol="0">
            <a:spAutoFit/>
          </a:bodyPr>
          <a:lstStyle/>
          <a:p>
            <a:pPr algn="ctr"/>
            <a:r>
              <a:rPr lang="en-US" b="1" dirty="0" smtClean="0"/>
              <a:t>60-100 cm</a:t>
            </a:r>
            <a:endParaRPr lang="en-US" b="1" dirty="0"/>
          </a:p>
        </p:txBody>
      </p:sp>
      <p:sp>
        <p:nvSpPr>
          <p:cNvPr id="22" name="TextBox 21"/>
          <p:cNvSpPr txBox="1"/>
          <p:nvPr/>
        </p:nvSpPr>
        <p:spPr>
          <a:xfrm>
            <a:off x="1146530" y="3275066"/>
            <a:ext cx="1088371" cy="378149"/>
          </a:xfrm>
          <a:prstGeom prst="rect">
            <a:avLst/>
          </a:prstGeom>
          <a:noFill/>
        </p:spPr>
        <p:txBody>
          <a:bodyPr wrap="square" rtlCol="0">
            <a:spAutoFit/>
          </a:bodyPr>
          <a:lstStyle/>
          <a:p>
            <a:pPr algn="ctr"/>
            <a:r>
              <a:rPr lang="en-US" b="1" dirty="0" smtClean="0"/>
              <a:t>30-60 cm</a:t>
            </a:r>
            <a:endParaRPr lang="en-US" b="1" dirty="0"/>
          </a:p>
        </p:txBody>
      </p:sp>
      <p:sp>
        <p:nvSpPr>
          <p:cNvPr id="23" name="TextBox 22"/>
          <p:cNvSpPr txBox="1"/>
          <p:nvPr/>
        </p:nvSpPr>
        <p:spPr>
          <a:xfrm>
            <a:off x="7009507" y="888992"/>
            <a:ext cx="1091280" cy="369332"/>
          </a:xfrm>
          <a:prstGeom prst="rect">
            <a:avLst/>
          </a:prstGeom>
          <a:noFill/>
        </p:spPr>
        <p:txBody>
          <a:bodyPr wrap="square" rtlCol="0">
            <a:spAutoFit/>
          </a:bodyPr>
          <a:lstStyle/>
          <a:p>
            <a:pPr algn="ctr"/>
            <a:r>
              <a:rPr lang="en-US" b="1" dirty="0" smtClean="0"/>
              <a:t>15-30 cm</a:t>
            </a:r>
            <a:endParaRPr lang="en-US" b="1" dirty="0"/>
          </a:p>
        </p:txBody>
      </p:sp>
      <p:sp>
        <p:nvSpPr>
          <p:cNvPr id="24" name="TextBox 23"/>
          <p:cNvSpPr txBox="1"/>
          <p:nvPr/>
        </p:nvSpPr>
        <p:spPr>
          <a:xfrm>
            <a:off x="4039967" y="888992"/>
            <a:ext cx="1076669" cy="369332"/>
          </a:xfrm>
          <a:prstGeom prst="rect">
            <a:avLst/>
          </a:prstGeom>
          <a:noFill/>
        </p:spPr>
        <p:txBody>
          <a:bodyPr wrap="square" rtlCol="0">
            <a:spAutoFit/>
          </a:bodyPr>
          <a:lstStyle/>
          <a:p>
            <a:pPr algn="ctr"/>
            <a:r>
              <a:rPr lang="en-US" b="1" dirty="0" smtClean="0"/>
              <a:t>5-15 cm</a:t>
            </a:r>
            <a:endParaRPr lang="en-US" b="1" dirty="0"/>
          </a:p>
        </p:txBody>
      </p:sp>
      <p:sp>
        <p:nvSpPr>
          <p:cNvPr id="8" name="Rectangle 7"/>
          <p:cNvSpPr/>
          <p:nvPr/>
        </p:nvSpPr>
        <p:spPr>
          <a:xfrm>
            <a:off x="800870" y="1410357"/>
            <a:ext cx="89727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601498" y="1412211"/>
            <a:ext cx="89727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459825" y="1377271"/>
            <a:ext cx="89727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3688" y="3770549"/>
            <a:ext cx="89727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63210" y="3506512"/>
            <a:ext cx="2900020" cy="2200862"/>
          </a:xfrm>
          <a:prstGeom prst="rect">
            <a:avLst/>
          </a:prstGeom>
        </p:spPr>
      </p:pic>
      <p:sp>
        <p:nvSpPr>
          <p:cNvPr id="19" name="Rectangle 18"/>
          <p:cNvSpPr/>
          <p:nvPr/>
        </p:nvSpPr>
        <p:spPr>
          <a:xfrm>
            <a:off x="3535980" y="3525798"/>
            <a:ext cx="1031112" cy="646331"/>
          </a:xfrm>
          <a:prstGeom prst="rect">
            <a:avLst/>
          </a:prstGeom>
        </p:spPr>
        <p:txBody>
          <a:bodyPr wrap="square">
            <a:spAutoFit/>
          </a:bodyPr>
          <a:lstStyle/>
          <a:p>
            <a:r>
              <a:rPr lang="en-US" sz="1200" b="1" dirty="0" smtClean="0"/>
              <a:t>R2 = 0.89</a:t>
            </a:r>
          </a:p>
          <a:p>
            <a:r>
              <a:rPr lang="en-US" sz="1200" b="1" dirty="0" smtClean="0"/>
              <a:t>RMSE = 0.40</a:t>
            </a:r>
          </a:p>
          <a:p>
            <a:r>
              <a:rPr lang="en-US" sz="1200" b="1" dirty="0" smtClean="0"/>
              <a:t>Mean = 6.7</a:t>
            </a:r>
            <a:endParaRPr lang="en-US" sz="1200" b="1" dirty="0"/>
          </a:p>
        </p:txBody>
      </p:sp>
      <p:sp>
        <p:nvSpPr>
          <p:cNvPr id="28" name="Rectangle 27"/>
          <p:cNvSpPr/>
          <p:nvPr/>
        </p:nvSpPr>
        <p:spPr>
          <a:xfrm>
            <a:off x="3547807" y="3755598"/>
            <a:ext cx="89727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928942" y="3507475"/>
            <a:ext cx="2913623" cy="2199900"/>
          </a:xfrm>
          <a:prstGeom prst="rect">
            <a:avLst/>
          </a:prstGeom>
        </p:spPr>
      </p:pic>
      <p:sp>
        <p:nvSpPr>
          <p:cNvPr id="17" name="Rectangle 16"/>
          <p:cNvSpPr/>
          <p:nvPr/>
        </p:nvSpPr>
        <p:spPr>
          <a:xfrm>
            <a:off x="6374791" y="3554807"/>
            <a:ext cx="1028699" cy="646331"/>
          </a:xfrm>
          <a:prstGeom prst="rect">
            <a:avLst/>
          </a:prstGeom>
        </p:spPr>
        <p:txBody>
          <a:bodyPr wrap="square">
            <a:spAutoFit/>
          </a:bodyPr>
          <a:lstStyle/>
          <a:p>
            <a:r>
              <a:rPr lang="en-US" sz="1200" b="1" dirty="0" smtClean="0"/>
              <a:t>R2 = 0.89</a:t>
            </a:r>
          </a:p>
          <a:p>
            <a:r>
              <a:rPr lang="en-US" sz="1200" b="1" dirty="0" smtClean="0"/>
              <a:t>RMSE = 0.40</a:t>
            </a:r>
          </a:p>
          <a:p>
            <a:r>
              <a:rPr lang="en-US" sz="1200" b="1" dirty="0" smtClean="0"/>
              <a:t>Mean = 6.8</a:t>
            </a:r>
          </a:p>
        </p:txBody>
      </p:sp>
      <p:sp>
        <p:nvSpPr>
          <p:cNvPr id="29" name="Rectangle 28"/>
          <p:cNvSpPr/>
          <p:nvPr/>
        </p:nvSpPr>
        <p:spPr>
          <a:xfrm>
            <a:off x="6440503" y="3780878"/>
            <a:ext cx="89727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438961" y="6221081"/>
            <a:ext cx="8403604" cy="646331"/>
          </a:xfrm>
          <a:prstGeom prst="rect">
            <a:avLst/>
          </a:prstGeom>
          <a:noFill/>
        </p:spPr>
        <p:txBody>
          <a:bodyPr wrap="square" rtlCol="0">
            <a:spAutoFit/>
          </a:bodyPr>
          <a:lstStyle/>
          <a:p>
            <a:r>
              <a:rPr lang="en-US" dirty="0" smtClean="0"/>
              <a:t>The files with the data for this example are: </a:t>
            </a:r>
            <a:r>
              <a:rPr lang="en-US" b="1" dirty="0" smtClean="0"/>
              <a:t>pH </a:t>
            </a:r>
            <a:r>
              <a:rPr lang="en-US" b="1" dirty="0" err="1" smtClean="0"/>
              <a:t>gsm</a:t>
            </a:r>
            <a:r>
              <a:rPr lang="en-US" b="1" dirty="0" smtClean="0"/>
              <a:t> vs </a:t>
            </a:r>
            <a:r>
              <a:rPr lang="en-US" b="1" dirty="0"/>
              <a:t>statsgo2_PTF.xlsx; pH </a:t>
            </a:r>
            <a:r>
              <a:rPr lang="en-US" b="1" dirty="0" err="1"/>
              <a:t>gsm</a:t>
            </a:r>
            <a:r>
              <a:rPr lang="en-US" b="1" dirty="0"/>
              <a:t> vs </a:t>
            </a:r>
            <a:r>
              <a:rPr lang="en-US" b="1" dirty="0" smtClean="0"/>
              <a:t>statsgo2_PTF.txt and pH </a:t>
            </a:r>
            <a:r>
              <a:rPr lang="en-US" b="1" dirty="0" err="1"/>
              <a:t>gsm</a:t>
            </a:r>
            <a:r>
              <a:rPr lang="en-US" b="1" dirty="0"/>
              <a:t> vs </a:t>
            </a:r>
            <a:r>
              <a:rPr lang="en-US" b="1" dirty="0" smtClean="0"/>
              <a:t>statsgo2_PTF.cvs; </a:t>
            </a:r>
            <a:endParaRPr lang="en-US" b="1" dirty="0"/>
          </a:p>
        </p:txBody>
      </p:sp>
    </p:spTree>
    <p:extLst>
      <p:ext uri="{BB962C8B-B14F-4D97-AF65-F5344CB8AC3E}">
        <p14:creationId xmlns:p14="http://schemas.microsoft.com/office/powerpoint/2010/main" val="26040250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365126"/>
            <a:ext cx="8512233" cy="1325563"/>
          </a:xfrm>
        </p:spPr>
        <p:txBody>
          <a:bodyPr>
            <a:normAutofit fontScale="90000"/>
          </a:bodyPr>
          <a:lstStyle/>
          <a:p>
            <a:pPr algn="ctr"/>
            <a:r>
              <a:rPr lang="en-US" dirty="0" smtClean="0"/>
              <a:t>Peeling the Errors/Uncertainty Layers </a:t>
            </a:r>
            <a:endParaRPr lang="en-US" dirty="0"/>
          </a:p>
        </p:txBody>
      </p:sp>
      <p:sp>
        <p:nvSpPr>
          <p:cNvPr id="3" name="Content Placeholder 2"/>
          <p:cNvSpPr>
            <a:spLocks noGrp="1"/>
          </p:cNvSpPr>
          <p:nvPr>
            <p:ph idx="1"/>
          </p:nvPr>
        </p:nvSpPr>
        <p:spPr>
          <a:xfrm>
            <a:off x="628650" y="1825625"/>
            <a:ext cx="7886700" cy="4724804"/>
          </a:xfrm>
        </p:spPr>
        <p:txBody>
          <a:bodyPr>
            <a:normAutofit fontScale="77500" lnSpcReduction="20000"/>
          </a:bodyPr>
          <a:lstStyle/>
          <a:p>
            <a:r>
              <a:rPr lang="en-US" dirty="0" smtClean="0"/>
              <a:t>Possible sources of Errors:</a:t>
            </a:r>
          </a:p>
          <a:p>
            <a:pPr lvl="1"/>
            <a:r>
              <a:rPr lang="en-US" dirty="0" smtClean="0"/>
              <a:t>Laboratory methods (precision estimates):</a:t>
            </a:r>
          </a:p>
          <a:p>
            <a:pPr lvl="2"/>
            <a:r>
              <a:rPr lang="en-US" dirty="0"/>
              <a:t>Between </a:t>
            </a:r>
            <a:r>
              <a:rPr lang="en-US" dirty="0" smtClean="0"/>
              <a:t>Laboratories </a:t>
            </a:r>
            <a:r>
              <a:rPr lang="en-US" dirty="0"/>
              <a:t>Reproducibility </a:t>
            </a:r>
            <a:r>
              <a:rPr lang="en-US" dirty="0" smtClean="0"/>
              <a:t>(R);</a:t>
            </a:r>
          </a:p>
          <a:p>
            <a:pPr lvl="2"/>
            <a:r>
              <a:rPr lang="en-US" dirty="0" smtClean="0"/>
              <a:t>Within Laboratory:</a:t>
            </a:r>
          </a:p>
          <a:p>
            <a:pPr lvl="3"/>
            <a:r>
              <a:rPr lang="en-US" dirty="0" smtClean="0"/>
              <a:t>Reproducibility (R</a:t>
            </a:r>
            <a:r>
              <a:rPr lang="en-US" baseline="-25000" dirty="0" smtClean="0"/>
              <a:t>L</a:t>
            </a:r>
            <a:r>
              <a:rPr lang="en-US" dirty="0" smtClean="0"/>
              <a:t>);</a:t>
            </a:r>
          </a:p>
          <a:p>
            <a:pPr lvl="3"/>
            <a:r>
              <a:rPr lang="en-US" dirty="0" smtClean="0"/>
              <a:t>Repeatability (r).</a:t>
            </a:r>
          </a:p>
          <a:p>
            <a:pPr lvl="1"/>
            <a:r>
              <a:rPr lang="en-US" dirty="0" smtClean="0"/>
              <a:t>Field methods</a:t>
            </a:r>
          </a:p>
          <a:p>
            <a:endParaRPr lang="en-US" sz="1100" dirty="0" smtClean="0"/>
          </a:p>
          <a:p>
            <a:r>
              <a:rPr lang="en-US" dirty="0" smtClean="0"/>
              <a:t>Possible sources of Uncertainty (Modeling):</a:t>
            </a:r>
          </a:p>
          <a:p>
            <a:pPr lvl="1"/>
            <a:r>
              <a:rPr lang="en-US" dirty="0" err="1"/>
              <a:t>Pedotransfer</a:t>
            </a:r>
            <a:r>
              <a:rPr lang="en-US" dirty="0"/>
              <a:t> Functions (</a:t>
            </a:r>
            <a:r>
              <a:rPr lang="en-US" dirty="0" err="1"/>
              <a:t>ptf</a:t>
            </a:r>
            <a:r>
              <a:rPr lang="en-US" dirty="0" smtClean="0"/>
              <a:t>)</a:t>
            </a:r>
          </a:p>
          <a:p>
            <a:pPr lvl="1"/>
            <a:r>
              <a:rPr lang="en-US" b="1" u="sng" dirty="0" smtClean="0"/>
              <a:t>Spatial Data</a:t>
            </a:r>
            <a:r>
              <a:rPr lang="en-US" dirty="0" smtClean="0"/>
              <a:t>; </a:t>
            </a:r>
          </a:p>
          <a:p>
            <a:pPr lvl="1"/>
            <a:r>
              <a:rPr lang="en-US" dirty="0" smtClean="0"/>
              <a:t>Spatial Predictions (Mapping);</a:t>
            </a:r>
          </a:p>
          <a:p>
            <a:pPr lvl="1"/>
            <a:r>
              <a:rPr lang="en-US" dirty="0" smtClean="0"/>
              <a:t>Database Transactions;  </a:t>
            </a:r>
            <a:endParaRPr lang="en-US" dirty="0"/>
          </a:p>
          <a:p>
            <a:pPr lvl="1"/>
            <a:r>
              <a:rPr lang="en-US" dirty="0" smtClean="0"/>
              <a:t>Pedon Accuracy Locations (PLSS vs GPS);</a:t>
            </a:r>
          </a:p>
          <a:p>
            <a:pPr lvl="1"/>
            <a:r>
              <a:rPr lang="en-US" dirty="0" smtClean="0"/>
              <a:t>Interpretations (ongoing).</a:t>
            </a:r>
          </a:p>
          <a:p>
            <a:pPr lvl="1"/>
            <a:endParaRPr lang="en-US" dirty="0" smtClean="0"/>
          </a:p>
        </p:txBody>
      </p:sp>
    </p:spTree>
    <p:extLst>
      <p:ext uri="{BB962C8B-B14F-4D97-AF65-F5344CB8AC3E}">
        <p14:creationId xmlns:p14="http://schemas.microsoft.com/office/powerpoint/2010/main" val="2022041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2181</TotalTime>
  <Words>7490</Words>
  <Application>Microsoft Office PowerPoint</Application>
  <PresentationFormat>On-screen Show (4:3)</PresentationFormat>
  <Paragraphs>1064</Paragraphs>
  <Slides>47</Slides>
  <Notes>45</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47</vt:i4>
      </vt:variant>
    </vt:vector>
  </HeadingPairs>
  <TitlesOfParts>
    <vt:vector size="59" baseType="lpstr">
      <vt:lpstr>Arial</vt:lpstr>
      <vt:lpstr>Calibri</vt:lpstr>
      <vt:lpstr>Calibri Light</vt:lpstr>
      <vt:lpstr>Cambria Math</vt:lpstr>
      <vt:lpstr>Consolas</vt:lpstr>
      <vt:lpstr>Segoe UI</vt:lpstr>
      <vt:lpstr>Times New Roman</vt:lpstr>
      <vt:lpstr>Trebuchet MS</vt:lpstr>
      <vt:lpstr>Wingdings</vt:lpstr>
      <vt:lpstr>Office Theme</vt:lpstr>
      <vt:lpstr>1_Office Theme</vt:lpstr>
      <vt:lpstr>Worksheet</vt:lpstr>
      <vt:lpstr>Uncertainty, Validation and Modeling</vt:lpstr>
      <vt:lpstr>Precision vs. Accuracy vs. Uncertainty</vt:lpstr>
      <vt:lpstr>Peeling the Errors/Uncertainty Layers </vt:lpstr>
      <vt:lpstr>Analytical Methods - Measurements</vt:lpstr>
      <vt:lpstr>PowerPoint Presentation</vt:lpstr>
      <vt:lpstr>Error source and magnitude associated with analytical pH methods (R, RL, r) and pH1:1W predictor for pH1:5W (ptf) </vt:lpstr>
      <vt:lpstr>Fitting splines (Modeling)</vt:lpstr>
      <vt:lpstr>Pedotransfer Funtions (ptf)  - Modeling</vt:lpstr>
      <vt:lpstr>Peeling the Errors/Uncertainty Layers </vt:lpstr>
      <vt:lpstr>PowerPoint Presentation</vt:lpstr>
      <vt:lpstr>PowerPoint Presentation</vt:lpstr>
      <vt:lpstr>Peeling the Errors/Uncertainty Layers </vt:lpstr>
      <vt:lpstr>PowerPoint Presentation</vt:lpstr>
      <vt:lpstr>PowerPoint Presentation</vt:lpstr>
      <vt:lpstr>PowerPoint Presentation</vt:lpstr>
      <vt:lpstr>Validation </vt:lpstr>
      <vt:lpstr>PowerPoint Presentation</vt:lpstr>
      <vt:lpstr>Validation </vt:lpstr>
      <vt:lpstr>PowerPoint Presentation</vt:lpstr>
      <vt:lpstr>Depth to Paralithic vs. Terrain Attributes</vt:lpstr>
      <vt:lpstr>Depth to Paralithic vs. Terrain Attributes</vt:lpstr>
      <vt:lpstr>Depth to Paralithic vs. Terrain Attributes</vt:lpstr>
      <vt:lpstr>PowerPoint Presentation</vt:lpstr>
      <vt:lpstr>PowerPoint Presentation</vt:lpstr>
      <vt:lpstr>Depth to Paralithic vs. Terrain Attributes</vt:lpstr>
      <vt:lpstr>Depth to Paralithic vs. Terrain Attributes</vt:lpstr>
      <vt:lpstr>Depth to Paralithic vs. Terrain Attributes</vt:lpstr>
      <vt:lpstr>PowerPoint Presentation</vt:lpstr>
      <vt:lpstr>PowerPoint Presentation</vt:lpstr>
      <vt:lpstr>Peeling the Errors/Uncertainty Layers </vt:lpstr>
      <vt:lpstr>PowerPoint Presentation</vt:lpstr>
      <vt:lpstr>How the SOI-5 were populated</vt:lpstr>
      <vt:lpstr>CEC Example</vt:lpstr>
      <vt:lpstr>PowerPoint Presentation</vt:lpstr>
      <vt:lpstr>PowerPoint Presentation</vt:lpstr>
      <vt:lpstr>PowerPoint Presentation</vt:lpstr>
      <vt:lpstr>Mapped Soil Series with &gt; 1 Million acres </vt:lpstr>
      <vt:lpstr>Soil Series/Types</vt:lpstr>
      <vt:lpstr>Class vs. Confidence Limits pH example</vt:lpstr>
      <vt:lpstr>SSURGO_RV_Clay vs. Measured Clay</vt:lpstr>
      <vt:lpstr>Class vs. Confidence Limits - Clay example</vt:lpstr>
      <vt:lpstr>Peeling the Errors/Uncertainty Layers </vt:lpstr>
      <vt:lpstr>PowerPoint Presentation</vt:lpstr>
      <vt:lpstr>Comparing point locations</vt:lpstr>
      <vt:lpstr>Comparing point locations</vt:lpstr>
      <vt:lpstr>PowerPoint Presentation</vt:lpstr>
      <vt:lpstr>PowerPoint Presentation</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Libohova, Zamir - NRCS, Lincoln, NE</dc:creator>
  <cp:lastModifiedBy>Roecker, Stephen - NRCS, Indianapolis, IN</cp:lastModifiedBy>
  <cp:revision>152</cp:revision>
  <dcterms:created xsi:type="dcterms:W3CDTF">2016-02-06T21:20:59Z</dcterms:created>
  <dcterms:modified xsi:type="dcterms:W3CDTF">2017-03-10T20:01:38Z</dcterms:modified>
</cp:coreProperties>
</file>